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703" r:id="rId2"/>
    <p:sldId id="268" r:id="rId3"/>
    <p:sldId id="270" r:id="rId4"/>
    <p:sldId id="704" r:id="rId5"/>
    <p:sldId id="700" r:id="rId6"/>
    <p:sldId id="701" r:id="rId7"/>
    <p:sldId id="686" r:id="rId8"/>
    <p:sldId id="702" r:id="rId9"/>
    <p:sldId id="6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AEBD6"/>
    <a:srgbClr val="FED2FB"/>
    <a:srgbClr val="B5DADF"/>
    <a:srgbClr val="EF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4DEE04-F389-4BCF-9106-B207940F216C}" v="25" dt="2023-10-02T11:35:26.6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4762"/>
  </p:normalViewPr>
  <p:slideViewPr>
    <p:cSldViewPr snapToGrid="0">
      <p:cViewPr varScale="1">
        <p:scale>
          <a:sx n="64" d="100"/>
          <a:sy n="64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84981-6391-46F0-B241-81AF86D015F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78AD0-1C8A-4268-BD00-9162A617EA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6782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78AD0-1C8A-4268-BD00-9162A617EA43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9038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78AD0-1C8A-4268-BD00-9162A617EA43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9501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78AD0-1C8A-4268-BD00-9162A617EA43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9315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78AD0-1C8A-4268-BD00-9162A617EA43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9084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E26-9AD1-46DA-93FF-956EF690D997}" type="datetime1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999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1196-3743-4A70-B605-C70A7CA8E994}" type="datetime1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458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CEB4-291B-43D6-9B53-2BBE013750FF}" type="datetime1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149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ABED-3560-4549-93CE-CB4167DD0F3D}" type="datetime1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396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92D1-5026-4146-A074-5AA1D7B7B5DA}" type="datetime1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753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260B-71F5-4DCA-8940-4AE151F4ED93}" type="datetime1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292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36B9-8759-4636-8DD6-96B8F2CD108E}" type="datetime1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474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D3DB-9CD9-4859-A13A-B6D9307230F5}" type="datetime1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847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EC27-3D5C-466D-A946-F7EEE30991CC}" type="datetime1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668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4AA4-9242-48B1-93ED-AE804271EA63}" type="datetime1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75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6667-724E-4FCC-9EC0-529144AC63CE}" type="datetime1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069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F4362-9684-4A19-8361-73B66CB38C1B}" type="datetime1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C8063-4D40-47FC-AE15-69FB4A59C1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644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A4A5B-8932-4C22-91A4-6F16C5F3B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9815" y="3013345"/>
            <a:ext cx="9168492" cy="911208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br>
              <a:rPr lang="en-IN" sz="4000" dirty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IN" sz="4000" dirty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Risk Analysis for GST Enforcement</a:t>
            </a:r>
            <a:br>
              <a:rPr lang="en-IN" sz="4000" dirty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IN" sz="3200" dirty="0">
              <a:solidFill>
                <a:srgbClr val="7030A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1</a:t>
            </a:fld>
            <a:endParaRPr lang="en-IN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6468ED1-74B4-4097-81A6-A733E803AB3C}"/>
              </a:ext>
            </a:extLst>
          </p:cNvPr>
          <p:cNvSpPr txBox="1">
            <a:spLocks/>
          </p:cNvSpPr>
          <p:nvPr/>
        </p:nvSpPr>
        <p:spPr>
          <a:xfrm>
            <a:off x="1605644" y="3924553"/>
            <a:ext cx="9168492" cy="23292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IN" sz="3200" dirty="0">
              <a:solidFill>
                <a:srgbClr val="7030A0"/>
              </a:solidFill>
              <a:latin typeface="Californian FB" panose="0207040306080B030204" pitchFamily="18" charset="77"/>
              <a:cs typeface="Aharoni" panose="02010803020104030203" pitchFamily="2" charset="-79"/>
            </a:endParaRPr>
          </a:p>
          <a:p>
            <a:pPr>
              <a:lnSpc>
                <a:spcPct val="100000"/>
              </a:lnSpc>
            </a:pPr>
            <a:endParaRPr lang="en-IN" sz="3200" dirty="0">
              <a:solidFill>
                <a:srgbClr val="7030A0"/>
              </a:solidFill>
              <a:latin typeface="Californian FB" panose="0207040306080B030204" pitchFamily="18" charset="77"/>
              <a:cs typeface="Aharoni" panose="02010803020104030203" pitchFamily="2" charset="-79"/>
            </a:endParaRPr>
          </a:p>
          <a:p>
            <a:pPr>
              <a:lnSpc>
                <a:spcPct val="100000"/>
              </a:lnSpc>
            </a:pPr>
            <a:endParaRPr lang="en-IN" sz="3200" dirty="0">
              <a:solidFill>
                <a:srgbClr val="7030A0"/>
              </a:solidFill>
              <a:latin typeface="Californian FB" panose="0207040306080B030204" pitchFamily="18" charset="77"/>
              <a:cs typeface="Aharoni" panose="02010803020104030203" pitchFamily="2" charset="-79"/>
            </a:endParaRPr>
          </a:p>
          <a:p>
            <a:pPr>
              <a:lnSpc>
                <a:spcPct val="100000"/>
              </a:lnSpc>
            </a:pPr>
            <a:endParaRPr lang="en-IN" sz="3200" dirty="0">
              <a:solidFill>
                <a:srgbClr val="7030A0"/>
              </a:solidFill>
              <a:latin typeface="Californian FB" panose="0207040306080B030204" pitchFamily="18" charset="77"/>
              <a:cs typeface="Aharoni" panose="02010803020104030203" pitchFamily="2" charset="-79"/>
            </a:endParaRPr>
          </a:p>
          <a:p>
            <a:pPr>
              <a:lnSpc>
                <a:spcPct val="100000"/>
              </a:lnSpc>
            </a:pPr>
            <a:r>
              <a:rPr lang="en-IN" sz="3200" dirty="0">
                <a:solidFill>
                  <a:srgbClr val="7030A0"/>
                </a:solidFill>
                <a:latin typeface="Californian FB" panose="0207040306080B030204" pitchFamily="18" charset="77"/>
                <a:cs typeface="Aharoni" panose="02010803020104030203" pitchFamily="2" charset="-79"/>
              </a:rPr>
              <a:t>Presentation by the Directorate General of Analytics &amp; Risk Management</a:t>
            </a:r>
          </a:p>
          <a:p>
            <a:pPr>
              <a:lnSpc>
                <a:spcPct val="100000"/>
              </a:lnSpc>
            </a:pPr>
            <a:endParaRPr lang="en-IN" sz="3200" dirty="0">
              <a:solidFill>
                <a:srgbClr val="7030A0"/>
              </a:solidFill>
              <a:latin typeface="Californian FB" panose="0207040306080B030204" pitchFamily="18" charset="77"/>
              <a:cs typeface="Aharoni" panose="02010803020104030203" pitchFamily="2" charset="-79"/>
            </a:endParaRPr>
          </a:p>
          <a:p>
            <a:pPr>
              <a:lnSpc>
                <a:spcPct val="100000"/>
              </a:lnSpc>
            </a:pPr>
            <a:r>
              <a:rPr lang="en-IN" sz="20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National Conference of Enforcement Chiefs of State </a:t>
            </a:r>
            <a:r>
              <a:rPr lang="en-IN" sz="2000" b="1" dirty="0">
                <a:solidFill>
                  <a:srgbClr val="000000"/>
                </a:solidFill>
                <a:latin typeface="Georgia" panose="02040502050405020303" pitchFamily="18" charset="0"/>
              </a:rPr>
              <a:t>&amp;</a:t>
            </a:r>
            <a:r>
              <a:rPr lang="en-IN" sz="20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Central GST 04.03.2024</a:t>
            </a:r>
            <a:endParaRPr lang="en-IN" sz="2000" dirty="0">
              <a:solidFill>
                <a:srgbClr val="7030A0"/>
              </a:solidFill>
              <a:latin typeface="Californian FB" panose="0207040306080B030204" pitchFamily="18" charset="77"/>
              <a:cs typeface="Aharoni" panose="02010803020104030203" pitchFamily="2" charset="-79"/>
            </a:endParaRPr>
          </a:p>
          <a:p>
            <a:pPr>
              <a:lnSpc>
                <a:spcPct val="100000"/>
              </a:lnSpc>
            </a:pPr>
            <a:endParaRPr lang="en-IN" sz="3200" dirty="0">
              <a:solidFill>
                <a:srgbClr val="7030A0"/>
              </a:solidFill>
              <a:latin typeface="Californian FB" panose="0207040306080B030204" pitchFamily="18" charset="77"/>
              <a:cs typeface="Aharoni" panose="02010803020104030203" pitchFamily="2" charset="-79"/>
            </a:endParaRPr>
          </a:p>
          <a:p>
            <a:pPr>
              <a:lnSpc>
                <a:spcPct val="100000"/>
              </a:lnSpc>
            </a:pPr>
            <a:endParaRPr lang="en-IN" sz="3200" dirty="0">
              <a:solidFill>
                <a:srgbClr val="7030A0"/>
              </a:solidFill>
              <a:latin typeface="Californian FB" panose="0207040306080B030204" pitchFamily="18" charset="77"/>
              <a:cs typeface="Aharoni" panose="02010803020104030203" pitchFamily="2" charset="-79"/>
            </a:endParaRPr>
          </a:p>
          <a:p>
            <a:pPr>
              <a:lnSpc>
                <a:spcPct val="100000"/>
              </a:lnSpc>
            </a:pPr>
            <a:r>
              <a:rPr lang="en-IN" sz="3200" dirty="0">
                <a:solidFill>
                  <a:srgbClr val="7030A0"/>
                </a:solidFill>
                <a:latin typeface="Californian FB" panose="0207040306080B030204" pitchFamily="18" charset="77"/>
                <a:cs typeface="Aharoni" panose="02010803020104030203" pitchFamily="2" charset="-79"/>
              </a:rPr>
              <a:t> </a:t>
            </a:r>
          </a:p>
          <a:p>
            <a:pPr>
              <a:lnSpc>
                <a:spcPct val="100000"/>
              </a:lnSpc>
            </a:pPr>
            <a:endParaRPr lang="en-IN" sz="3200" dirty="0">
              <a:solidFill>
                <a:srgbClr val="7030A0"/>
              </a:solidFill>
              <a:latin typeface="Californian FB" panose="0207040306080B030204" pitchFamily="18" charset="77"/>
              <a:cs typeface="Aharoni" panose="02010803020104030203" pitchFamily="2" charset="-79"/>
            </a:endParaRPr>
          </a:p>
        </p:txBody>
      </p:sp>
      <p:pic>
        <p:nvPicPr>
          <p:cNvPr id="5" name="Picture 4" descr="A blue and yellow logo&#10;&#10;Description automatically generated">
            <a:extLst>
              <a:ext uri="{FF2B5EF4-FFF2-40B4-BE49-F238E27FC236}">
                <a16:creationId xmlns:a16="http://schemas.microsoft.com/office/drawing/2014/main" id="{5C006726-E63C-07A8-9633-3D1B4480E0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582" y="588961"/>
            <a:ext cx="2605501" cy="260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6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4662" y="2923516"/>
            <a:ext cx="1576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latin typeface="Arial Narrow" panose="020B0606020202030204" pitchFamily="34" charset="0"/>
              </a:rPr>
              <a:t>………………….</a:t>
            </a:r>
          </a:p>
          <a:p>
            <a:r>
              <a:rPr lang="en-IN" dirty="0">
                <a:latin typeface="Arial Narrow" panose="020B0606020202030204" pitchFamily="34" charset="0"/>
              </a:rPr>
              <a:t>……………….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82817" y="2738850"/>
            <a:ext cx="1086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latin typeface="Arial Narrow" panose="020B0606020202030204" pitchFamily="34" charset="0"/>
              </a:rPr>
              <a:t>e-way bill</a:t>
            </a:r>
          </a:p>
        </p:txBody>
      </p:sp>
      <p:sp>
        <p:nvSpPr>
          <p:cNvPr id="31" name="Arrow: Right 14">
            <a:extLst>
              <a:ext uri="{FF2B5EF4-FFF2-40B4-BE49-F238E27FC236}">
                <a16:creationId xmlns:a16="http://schemas.microsoft.com/office/drawing/2014/main" id="{0B345A88-D880-42A6-B8CC-5ACFF00C8FEA}"/>
              </a:ext>
            </a:extLst>
          </p:cNvPr>
          <p:cNvSpPr/>
          <p:nvPr/>
        </p:nvSpPr>
        <p:spPr>
          <a:xfrm>
            <a:off x="5378476" y="3047672"/>
            <a:ext cx="1172244" cy="320818"/>
          </a:xfrm>
          <a:prstGeom prst="rightArrow">
            <a:avLst>
              <a:gd name="adj1" fmla="val 48998"/>
              <a:gd name="adj2" fmla="val 94362"/>
            </a:avLst>
          </a:prstGeom>
          <a:solidFill>
            <a:srgbClr val="00206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01813" y="2564425"/>
            <a:ext cx="1273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Arial Narrow" panose="020B0606020202030204" pitchFamily="34" charset="0"/>
              </a:rPr>
              <a:t>Analysis </a:t>
            </a:r>
          </a:p>
          <a:p>
            <a:pPr algn="ctr"/>
            <a:r>
              <a:rPr lang="en-IN" sz="1400" dirty="0">
                <a:latin typeface="Arial Narrow" panose="020B0606020202030204" pitchFamily="34" charset="0"/>
              </a:rPr>
              <a:t>based 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>
                <a:latin typeface="Arial Narrow" panose="020B0606020202030204" pitchFamily="34" charset="0"/>
              </a:rPr>
              <a:t>2</a:t>
            </a:fld>
            <a:endParaRPr lang="en-IN" dirty="0">
              <a:latin typeface="Arial Narrow" panose="020B060602020203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FCE5CEA-2331-48FC-AF7B-8CD49AF7F44A}"/>
              </a:ext>
            </a:extLst>
          </p:cNvPr>
          <p:cNvSpPr/>
          <p:nvPr/>
        </p:nvSpPr>
        <p:spPr>
          <a:xfrm>
            <a:off x="654758" y="2291439"/>
            <a:ext cx="1738176" cy="18891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New Registration Taken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6652FB8-7AA0-4085-8E92-653CDDB57B1D}"/>
              </a:ext>
            </a:extLst>
          </p:cNvPr>
          <p:cNvSpPr/>
          <p:nvPr/>
        </p:nvSpPr>
        <p:spPr>
          <a:xfrm>
            <a:off x="3547272" y="2281462"/>
            <a:ext cx="1625323" cy="18991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Return Filing Cycle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(GSTR-1/3B)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Initiated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E1E9B19-74B6-4FD2-855E-776448B05EF1}"/>
              </a:ext>
            </a:extLst>
          </p:cNvPr>
          <p:cNvSpPr/>
          <p:nvPr/>
        </p:nvSpPr>
        <p:spPr>
          <a:xfrm>
            <a:off x="6549543" y="2267402"/>
            <a:ext cx="1525233" cy="19272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Mismatch in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2A-3B, 1-3B, etc.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105D148-C58E-4FE8-8697-9C0657A35050}"/>
              </a:ext>
            </a:extLst>
          </p:cNvPr>
          <p:cNvSpPr/>
          <p:nvPr/>
        </p:nvSpPr>
        <p:spPr>
          <a:xfrm>
            <a:off x="654758" y="4756938"/>
            <a:ext cx="10492153" cy="15746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Fraud identified after the returns are filed.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Significant fake ITC gets generated and layered in the intervening period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Fake registrations gets identified only in conjunction with fraud detection post return filing</a:t>
            </a:r>
          </a:p>
        </p:txBody>
      </p:sp>
      <p:sp>
        <p:nvSpPr>
          <p:cNvPr id="5" name="Arrow: Right 14">
            <a:extLst>
              <a:ext uri="{FF2B5EF4-FFF2-40B4-BE49-F238E27FC236}">
                <a16:creationId xmlns:a16="http://schemas.microsoft.com/office/drawing/2014/main" id="{641E1EBE-3CE5-0A3F-1B0E-4CA2B0D0D433}"/>
              </a:ext>
            </a:extLst>
          </p:cNvPr>
          <p:cNvSpPr/>
          <p:nvPr/>
        </p:nvSpPr>
        <p:spPr>
          <a:xfrm>
            <a:off x="8193805" y="3017416"/>
            <a:ext cx="1064160" cy="351074"/>
          </a:xfrm>
          <a:prstGeom prst="rightArrow">
            <a:avLst>
              <a:gd name="adj1" fmla="val 48998"/>
              <a:gd name="adj2" fmla="val 94362"/>
            </a:avLst>
          </a:prstGeom>
          <a:solidFill>
            <a:srgbClr val="00206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CD45E0-D271-AA23-5B47-964C4D633F1A}"/>
              </a:ext>
            </a:extLst>
          </p:cNvPr>
          <p:cNvSpPr/>
          <p:nvPr/>
        </p:nvSpPr>
        <p:spPr>
          <a:xfrm>
            <a:off x="9375815" y="2339059"/>
            <a:ext cx="1777289" cy="1927258"/>
          </a:xfrm>
          <a:prstGeom prst="rect">
            <a:avLst/>
          </a:prstGeom>
          <a:solidFill>
            <a:schemeClr val="accent2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List of risky taxpayers shared for verification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03FCD1-4CD2-3885-044B-EB3A848C90DD}"/>
              </a:ext>
            </a:extLst>
          </p:cNvPr>
          <p:cNvSpPr txBox="1"/>
          <p:nvPr/>
        </p:nvSpPr>
        <p:spPr>
          <a:xfrm>
            <a:off x="5326203" y="3305596"/>
            <a:ext cx="1224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Arial Narrow" panose="020B0606020202030204" pitchFamily="34" charset="0"/>
              </a:rPr>
              <a:t>GST returns </a:t>
            </a:r>
          </a:p>
          <a:p>
            <a:pPr algn="ctr"/>
            <a:r>
              <a:rPr lang="en-IN" sz="1400" dirty="0">
                <a:latin typeface="Arial Narrow" panose="020B0606020202030204" pitchFamily="34" charset="0"/>
              </a:rPr>
              <a:t>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5C10E8-A959-F82E-5164-D5E4C29C5F96}"/>
              </a:ext>
            </a:extLst>
          </p:cNvPr>
          <p:cNvSpPr txBox="1"/>
          <p:nvPr/>
        </p:nvSpPr>
        <p:spPr>
          <a:xfrm>
            <a:off x="8151746" y="2630175"/>
            <a:ext cx="1273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Arial Narrow" panose="020B0606020202030204" pitchFamily="34" charset="0"/>
              </a:rPr>
              <a:t>Identification of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13B7E1-782C-E440-935B-D51482666F81}"/>
              </a:ext>
            </a:extLst>
          </p:cNvPr>
          <p:cNvSpPr txBox="1"/>
          <p:nvPr/>
        </p:nvSpPr>
        <p:spPr>
          <a:xfrm>
            <a:off x="8192626" y="3266084"/>
            <a:ext cx="1224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Arial Narrow" panose="020B0606020202030204" pitchFamily="34" charset="0"/>
              </a:rPr>
              <a:t>Risky Taxpayers</a:t>
            </a:r>
          </a:p>
        </p:txBody>
      </p:sp>
      <p:sp>
        <p:nvSpPr>
          <p:cNvPr id="2" name="Footer Placeholder 11">
            <a:extLst>
              <a:ext uri="{FF2B5EF4-FFF2-40B4-BE49-F238E27FC236}">
                <a16:creationId xmlns:a16="http://schemas.microsoft.com/office/drawing/2014/main" id="{6A8DA3E0-E97C-5BEA-E5EF-934B5DE99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0950" y="183710"/>
            <a:ext cx="10492154" cy="707886"/>
          </a:xfrm>
          <a:prstGeom prst="rect">
            <a:avLst/>
          </a:prstGeom>
          <a:solidFill>
            <a:schemeClr val="accent1"/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sx="1000" sy="1000" algn="ctr" rotWithShape="0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IN" sz="4000" dirty="0"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j-lt"/>
              </a:rPr>
              <a:t>Risk Analysis : Beginnings</a:t>
            </a:r>
          </a:p>
        </p:txBody>
      </p:sp>
    </p:spTree>
    <p:extLst>
      <p:ext uri="{BB962C8B-B14F-4D97-AF65-F5344CB8AC3E}">
        <p14:creationId xmlns:p14="http://schemas.microsoft.com/office/powerpoint/2010/main" val="85506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31" grpId="0" animBg="1"/>
      <p:bldP spid="32" grpId="0"/>
      <p:bldP spid="35" grpId="0" animBg="1"/>
      <p:bldP spid="36" grpId="0" animBg="1"/>
      <p:bldP spid="39" grpId="0" animBg="1"/>
      <p:bldP spid="40" grpId="0" animBg="1"/>
      <p:bldP spid="5" grpId="0" animBg="1"/>
      <p:bldP spid="6" grpId="0" animBg="1"/>
      <p:bldP spid="8" grpId="0"/>
      <p:bldP spid="9" grpId="0"/>
      <p:bldP spid="10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>
                <a:latin typeface="Arial Narrow" panose="020B0606020202030204" pitchFamily="34" charset="0"/>
              </a:rPr>
              <a:t>3</a:t>
            </a:fld>
            <a:endParaRPr lang="en-IN" dirty="0">
              <a:latin typeface="Arial Narrow" panose="020B060602020203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FCE5CEA-2331-48FC-AF7B-8CD49AF7F44A}"/>
              </a:ext>
            </a:extLst>
          </p:cNvPr>
          <p:cNvSpPr/>
          <p:nvPr/>
        </p:nvSpPr>
        <p:spPr>
          <a:xfrm>
            <a:off x="997333" y="1967594"/>
            <a:ext cx="1553129" cy="20752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New Registration Taken</a:t>
            </a:r>
          </a:p>
        </p:txBody>
      </p:sp>
      <p:sp>
        <p:nvSpPr>
          <p:cNvPr id="5" name="Arrow: Right 14">
            <a:extLst>
              <a:ext uri="{FF2B5EF4-FFF2-40B4-BE49-F238E27FC236}">
                <a16:creationId xmlns:a16="http://schemas.microsoft.com/office/drawing/2014/main" id="{641E1EBE-3CE5-0A3F-1B0E-4CA2B0D0D433}"/>
              </a:ext>
            </a:extLst>
          </p:cNvPr>
          <p:cNvSpPr/>
          <p:nvPr/>
        </p:nvSpPr>
        <p:spPr>
          <a:xfrm>
            <a:off x="7805902" y="2850039"/>
            <a:ext cx="1167492" cy="351074"/>
          </a:xfrm>
          <a:prstGeom prst="rightArrow">
            <a:avLst>
              <a:gd name="adj1" fmla="val 48998"/>
              <a:gd name="adj2" fmla="val 94362"/>
            </a:avLst>
          </a:prstGeom>
          <a:solidFill>
            <a:srgbClr val="00206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CD45E0-D271-AA23-5B47-964C4D633F1A}"/>
              </a:ext>
            </a:extLst>
          </p:cNvPr>
          <p:cNvSpPr/>
          <p:nvPr/>
        </p:nvSpPr>
        <p:spPr>
          <a:xfrm>
            <a:off x="9079361" y="1967593"/>
            <a:ext cx="2157216" cy="2086130"/>
          </a:xfrm>
          <a:prstGeom prst="rect">
            <a:avLst/>
          </a:prstGeom>
          <a:solidFill>
            <a:schemeClr val="accent2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List of risky taxpayers shared for verification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5C10E8-A959-F82E-5164-D5E4C29C5F96}"/>
              </a:ext>
            </a:extLst>
          </p:cNvPr>
          <p:cNvSpPr txBox="1"/>
          <p:nvPr/>
        </p:nvSpPr>
        <p:spPr>
          <a:xfrm>
            <a:off x="7609739" y="2542262"/>
            <a:ext cx="1559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Arial Narrow" panose="020B0606020202030204" pitchFamily="34" charset="0"/>
              </a:rPr>
              <a:t>Identification of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13B7E1-782C-E440-935B-D51482666F81}"/>
              </a:ext>
            </a:extLst>
          </p:cNvPr>
          <p:cNvSpPr txBox="1"/>
          <p:nvPr/>
        </p:nvSpPr>
        <p:spPr>
          <a:xfrm>
            <a:off x="7553952" y="3201113"/>
            <a:ext cx="1615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Arial Narrow" panose="020B0606020202030204" pitchFamily="34" charset="0"/>
              </a:rPr>
              <a:t>Risky Taxpayers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F02EDE-33B4-4A99-2067-AC30AA75A500}"/>
              </a:ext>
            </a:extLst>
          </p:cNvPr>
          <p:cNvSpPr/>
          <p:nvPr/>
        </p:nvSpPr>
        <p:spPr>
          <a:xfrm>
            <a:off x="5680471" y="1967594"/>
            <a:ext cx="2019465" cy="20752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ANALYSIS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on the data prior 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to the Return Filing Stage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6921F9-C0BC-3DD0-42C1-1628EEFE62C9}"/>
              </a:ext>
            </a:extLst>
          </p:cNvPr>
          <p:cNvSpPr/>
          <p:nvPr/>
        </p:nvSpPr>
        <p:spPr>
          <a:xfrm>
            <a:off x="955422" y="353547"/>
            <a:ext cx="10281155" cy="50991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+mj-lt"/>
              </a:rPr>
              <a:t>New approach to Risk Analysis : ANVESHAN</a:t>
            </a:r>
          </a:p>
        </p:txBody>
      </p:sp>
      <p:sp>
        <p:nvSpPr>
          <p:cNvPr id="2" name="Footer Placeholder 11">
            <a:extLst>
              <a:ext uri="{FF2B5EF4-FFF2-40B4-BE49-F238E27FC236}">
                <a16:creationId xmlns:a16="http://schemas.microsoft.com/office/drawing/2014/main" id="{90D12A6C-C90B-1170-714B-02E81F66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CD4986-46A3-7047-CECE-902979C3FD40}"/>
              </a:ext>
            </a:extLst>
          </p:cNvPr>
          <p:cNvSpPr/>
          <p:nvPr/>
        </p:nvSpPr>
        <p:spPr>
          <a:xfrm>
            <a:off x="3364939" y="1978522"/>
            <a:ext cx="1553129" cy="20752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rgbClr val="002060"/>
                </a:solidFill>
                <a:latin typeface="Arial Narrow" panose="020B0606020202030204" pitchFamily="34" charset="0"/>
              </a:rPr>
              <a:t>Registration documents, </a:t>
            </a:r>
          </a:p>
          <a:p>
            <a:pPr algn="ctr"/>
            <a:r>
              <a:rPr lang="en-IN" dirty="0">
                <a:solidFill>
                  <a:srgbClr val="002060"/>
                </a:solidFill>
                <a:latin typeface="Arial Narrow" panose="020B0606020202030204" pitchFamily="34" charset="0"/>
              </a:rPr>
              <a:t>E-way bills, VAHAN / </a:t>
            </a:r>
            <a:r>
              <a:rPr lang="en-IN" dirty="0" err="1">
                <a:solidFill>
                  <a:srgbClr val="002060"/>
                </a:solidFill>
                <a:latin typeface="Arial Narrow" panose="020B0606020202030204" pitchFamily="34" charset="0"/>
              </a:rPr>
              <a:t>Fastag</a:t>
            </a:r>
            <a:r>
              <a:rPr lang="en-IN" dirty="0">
                <a:solidFill>
                  <a:srgbClr val="002060"/>
                </a:solidFill>
                <a:latin typeface="Arial Narrow" panose="020B0606020202030204" pitchFamily="34" charset="0"/>
              </a:rPr>
              <a:t> data</a:t>
            </a:r>
          </a:p>
        </p:txBody>
      </p:sp>
      <p:sp>
        <p:nvSpPr>
          <p:cNvPr id="11" name="Arrow: Right 14">
            <a:extLst>
              <a:ext uri="{FF2B5EF4-FFF2-40B4-BE49-F238E27FC236}">
                <a16:creationId xmlns:a16="http://schemas.microsoft.com/office/drawing/2014/main" id="{868C5E5F-1CB1-C25D-FCC7-F4C61443BBF2}"/>
              </a:ext>
            </a:extLst>
          </p:cNvPr>
          <p:cNvSpPr/>
          <p:nvPr/>
        </p:nvSpPr>
        <p:spPr>
          <a:xfrm>
            <a:off x="2628573" y="2835121"/>
            <a:ext cx="710329" cy="351074"/>
          </a:xfrm>
          <a:prstGeom prst="rightArrow">
            <a:avLst>
              <a:gd name="adj1" fmla="val 48998"/>
              <a:gd name="adj2" fmla="val 94362"/>
            </a:avLst>
          </a:prstGeom>
          <a:solidFill>
            <a:srgbClr val="00206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12" name="Arrow: Right 14">
            <a:extLst>
              <a:ext uri="{FF2B5EF4-FFF2-40B4-BE49-F238E27FC236}">
                <a16:creationId xmlns:a16="http://schemas.microsoft.com/office/drawing/2014/main" id="{E8227001-E27D-597E-36EB-C3AAAE9E6D21}"/>
              </a:ext>
            </a:extLst>
          </p:cNvPr>
          <p:cNvSpPr/>
          <p:nvPr/>
        </p:nvSpPr>
        <p:spPr>
          <a:xfrm>
            <a:off x="5006714" y="2815013"/>
            <a:ext cx="710329" cy="351074"/>
          </a:xfrm>
          <a:prstGeom prst="rightArrow">
            <a:avLst>
              <a:gd name="adj1" fmla="val 48998"/>
              <a:gd name="adj2" fmla="val 94362"/>
            </a:avLst>
          </a:prstGeom>
          <a:solidFill>
            <a:srgbClr val="00206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CE90B7-F5B5-BC60-4340-C5DCDF1EDBB2}"/>
              </a:ext>
            </a:extLst>
          </p:cNvPr>
          <p:cNvSpPr txBox="1"/>
          <p:nvPr/>
        </p:nvSpPr>
        <p:spPr>
          <a:xfrm>
            <a:off x="997333" y="4712117"/>
            <a:ext cx="9738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fornian FB" panose="0207040306080B030204" pitchFamily="18" charset="77"/>
              </a:rPr>
              <a:t>In addition to existing risk management approach, new approach is to advance the risk analysis before return cycle and to make it </a:t>
            </a:r>
          </a:p>
          <a:p>
            <a:pPr algn="ctr"/>
            <a:r>
              <a:rPr lang="en-US" sz="2400" dirty="0">
                <a:latin typeface="Californian FB" panose="0207040306080B030204" pitchFamily="18" charset="77"/>
              </a:rPr>
              <a:t>pinpointed and actionable.</a:t>
            </a:r>
          </a:p>
        </p:txBody>
      </p:sp>
    </p:spTree>
    <p:extLst>
      <p:ext uri="{BB962C8B-B14F-4D97-AF65-F5344CB8AC3E}">
        <p14:creationId xmlns:p14="http://schemas.microsoft.com/office/powerpoint/2010/main" val="179902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50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" grpId="0" animBg="1"/>
      <p:bldP spid="6" grpId="0" animBg="1"/>
      <p:bldP spid="9" grpId="0"/>
      <p:bldP spid="10" grpId="0"/>
      <p:bldP spid="25" grpId="0" animBg="1"/>
      <p:bldP spid="25" grpId="1" animBg="1"/>
      <p:bldP spid="26" grpId="0" animBg="1"/>
      <p:bldP spid="4" grpId="0" animBg="1"/>
      <p:bldP spid="11" grpId="0" animBg="1"/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5FF81-9823-E2D5-E302-CF281D3BC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FFCE2-3F2F-AC08-85B9-0662B5C75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478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ANVESHAN- Actionable Intelligence</a:t>
            </a:r>
            <a:endParaRPr lang="en-IN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23D4E-21E5-2F2A-67D2-CE5E7A8D5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4</a:t>
            </a:fld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033EEF-4637-5AC0-322A-A58F1A82745A}"/>
              </a:ext>
            </a:extLst>
          </p:cNvPr>
          <p:cNvSpPr txBox="1"/>
          <p:nvPr/>
        </p:nvSpPr>
        <p:spPr>
          <a:xfrm>
            <a:off x="838200" y="1108967"/>
            <a:ext cx="10515599" cy="73866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Single point identification of entire risky supply chain networks</a:t>
            </a:r>
          </a:p>
          <a:p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919161-6857-A1A4-EEAD-B9D0D65A3280}"/>
              </a:ext>
            </a:extLst>
          </p:cNvPr>
          <p:cNvSpPr txBox="1"/>
          <p:nvPr/>
        </p:nvSpPr>
        <p:spPr>
          <a:xfrm>
            <a:off x="838200" y="2066690"/>
            <a:ext cx="10515599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Removing constraints of Jurisdiction/Human resources for speedy and efficient enforcement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3E86C7-CCA4-DBED-EC1F-F12E526C5971}"/>
              </a:ext>
            </a:extLst>
          </p:cNvPr>
          <p:cNvSpPr/>
          <p:nvPr/>
        </p:nvSpPr>
        <p:spPr>
          <a:xfrm>
            <a:off x="952363" y="3750892"/>
            <a:ext cx="1936955" cy="20752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Targeting fake and fraudulent ITC</a:t>
            </a:r>
          </a:p>
          <a:p>
            <a:pPr algn="ctr"/>
            <a:endParaRPr 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702EFB-A307-C236-5515-C46432552A3D}"/>
              </a:ext>
            </a:extLst>
          </p:cNvPr>
          <p:cNvSpPr/>
          <p:nvPr/>
        </p:nvSpPr>
        <p:spPr>
          <a:xfrm>
            <a:off x="9263433" y="3739964"/>
            <a:ext cx="2090365" cy="2051376"/>
          </a:xfrm>
          <a:prstGeom prst="rect">
            <a:avLst/>
          </a:prstGeom>
          <a:solidFill>
            <a:schemeClr val="accent2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Zeroing in on ultimate beneficiary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AC22CF3-28CA-188F-8980-AE54F1A5A601}"/>
              </a:ext>
            </a:extLst>
          </p:cNvPr>
          <p:cNvSpPr/>
          <p:nvPr/>
        </p:nvSpPr>
        <p:spPr>
          <a:xfrm>
            <a:off x="6441591" y="3728325"/>
            <a:ext cx="2019465" cy="20752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Analysis of EWB linked with </a:t>
            </a:r>
            <a:r>
              <a:rPr lang="en-US" sz="2000" dirty="0" err="1">
                <a:solidFill>
                  <a:schemeClr val="tx1"/>
                </a:solidFill>
              </a:rPr>
              <a:t>FASTag</a:t>
            </a:r>
            <a:r>
              <a:rPr lang="en-US" sz="2000" dirty="0">
                <a:solidFill>
                  <a:schemeClr val="tx1"/>
                </a:solidFill>
              </a:rPr>
              <a:t> data</a:t>
            </a:r>
          </a:p>
          <a:p>
            <a:pPr algn="ctr"/>
            <a:endParaRPr lang="en-US" sz="2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C59675-2339-11B0-0204-92836631C00D}"/>
              </a:ext>
            </a:extLst>
          </p:cNvPr>
          <p:cNvSpPr/>
          <p:nvPr/>
        </p:nvSpPr>
        <p:spPr>
          <a:xfrm>
            <a:off x="3761155" y="3716139"/>
            <a:ext cx="1936955" cy="20752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Detecting anomalous </a:t>
            </a:r>
            <a:r>
              <a:rPr lang="en-US" sz="2000" dirty="0" err="1">
                <a:solidFill>
                  <a:srgbClr val="002060"/>
                </a:solidFill>
              </a:rPr>
              <a:t>behaviour</a:t>
            </a:r>
            <a:r>
              <a:rPr lang="en-US" sz="2000" dirty="0">
                <a:solidFill>
                  <a:srgbClr val="002060"/>
                </a:solidFill>
              </a:rPr>
              <a:t> of new registrants </a:t>
            </a:r>
          </a:p>
          <a:p>
            <a:pPr algn="ctr"/>
            <a:endParaRPr lang="en-IN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Arrow: Right 14">
            <a:extLst>
              <a:ext uri="{FF2B5EF4-FFF2-40B4-BE49-F238E27FC236}">
                <a16:creationId xmlns:a16="http://schemas.microsoft.com/office/drawing/2014/main" id="{EC8EFA6A-20FC-DDBF-E897-67BC885393A7}"/>
              </a:ext>
            </a:extLst>
          </p:cNvPr>
          <p:cNvSpPr/>
          <p:nvPr/>
        </p:nvSpPr>
        <p:spPr>
          <a:xfrm>
            <a:off x="2981366" y="4466635"/>
            <a:ext cx="710329" cy="351074"/>
          </a:xfrm>
          <a:prstGeom prst="rightArrow">
            <a:avLst>
              <a:gd name="adj1" fmla="val 48998"/>
              <a:gd name="adj2" fmla="val 94362"/>
            </a:avLst>
          </a:prstGeom>
          <a:solidFill>
            <a:srgbClr val="00206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18" name="Arrow: Right 14">
            <a:extLst>
              <a:ext uri="{FF2B5EF4-FFF2-40B4-BE49-F238E27FC236}">
                <a16:creationId xmlns:a16="http://schemas.microsoft.com/office/drawing/2014/main" id="{D5DED91C-6E86-865A-95A5-79AFC2F59196}"/>
              </a:ext>
            </a:extLst>
          </p:cNvPr>
          <p:cNvSpPr/>
          <p:nvPr/>
        </p:nvSpPr>
        <p:spPr>
          <a:xfrm>
            <a:off x="5740834" y="4461653"/>
            <a:ext cx="710329" cy="351074"/>
          </a:xfrm>
          <a:prstGeom prst="rightArrow">
            <a:avLst>
              <a:gd name="adj1" fmla="val 48998"/>
              <a:gd name="adj2" fmla="val 94362"/>
            </a:avLst>
          </a:prstGeom>
          <a:solidFill>
            <a:srgbClr val="00206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19" name="Arrow: Right 14">
            <a:extLst>
              <a:ext uri="{FF2B5EF4-FFF2-40B4-BE49-F238E27FC236}">
                <a16:creationId xmlns:a16="http://schemas.microsoft.com/office/drawing/2014/main" id="{B271B52E-AD69-94CC-E835-284ADA0221F1}"/>
              </a:ext>
            </a:extLst>
          </p:cNvPr>
          <p:cNvSpPr/>
          <p:nvPr/>
        </p:nvSpPr>
        <p:spPr>
          <a:xfrm>
            <a:off x="8553104" y="4416435"/>
            <a:ext cx="710329" cy="351074"/>
          </a:xfrm>
          <a:prstGeom prst="rightArrow">
            <a:avLst>
              <a:gd name="adj1" fmla="val 48998"/>
              <a:gd name="adj2" fmla="val 94362"/>
            </a:avLst>
          </a:prstGeom>
          <a:solidFill>
            <a:srgbClr val="00206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52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5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5</a:t>
            </a:fld>
            <a:endParaRPr lang="en-IN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4B590E7-FA0C-2087-5FF2-64F16119CD3F}"/>
              </a:ext>
            </a:extLst>
          </p:cNvPr>
          <p:cNvSpPr/>
          <p:nvPr/>
        </p:nvSpPr>
        <p:spPr>
          <a:xfrm>
            <a:off x="4745366" y="2458296"/>
            <a:ext cx="3536786" cy="901794"/>
          </a:xfrm>
          <a:prstGeom prst="ellipse">
            <a:avLst/>
          </a:prstGeom>
          <a:solidFill>
            <a:srgbClr val="FAEBD6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PAN:  CAAPV0024M</a:t>
            </a:r>
          </a:p>
        </p:txBody>
      </p:sp>
      <p:pic>
        <p:nvPicPr>
          <p:cNvPr id="33" name="Picture 32" descr="A person with a mustache&#10;&#10;Description automatically generated">
            <a:extLst>
              <a:ext uri="{FF2B5EF4-FFF2-40B4-BE49-F238E27FC236}">
                <a16:creationId xmlns:a16="http://schemas.microsoft.com/office/drawing/2014/main" id="{C3AA8DB8-EEED-96C7-3583-028CA86EE0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209" y="2405125"/>
            <a:ext cx="1250390" cy="1433780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2345445" y="3799828"/>
            <a:ext cx="28340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12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24CAAPV0024MIZT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Vaghela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Akash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Harsukhbhai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Vaghela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Traders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E70C343-DA62-AE98-4FEB-FCAAACDF1E3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2" t="35097" r="31782" b="23742"/>
          <a:stretch/>
        </p:blipFill>
        <p:spPr>
          <a:xfrm rot="10800000" flipV="1">
            <a:off x="3061283" y="4642019"/>
            <a:ext cx="1255384" cy="1401515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2322688" y="6000775"/>
            <a:ext cx="2834055" cy="1171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12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33CAAPV0024MIZU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Vaghela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Akash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Harsukhbhai</a:t>
            </a:r>
            <a:endParaRPr lang="en-US" sz="12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	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K Enterprise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965593" y="6000775"/>
            <a:ext cx="2834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27CAAPV0024MIZN</a:t>
            </a:r>
          </a:p>
          <a:p>
            <a:pPr algn="ctr"/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Vaghela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Akash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Harsukhbhai</a:t>
            </a:r>
            <a:endParaRPr lang="en-US" sz="12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A Enterprise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004620" y="3811022"/>
            <a:ext cx="2834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12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36CAAPV0024MIZO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Vaghela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Akash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Harsukhbhai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 Star Enterprise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018735" y="6042112"/>
            <a:ext cx="2834055" cy="846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24CAAPV0024M2ZS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Vaghela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Akash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Harsukhbhai</a:t>
            </a:r>
            <a:endParaRPr lang="en-US" sz="12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Tradillion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Store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" name="Picture 40" descr="A close-up of a person's face&#10;&#10;Description automatically generated">
            <a:extLst>
              <a:ext uri="{FF2B5EF4-FFF2-40B4-BE49-F238E27FC236}">
                <a16:creationId xmlns:a16="http://schemas.microsoft.com/office/drawing/2014/main" id="{E597B8BA-89E5-69FF-891F-BC2A1103A7A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74" t="19377" r="36263" b="34401"/>
          <a:stretch/>
        </p:blipFill>
        <p:spPr>
          <a:xfrm>
            <a:off x="8767530" y="2371464"/>
            <a:ext cx="1336467" cy="1491233"/>
          </a:xfrm>
          <a:prstGeom prst="rect">
            <a:avLst/>
          </a:prstGeom>
        </p:spPr>
      </p:pic>
      <p:pic>
        <p:nvPicPr>
          <p:cNvPr id="42" name="Picture 41" descr="A person in a blue shirt&#10;&#10;Description automatically generated">
            <a:extLst>
              <a:ext uri="{FF2B5EF4-FFF2-40B4-BE49-F238E27FC236}">
                <a16:creationId xmlns:a16="http://schemas.microsoft.com/office/drawing/2014/main" id="{E0AD419D-F24B-4BEE-9630-0DE604B50A7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184" y="4640597"/>
            <a:ext cx="1255384" cy="1401515"/>
          </a:xfrm>
          <a:prstGeom prst="rect">
            <a:avLst/>
          </a:prstGeom>
        </p:spPr>
      </p:pic>
      <p:pic>
        <p:nvPicPr>
          <p:cNvPr id="43" name="Picture 42" descr="A person with a mustache and sunglasses&#10;&#10;Description automatically generated">
            <a:extLst>
              <a:ext uri="{FF2B5EF4-FFF2-40B4-BE49-F238E27FC236}">
                <a16:creationId xmlns:a16="http://schemas.microsoft.com/office/drawing/2014/main" id="{EB844226-2ACB-2136-0755-2A6E4498F9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530" y="4613585"/>
            <a:ext cx="1336467" cy="1467992"/>
          </a:xfrm>
          <a:prstGeom prst="rect">
            <a:avLst/>
          </a:prstGeom>
        </p:spPr>
      </p:pic>
      <p:sp>
        <p:nvSpPr>
          <p:cNvPr id="28" name="Right Arrow 27"/>
          <p:cNvSpPr/>
          <p:nvPr/>
        </p:nvSpPr>
        <p:spPr>
          <a:xfrm rot="9840452">
            <a:off x="4138124" y="3126573"/>
            <a:ext cx="1222364" cy="263769"/>
          </a:xfrm>
          <a:prstGeom prst="rightArrow">
            <a:avLst/>
          </a:prstGeom>
          <a:solidFill>
            <a:srgbClr val="FED2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ight Arrow 28"/>
          <p:cNvSpPr/>
          <p:nvPr/>
        </p:nvSpPr>
        <p:spPr>
          <a:xfrm rot="1567853">
            <a:off x="7758603" y="3141698"/>
            <a:ext cx="1167101" cy="263769"/>
          </a:xfrm>
          <a:prstGeom prst="rightArrow">
            <a:avLst/>
          </a:prstGeom>
          <a:solidFill>
            <a:srgbClr val="FED2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Right Arrow 29"/>
          <p:cNvSpPr/>
          <p:nvPr/>
        </p:nvSpPr>
        <p:spPr>
          <a:xfrm rot="5400000">
            <a:off x="5657619" y="3902663"/>
            <a:ext cx="1551771" cy="293610"/>
          </a:xfrm>
          <a:prstGeom prst="rightArrow">
            <a:avLst/>
          </a:prstGeom>
          <a:solidFill>
            <a:srgbClr val="FED2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Right Arrow 39"/>
          <p:cNvSpPr/>
          <p:nvPr/>
        </p:nvSpPr>
        <p:spPr>
          <a:xfrm rot="2869285">
            <a:off x="6838004" y="3989958"/>
            <a:ext cx="2408003" cy="268962"/>
          </a:xfrm>
          <a:prstGeom prst="rightArrow">
            <a:avLst/>
          </a:prstGeom>
          <a:solidFill>
            <a:srgbClr val="FED2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ight Arrow 30"/>
          <p:cNvSpPr/>
          <p:nvPr/>
        </p:nvSpPr>
        <p:spPr>
          <a:xfrm rot="8224214">
            <a:off x="3853191" y="3895517"/>
            <a:ext cx="2360105" cy="346332"/>
          </a:xfrm>
          <a:prstGeom prst="rightArrow">
            <a:avLst>
              <a:gd name="adj1" fmla="val 38743"/>
              <a:gd name="adj2" fmla="val 50000"/>
            </a:avLst>
          </a:prstGeom>
          <a:solidFill>
            <a:srgbClr val="FED2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770444" y="256544"/>
            <a:ext cx="10583356" cy="61489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b="1" dirty="0"/>
              <a:t>ANVESHAN : Anomalies in Digital Information</a:t>
            </a:r>
            <a:endParaRPr lang="en-IN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9CDC19-4B38-590F-8E25-C0550507A5C8}"/>
              </a:ext>
            </a:extLst>
          </p:cNvPr>
          <p:cNvSpPr txBox="1"/>
          <p:nvPr/>
        </p:nvSpPr>
        <p:spPr>
          <a:xfrm>
            <a:off x="770444" y="1008828"/>
            <a:ext cx="10583356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Exercise to weed out fake registration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9E1F9FA-D7B5-6453-271E-C3D9DC95305A}"/>
              </a:ext>
            </a:extLst>
          </p:cNvPr>
          <p:cNvSpPr txBox="1"/>
          <p:nvPr/>
        </p:nvSpPr>
        <p:spPr>
          <a:xfrm>
            <a:off x="770444" y="1597684"/>
            <a:ext cx="10583356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Analysis of registration documents in the time window between registration and kicking in of returns cycle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3431" y="3648997"/>
            <a:ext cx="2540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Illustration-I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26453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4" grpId="0"/>
      <p:bldP spid="36" grpId="0"/>
      <p:bldP spid="37" grpId="0"/>
      <p:bldP spid="38" grpId="0"/>
      <p:bldP spid="39" grpId="0"/>
      <p:bldP spid="28" grpId="0" animBg="1"/>
      <p:bldP spid="29" grpId="0" animBg="1"/>
      <p:bldP spid="30" grpId="0" animBg="1"/>
      <p:bldP spid="40" grpId="0" animBg="1"/>
      <p:bldP spid="31" grpId="0" animBg="1"/>
      <p:bldP spid="47" grpId="0" animBg="1"/>
      <p:bldP spid="49" grpId="0" animBg="1"/>
      <p:bldP spid="50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6</a:t>
            </a:fld>
            <a:endParaRPr lang="en-IN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4B590E7-FA0C-2087-5FF2-64F16119CD3F}"/>
              </a:ext>
            </a:extLst>
          </p:cNvPr>
          <p:cNvSpPr/>
          <p:nvPr/>
        </p:nvSpPr>
        <p:spPr>
          <a:xfrm>
            <a:off x="676243" y="673422"/>
            <a:ext cx="3778783" cy="1157886"/>
          </a:xfrm>
          <a:prstGeom prst="ellipse">
            <a:avLst/>
          </a:prstGeom>
          <a:solidFill>
            <a:srgbClr val="FAEBD6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PAN: LHEPS1418N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GSTIN 09LHEPS1418N1ZN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Solanki Mukesh : Kushwaha Ent.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4B590E7-FA0C-2087-5FF2-64F16119CD3F}"/>
              </a:ext>
            </a:extLst>
          </p:cNvPr>
          <p:cNvSpPr/>
          <p:nvPr/>
        </p:nvSpPr>
        <p:spPr>
          <a:xfrm>
            <a:off x="676566" y="2003879"/>
            <a:ext cx="3778460" cy="1046814"/>
          </a:xfrm>
          <a:prstGeom prst="ellipse">
            <a:avLst/>
          </a:prstGeom>
          <a:solidFill>
            <a:srgbClr val="FAEBD6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PAN:GAOPP7529B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GSTIN 14GAOPP7529B1ZH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PV </a:t>
            </a:r>
            <a:r>
              <a:rPr lang="en-US" sz="1400" b="1" dirty="0" err="1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Karshanbhai</a:t>
            </a:r>
            <a:r>
              <a:rPr lang="en-US" sz="14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1400" b="1" dirty="0" err="1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Mayadevi</a:t>
            </a:r>
            <a:r>
              <a:rPr lang="en-US" sz="14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Ent.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4B590E7-FA0C-2087-5FF2-64F16119CD3F}"/>
              </a:ext>
            </a:extLst>
          </p:cNvPr>
          <p:cNvSpPr/>
          <p:nvPr/>
        </p:nvSpPr>
        <p:spPr>
          <a:xfrm>
            <a:off x="7103737" y="1853561"/>
            <a:ext cx="4018835" cy="1263267"/>
          </a:xfrm>
          <a:prstGeom prst="ellipse">
            <a:avLst/>
          </a:prstGeom>
          <a:solidFill>
            <a:srgbClr val="FAEBD6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sz="1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IN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 : DOPPG3692A</a:t>
            </a:r>
          </a:p>
          <a:p>
            <a:pPr algn="ctr"/>
            <a:r>
              <a:rPr lang="en-IN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GSTIN: 27BOPPG3692A1ZU</a:t>
            </a:r>
          </a:p>
          <a:p>
            <a:pPr algn="ctr"/>
            <a:r>
              <a:rPr lang="en-IN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MP Gaekwad</a:t>
            </a:r>
          </a:p>
          <a:p>
            <a:pPr algn="ctr"/>
            <a:r>
              <a:rPr lang="en-IN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Tirupati Enterprise</a:t>
            </a:r>
          </a:p>
          <a:p>
            <a:endParaRPr lang="en-US" b="1" dirty="0">
              <a:solidFill>
                <a:srgbClr val="FF0000"/>
              </a:solidFill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4B590E7-FA0C-2087-5FF2-64F16119CD3F}"/>
              </a:ext>
            </a:extLst>
          </p:cNvPr>
          <p:cNvSpPr/>
          <p:nvPr/>
        </p:nvSpPr>
        <p:spPr>
          <a:xfrm>
            <a:off x="6985309" y="673421"/>
            <a:ext cx="4137263" cy="1063275"/>
          </a:xfrm>
          <a:prstGeom prst="ellipse">
            <a:avLst/>
          </a:prstGeom>
          <a:solidFill>
            <a:srgbClr val="FAEBD6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 : GKRPS4027N</a:t>
            </a:r>
          </a:p>
          <a:p>
            <a:pPr algn="ctr"/>
            <a:r>
              <a:rPr lang="en-IN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GSTIN: 33GKRPS4027N1ZE</a:t>
            </a:r>
          </a:p>
          <a:p>
            <a:pPr algn="ctr"/>
            <a:r>
              <a:rPr lang="en-IN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SV </a:t>
            </a:r>
            <a:r>
              <a:rPr lang="en-IN" sz="1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Jasvantbhai</a:t>
            </a:r>
            <a:endParaRPr lang="en-IN" sz="1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IN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Shah Enterprise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4131" y="131519"/>
            <a:ext cx="377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haroni"/>
              </a:rPr>
              <a:t>Illustration-II</a:t>
            </a:r>
            <a:endParaRPr lang="en-IN" b="1" dirty="0">
              <a:latin typeface="Aharon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6243" y="4022486"/>
            <a:ext cx="2459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Outcomes:</a:t>
            </a:r>
            <a:endParaRPr lang="en-IN" sz="2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3575"/>
              </p:ext>
            </p:extLst>
          </p:nvPr>
        </p:nvGraphicFramePr>
        <p:xfrm>
          <a:off x="676243" y="4488731"/>
          <a:ext cx="10758944" cy="933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6021">
                  <a:extLst>
                    <a:ext uri="{9D8B030D-6E8A-4147-A177-3AD203B41FA5}">
                      <a16:colId xmlns:a16="http://schemas.microsoft.com/office/drawing/2014/main" val="3597745504"/>
                    </a:ext>
                  </a:extLst>
                </a:gridCol>
                <a:gridCol w="2196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5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7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181717"/>
                          </a:solidFill>
                          <a:effectLst/>
                          <a:latin typeface="Calibri" panose="020F0502020204030204" pitchFamily="34" charset="0"/>
                        </a:rPr>
                        <a:t>Registration Months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u="none" strike="noStrike" dirty="0">
                          <a:effectLst/>
                        </a:rPr>
                        <a:t>GSTINs shared </a:t>
                      </a:r>
                      <a:endParaRPr lang="en-IN" sz="2000" b="1" i="0" u="none" strike="noStrike" dirty="0">
                        <a:solidFill>
                          <a:srgbClr val="18171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No. of GSTINs Verified</a:t>
                      </a:r>
                      <a:endParaRPr lang="en-US" sz="2000" b="1" i="0" u="none" strike="noStrike" dirty="0">
                        <a:solidFill>
                          <a:srgbClr val="18171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No of GSTINs found fake/non-existent</a:t>
                      </a:r>
                      <a:endParaRPr lang="en-US" sz="2000" b="1" i="0" u="none" strike="noStrike" dirty="0">
                        <a:solidFill>
                          <a:srgbClr val="18171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u="none" strike="noStrike" dirty="0">
                          <a:effectLst/>
                        </a:rPr>
                        <a:t>Percentage</a:t>
                      </a:r>
                      <a:endParaRPr lang="en-IN" sz="2000" b="1" i="0" u="none" strike="noStrike" dirty="0">
                        <a:solidFill>
                          <a:srgbClr val="18171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Oct/Nov 2023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u="none" strike="noStrike" dirty="0">
                          <a:effectLst/>
                        </a:rPr>
                        <a:t>438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u="none" strike="noStrike" dirty="0">
                          <a:effectLst/>
                        </a:rPr>
                        <a:t>286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u="none" strike="noStrike" dirty="0">
                          <a:effectLst/>
                        </a:rPr>
                        <a:t>259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u="none" strike="noStrike" dirty="0">
                          <a:effectLst/>
                        </a:rPr>
                        <a:t>90%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659A004-F7E3-9184-5DE7-3A603BF4AC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463" y="992971"/>
            <a:ext cx="1524000" cy="1853565"/>
          </a:xfrm>
          <a:prstGeom prst="rect">
            <a:avLst/>
          </a:prstGeom>
          <a:noFill/>
        </p:spPr>
      </p:pic>
      <p:sp>
        <p:nvSpPr>
          <p:cNvPr id="46" name="Right Arrow 45"/>
          <p:cNvSpPr/>
          <p:nvPr/>
        </p:nvSpPr>
        <p:spPr>
          <a:xfrm rot="1605657">
            <a:off x="4325961" y="1208943"/>
            <a:ext cx="840567" cy="263769"/>
          </a:xfrm>
          <a:prstGeom prst="rightArrow">
            <a:avLst/>
          </a:prstGeom>
          <a:solidFill>
            <a:srgbClr val="FED2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Right Arrow 50"/>
          <p:cNvSpPr/>
          <p:nvPr/>
        </p:nvSpPr>
        <p:spPr>
          <a:xfrm rot="20270683">
            <a:off x="4287221" y="2347294"/>
            <a:ext cx="877882" cy="263769"/>
          </a:xfrm>
          <a:prstGeom prst="rightArrow">
            <a:avLst/>
          </a:prstGeom>
          <a:solidFill>
            <a:srgbClr val="FED2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Right Arrow 47"/>
          <p:cNvSpPr/>
          <p:nvPr/>
        </p:nvSpPr>
        <p:spPr>
          <a:xfrm rot="8912788">
            <a:off x="6399400" y="1131607"/>
            <a:ext cx="879284" cy="263769"/>
          </a:xfrm>
          <a:prstGeom prst="rightArrow">
            <a:avLst/>
          </a:prstGeom>
          <a:solidFill>
            <a:srgbClr val="FED2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Right Arrow 48"/>
          <p:cNvSpPr/>
          <p:nvPr/>
        </p:nvSpPr>
        <p:spPr>
          <a:xfrm rot="12549379">
            <a:off x="6352047" y="2257233"/>
            <a:ext cx="925215" cy="263769"/>
          </a:xfrm>
          <a:prstGeom prst="rightArrow">
            <a:avLst/>
          </a:prstGeom>
          <a:solidFill>
            <a:srgbClr val="FED2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483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2" grpId="0" animBg="1"/>
      <p:bldP spid="44" grpId="0" animBg="1"/>
      <p:bldP spid="45" grpId="0" animBg="1"/>
      <p:bldP spid="10" grpId="0"/>
      <p:bldP spid="5" grpId="0"/>
      <p:bldP spid="46" grpId="0" animBg="1"/>
      <p:bldP spid="51" grpId="0" animBg="1"/>
      <p:bldP spid="48" grpId="0" animBg="1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09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ANVESHAN – Early Warning Series</a:t>
            </a:r>
            <a:endParaRPr lang="en-IN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7</a:t>
            </a:fld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9CDC19-4B38-590F-8E25-C0550507A5C8}"/>
              </a:ext>
            </a:extLst>
          </p:cNvPr>
          <p:cNvSpPr txBox="1"/>
          <p:nvPr/>
        </p:nvSpPr>
        <p:spPr>
          <a:xfrm>
            <a:off x="838200" y="1165655"/>
            <a:ext cx="105156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Exercise to identify New Registrants with propensity to generate fake ITC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E1F9FA-D7B5-6453-271E-C3D9DC95305A}"/>
              </a:ext>
            </a:extLst>
          </p:cNvPr>
          <p:cNvSpPr txBox="1"/>
          <p:nvPr/>
        </p:nvSpPr>
        <p:spPr>
          <a:xfrm>
            <a:off x="838200" y="1837754"/>
            <a:ext cx="105156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Analysis of EWB/FASTag data in the time window between registration and kicking in of returns cycle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E5CEA-2331-48FC-AF7B-8CD49AF7F44A}"/>
              </a:ext>
            </a:extLst>
          </p:cNvPr>
          <p:cNvSpPr/>
          <p:nvPr/>
        </p:nvSpPr>
        <p:spPr>
          <a:xfrm>
            <a:off x="838200" y="3425757"/>
            <a:ext cx="2845777" cy="18891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PoC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undertaken for New Registrations obtained in February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652FB8-7AA0-4085-8E92-653CDDB57B1D}"/>
              </a:ext>
            </a:extLst>
          </p:cNvPr>
          <p:cNvSpPr/>
          <p:nvPr/>
        </p:nvSpPr>
        <p:spPr>
          <a:xfrm>
            <a:off x="4847019" y="3414094"/>
            <a:ext cx="2744435" cy="18991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Analysis conducted in third week of Feb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1E9B19-74B6-4FD2-855E-776448B05EF1}"/>
              </a:ext>
            </a:extLst>
          </p:cNvPr>
          <p:cNvSpPr/>
          <p:nvPr/>
        </p:nvSpPr>
        <p:spPr>
          <a:xfrm>
            <a:off x="8610600" y="3425757"/>
            <a:ext cx="2743201" cy="18758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Actionable input shared with Field on 28.02.2024</a:t>
            </a:r>
          </a:p>
          <a:p>
            <a:pPr algn="ctr"/>
            <a:endParaRPr lang="en-US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Arrow: Right 14">
            <a:extLst>
              <a:ext uri="{FF2B5EF4-FFF2-40B4-BE49-F238E27FC236}">
                <a16:creationId xmlns:a16="http://schemas.microsoft.com/office/drawing/2014/main" id="{641E1EBE-3CE5-0A3F-1B0E-4CA2B0D0D433}"/>
              </a:ext>
            </a:extLst>
          </p:cNvPr>
          <p:cNvSpPr/>
          <p:nvPr/>
        </p:nvSpPr>
        <p:spPr>
          <a:xfrm>
            <a:off x="7591454" y="4019264"/>
            <a:ext cx="1081084" cy="351074"/>
          </a:xfrm>
          <a:prstGeom prst="rightArrow">
            <a:avLst>
              <a:gd name="adj1" fmla="val 48998"/>
              <a:gd name="adj2" fmla="val 94362"/>
            </a:avLst>
          </a:prstGeom>
          <a:solidFill>
            <a:srgbClr val="00206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13" name="Arrow: Right 14">
            <a:extLst>
              <a:ext uri="{FF2B5EF4-FFF2-40B4-BE49-F238E27FC236}">
                <a16:creationId xmlns:a16="http://schemas.microsoft.com/office/drawing/2014/main" id="{868C5E5F-1CB1-C25D-FCC7-F4C61443BBF2}"/>
              </a:ext>
            </a:extLst>
          </p:cNvPr>
          <p:cNvSpPr/>
          <p:nvPr/>
        </p:nvSpPr>
        <p:spPr>
          <a:xfrm>
            <a:off x="3748556" y="4019559"/>
            <a:ext cx="1098463" cy="351074"/>
          </a:xfrm>
          <a:prstGeom prst="rightArrow">
            <a:avLst>
              <a:gd name="adj1" fmla="val 48998"/>
              <a:gd name="adj2" fmla="val 94362"/>
            </a:avLst>
          </a:prstGeom>
          <a:solidFill>
            <a:srgbClr val="00206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05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8</a:t>
            </a:fld>
            <a:endParaRPr lang="en-IN"/>
          </a:p>
        </p:txBody>
      </p:sp>
      <p:sp>
        <p:nvSpPr>
          <p:cNvPr id="2" name="TextBox 1"/>
          <p:cNvSpPr txBox="1"/>
          <p:nvPr/>
        </p:nvSpPr>
        <p:spPr>
          <a:xfrm>
            <a:off x="561748" y="221419"/>
            <a:ext cx="3338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Illustration </a:t>
            </a:r>
            <a:endParaRPr lang="en-IN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FF4D3D-8F82-602C-6614-A3DD2BE72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841" y="377409"/>
            <a:ext cx="10176641" cy="32004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85A8231-16E2-E3C5-6BBD-E5F0115E15E4}"/>
              </a:ext>
            </a:extLst>
          </p:cNvPr>
          <p:cNvSpPr txBox="1"/>
          <p:nvPr/>
        </p:nvSpPr>
        <p:spPr>
          <a:xfrm>
            <a:off x="469403" y="749129"/>
            <a:ext cx="23337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IN" sz="2000" dirty="0" err="1"/>
              <a:t>Mewara</a:t>
            </a:r>
            <a:r>
              <a:rPr lang="en-IN" sz="2000" dirty="0"/>
              <a:t> Traders</a:t>
            </a:r>
          </a:p>
          <a:p>
            <a:pPr marL="342900" indent="-342900">
              <a:buAutoNum type="arabicPeriod"/>
            </a:pPr>
            <a:r>
              <a:rPr lang="en-IN" sz="2000" dirty="0" err="1"/>
              <a:t>Regn</a:t>
            </a:r>
            <a:r>
              <a:rPr lang="en-IN" sz="2000" dirty="0"/>
              <a:t>: 7.2.2024</a:t>
            </a:r>
          </a:p>
          <a:p>
            <a:pPr marL="342900" indent="-342900">
              <a:buAutoNum type="arabicPeriod"/>
            </a:pPr>
            <a:r>
              <a:rPr lang="en-IN" sz="2000" dirty="0"/>
              <a:t>Outward supply : 1.9 cr. </a:t>
            </a:r>
            <a:r>
              <a:rPr lang="en-IN" sz="2000" b="1" dirty="0"/>
              <a:t>in 15 days</a:t>
            </a:r>
          </a:p>
          <a:p>
            <a:pPr marL="342900" indent="-342900">
              <a:buAutoNum type="arabicPeriod"/>
            </a:pPr>
            <a:r>
              <a:rPr lang="en-IN" sz="2000" dirty="0"/>
              <a:t>Inward supply : 0.2 cr. 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6568C007-9F88-8CEC-1B83-FD2651C458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4827728"/>
              </p:ext>
            </p:extLst>
          </p:nvPr>
        </p:nvGraphicFramePr>
        <p:xfrm>
          <a:off x="615798" y="4265874"/>
          <a:ext cx="10738002" cy="1816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594">
                  <a:extLst>
                    <a:ext uri="{9D8B030D-6E8A-4147-A177-3AD203B41FA5}">
                      <a16:colId xmlns:a16="http://schemas.microsoft.com/office/drawing/2014/main" val="530119976"/>
                    </a:ext>
                  </a:extLst>
                </a:gridCol>
                <a:gridCol w="2382549">
                  <a:extLst>
                    <a:ext uri="{9D8B030D-6E8A-4147-A177-3AD203B41FA5}">
                      <a16:colId xmlns:a16="http://schemas.microsoft.com/office/drawing/2014/main" val="3545233800"/>
                    </a:ext>
                  </a:extLst>
                </a:gridCol>
                <a:gridCol w="2987257">
                  <a:extLst>
                    <a:ext uri="{9D8B030D-6E8A-4147-A177-3AD203B41FA5}">
                      <a16:colId xmlns:a16="http://schemas.microsoft.com/office/drawing/2014/main" val="169706233"/>
                    </a:ext>
                  </a:extLst>
                </a:gridCol>
                <a:gridCol w="2019724">
                  <a:extLst>
                    <a:ext uri="{9D8B030D-6E8A-4147-A177-3AD203B41FA5}">
                      <a16:colId xmlns:a16="http://schemas.microsoft.com/office/drawing/2014/main" val="3153631420"/>
                    </a:ext>
                  </a:extLst>
                </a:gridCol>
                <a:gridCol w="1910878">
                  <a:extLst>
                    <a:ext uri="{9D8B030D-6E8A-4147-A177-3AD203B41FA5}">
                      <a16:colId xmlns:a16="http://schemas.microsoft.com/office/drawing/2014/main" val="2207376592"/>
                    </a:ext>
                  </a:extLst>
                </a:gridCol>
              </a:tblGrid>
              <a:tr h="830782">
                <a:tc>
                  <a:txBody>
                    <a:bodyPr/>
                    <a:lstStyle/>
                    <a:p>
                      <a:pPr algn="ctr" fontAlgn="ctr"/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GSTINs shared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No. of GSTINs</a:t>
                      </a:r>
                      <a:r>
                        <a:rPr lang="en-IN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Verified</a:t>
                      </a:r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ctr"/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of GSTINs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found fake/Non-existent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Percentage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239411"/>
                  </a:ext>
                </a:extLst>
              </a:tr>
              <a:tr h="3286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020492"/>
                  </a:ext>
                </a:extLst>
              </a:tr>
              <a:tr h="3286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934435"/>
                  </a:ext>
                </a:extLst>
              </a:tr>
              <a:tr h="3286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96284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15798" y="3760029"/>
            <a:ext cx="3338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Outcome:</a:t>
            </a:r>
            <a:endParaRPr lang="en-IN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2BFC82-0120-E68E-E788-A41915C1858B}"/>
              </a:ext>
            </a:extLst>
          </p:cNvPr>
          <p:cNvSpPr txBox="1"/>
          <p:nvPr/>
        </p:nvSpPr>
        <p:spPr>
          <a:xfrm>
            <a:off x="473151" y="2783020"/>
            <a:ext cx="2849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5. </a:t>
            </a:r>
            <a:r>
              <a:rPr lang="en-IN" b="1" dirty="0"/>
              <a:t>Verification: Non existent</a:t>
            </a:r>
          </a:p>
        </p:txBody>
      </p:sp>
    </p:spTree>
    <p:extLst>
      <p:ext uri="{BB962C8B-B14F-4D97-AF65-F5344CB8AC3E}">
        <p14:creationId xmlns:p14="http://schemas.microsoft.com/office/powerpoint/2010/main" val="327869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/>
      <p:bldP spid="11" grpId="0"/>
      <p:bldP spid="1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/>
              <a:t>Moving Ahead…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Inputs to the field have yielded encouraging results </a:t>
            </a:r>
          </a:p>
          <a:p>
            <a:r>
              <a:rPr lang="en-US" dirty="0"/>
              <a:t>Suggestions from field formations will help in refining the risk analysis.</a:t>
            </a:r>
          </a:p>
          <a:p>
            <a:r>
              <a:rPr lang="en-US" dirty="0"/>
              <a:t>The directorate is working to automate and scale up the process of generation of these reports. </a:t>
            </a:r>
          </a:p>
          <a:p>
            <a:r>
              <a:rPr lang="en-US" dirty="0"/>
              <a:t>This will ensure more detections and faster dissemination of inputs to field formations.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8063-4D40-47FC-AE15-69FB4A59C13D}" type="slidenum">
              <a:rPr lang="en-IN" smtClean="0"/>
              <a:t>9</a:t>
            </a:fld>
            <a:endParaRPr lang="en-IN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8960327-9C71-7A2F-5249-345AFFFD8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9043" y="5027839"/>
            <a:ext cx="2045199" cy="1511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963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547</Words>
  <Application>Microsoft Office PowerPoint</Application>
  <PresentationFormat>Widescreen</PresentationFormat>
  <Paragraphs>150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Aharoni</vt:lpstr>
      <vt:lpstr>Arial</vt:lpstr>
      <vt:lpstr>Arial Narrow</vt:lpstr>
      <vt:lpstr>Calibri</vt:lpstr>
      <vt:lpstr>Calibri Light</vt:lpstr>
      <vt:lpstr>Californian FB</vt:lpstr>
      <vt:lpstr>Georgia</vt:lpstr>
      <vt:lpstr>Tahoma</vt:lpstr>
      <vt:lpstr>Wingdings</vt:lpstr>
      <vt:lpstr>Office Theme</vt:lpstr>
      <vt:lpstr> Risk Analysis for GST Enforcement </vt:lpstr>
      <vt:lpstr>PowerPoint Presentation</vt:lpstr>
      <vt:lpstr>PowerPoint Presentation</vt:lpstr>
      <vt:lpstr>ANVESHAN- Actionable Intelligence</vt:lpstr>
      <vt:lpstr>PowerPoint Presentation</vt:lpstr>
      <vt:lpstr>PowerPoint Presentation</vt:lpstr>
      <vt:lpstr>ANVESHAN – Early Warning Series</vt:lpstr>
      <vt:lpstr>PowerPoint Presentation</vt:lpstr>
      <vt:lpstr>Moving Ahead…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XX</cp:lastModifiedBy>
  <cp:revision>515</cp:revision>
  <dcterms:created xsi:type="dcterms:W3CDTF">2023-09-29T07:55:50Z</dcterms:created>
  <dcterms:modified xsi:type="dcterms:W3CDTF">2024-03-02T10:37:57Z</dcterms:modified>
</cp:coreProperties>
</file>