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147377844" r:id="rId3"/>
    <p:sldId id="2147377869" r:id="rId4"/>
    <p:sldId id="2147377867" r:id="rId5"/>
    <p:sldId id="2147377868" r:id="rId6"/>
    <p:sldId id="2147377864" r:id="rId7"/>
    <p:sldId id="2147377870" r:id="rId8"/>
    <p:sldId id="2147377871" r:id="rId9"/>
    <p:sldId id="2147377866" r:id="rId10"/>
    <p:sldId id="2147377872" r:id="rId11"/>
    <p:sldId id="2147377873" r:id="rId12"/>
    <p:sldId id="257" r:id="rId13"/>
    <p:sldId id="2147377875" r:id="rId14"/>
    <p:sldId id="2147377849" r:id="rId15"/>
  </p:sldIdLst>
  <p:sldSz cx="16251238" cy="9144000"/>
  <p:notesSz cx="6797675" cy="9926638"/>
  <p:defaultTextStyle>
    <a:defPPr>
      <a:defRPr lang="en-US"/>
    </a:defPPr>
    <a:lvl1pPr marL="0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725576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1451153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2176729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2902306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3627882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4353458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5079035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5804611" algn="l" defTabSz="1451153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F"/>
    <a:srgbClr val="FEB500"/>
    <a:srgbClr val="05ACC7"/>
    <a:srgbClr val="A2B969"/>
    <a:srgbClr val="E4E4E4"/>
    <a:srgbClr val="C13018"/>
    <a:srgbClr val="ECECEC"/>
    <a:srgbClr val="FFC42F"/>
    <a:srgbClr val="FFCC4C"/>
    <a:srgbClr val="33B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2607" autoAdjust="0"/>
  </p:normalViewPr>
  <p:slideViewPr>
    <p:cSldViewPr>
      <p:cViewPr varScale="1">
        <p:scale>
          <a:sx n="75" d="100"/>
          <a:sy n="75" d="100"/>
        </p:scale>
        <p:origin x="760" y="168"/>
      </p:cViewPr>
      <p:guideLst>
        <p:guide orient="horz" pos="2880"/>
        <p:guide pos="51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151C-638D-9049-A68F-D409E16AE528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75BD6-F900-B441-B273-506CD70C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1pPr>
    <a:lvl2pPr marL="725576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2pPr>
    <a:lvl3pPr marL="1451153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3pPr>
    <a:lvl4pPr marL="2176729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4pPr>
    <a:lvl5pPr marL="2902306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5pPr>
    <a:lvl6pPr marL="3627882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6pPr>
    <a:lvl7pPr marL="4353458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7pPr>
    <a:lvl8pPr marL="5079035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8pPr>
    <a:lvl9pPr marL="5804611" algn="l" defTabSz="1451153" rtl="0" eaLnBrk="1" latinLnBrk="0" hangingPunct="1">
      <a:defRPr sz="19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2E28C-B5F8-4B05-9C33-6797BA2CE56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" y="-1"/>
            <a:ext cx="16250439" cy="9144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43" y="2840568"/>
            <a:ext cx="1381355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7686" y="5181600"/>
            <a:ext cx="1137586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E90B-E310-4DD6-96E9-B59380241D0D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AFD6-0A29-4FE5-A56B-7EDAE31171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9619" cy="10661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BEF0E0-5953-13D4-5200-272A9C55A81B}"/>
              </a:ext>
            </a:extLst>
          </p:cNvPr>
          <p:cNvSpPr/>
          <p:nvPr userDrawn="1"/>
        </p:nvSpPr>
        <p:spPr bwMode="auto">
          <a:xfrm>
            <a:off x="2029619" y="226393"/>
            <a:ext cx="6248400" cy="61335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816" tIns="60908" rIns="121816" bIns="6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12181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One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Nation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One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Tax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One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/>
                <a:ea typeface="ヒラギノ角ゴ ProN W3" charset="0"/>
                <a:cs typeface="Segoe UI"/>
                <a:sym typeface="Gill Sans" charset="0"/>
              </a:rPr>
              <a:t>Market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89" y="486834"/>
            <a:ext cx="14016693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390" y="2241551"/>
            <a:ext cx="6875035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390" y="3340100"/>
            <a:ext cx="687503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7189" y="2241551"/>
            <a:ext cx="6908893" cy="1098549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7189" y="3340100"/>
            <a:ext cx="690889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C007-2324-4ADD-BF89-F67AE083AAA5}" type="datetime1">
              <a:rPr lang="en-IN" smtClean="0"/>
              <a:t>01/03/24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053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7200-BFAA-4DFC-9099-7C6B66877408}" type="datetime1">
              <a:rPr lang="en-IN" smtClean="0"/>
              <a:t>01/03/24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81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1EF78-6B40-42E5-92F7-B6A22B4D9EEC}" type="datetime1">
              <a:rPr lang="en-IN" smtClean="0"/>
              <a:t>01/03/24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71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90" y="609600"/>
            <a:ext cx="5241447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93" y="1316567"/>
            <a:ext cx="8227189" cy="6498167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390" y="2743200"/>
            <a:ext cx="524144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D511-80C5-43AF-9AB0-BFFC1EEFAD3F}" type="datetime1">
              <a:rPr lang="en-IN" smtClean="0"/>
              <a:t>01/03/24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2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390" y="609600"/>
            <a:ext cx="5241447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8893" y="1316567"/>
            <a:ext cx="8227189" cy="6498167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390" y="2743200"/>
            <a:ext cx="524144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402" indent="0">
              <a:buNone/>
              <a:defRPr sz="1866"/>
            </a:lvl2pPr>
            <a:lvl3pPr marL="1218804" indent="0">
              <a:buNone/>
              <a:defRPr sz="1599"/>
            </a:lvl3pPr>
            <a:lvl4pPr marL="1828206" indent="0">
              <a:buNone/>
              <a:defRPr sz="1333"/>
            </a:lvl4pPr>
            <a:lvl5pPr marL="2437608" indent="0">
              <a:buNone/>
              <a:defRPr sz="1333"/>
            </a:lvl5pPr>
            <a:lvl6pPr marL="3047009" indent="0">
              <a:buNone/>
              <a:defRPr sz="1333"/>
            </a:lvl6pPr>
            <a:lvl7pPr marL="3656411" indent="0">
              <a:buNone/>
              <a:defRPr sz="1333"/>
            </a:lvl7pPr>
            <a:lvl8pPr marL="4265813" indent="0">
              <a:buNone/>
              <a:defRPr sz="1333"/>
            </a:lvl8pPr>
            <a:lvl9pPr marL="4875215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9337-86D5-4E19-AEE0-4281277369EA}" type="datetime1">
              <a:rPr lang="en-IN" smtClean="0"/>
              <a:t>01/03/24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40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415F-43A5-41B7-8735-9EC72B9C31D5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02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29792" y="486834"/>
            <a:ext cx="350417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273" y="486834"/>
            <a:ext cx="10309379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19A9-AAC3-433C-AD79-73BC40E63C25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78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1"/>
            <a:ext cx="4088891" cy="369048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 flipH="1">
            <a:off x="0" y="47344"/>
            <a:ext cx="14919895" cy="11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6398">
                <a:solidFill>
                  <a:schemeClr val="tx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4265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49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6200000" flipH="1">
            <a:off x="6822002" y="-5943600"/>
            <a:ext cx="36000" cy="13680000"/>
          </a:xfrm>
          <a:prstGeom prst="rect">
            <a:avLst/>
          </a:prstGeom>
          <a:solidFill>
            <a:srgbClr val="000076"/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20" y="97921"/>
            <a:ext cx="13716000" cy="762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E90B-E310-4DD6-96E9-B59380241D0D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AFD6-0A29-4FE5-A56B-7EDAE31171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40"/>
          <a:stretch/>
        </p:blipFill>
        <p:spPr>
          <a:xfrm>
            <a:off x="14069221" y="0"/>
            <a:ext cx="2057398" cy="111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13" y="9015107"/>
            <a:ext cx="6802212" cy="12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E90B-E310-4DD6-96E9-B59380241D0D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AFD6-0A29-4FE5-A56B-7EDAE3117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TN_2-50.jpg"/>
          <p:cNvPicPr>
            <a:picLocks noChangeAspect="1"/>
          </p:cNvPicPr>
          <p:nvPr userDrawn="1"/>
        </p:nvPicPr>
        <p:blipFill>
          <a:blip r:embed="rId2"/>
          <a:srcRect l="19166" t="96667" r="19166"/>
          <a:stretch>
            <a:fillRect/>
          </a:stretch>
        </p:blipFill>
        <p:spPr>
          <a:xfrm flipV="1">
            <a:off x="3896519" y="8983146"/>
            <a:ext cx="8458200" cy="16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86D2-4A2F-423E-9E25-4268A84AECF6}" type="datetimeFigureOut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3C9E-A663-46C6-B003-AE835CB95D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69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405" y="1496484"/>
            <a:ext cx="12188429" cy="3183467"/>
          </a:xfrm>
        </p:spPr>
        <p:txBody>
          <a:bodyPr anchor="b"/>
          <a:lstStyle>
            <a:lvl1pPr algn="ctr">
              <a:defRPr sz="7997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405" y="4802717"/>
            <a:ext cx="12188429" cy="2207683"/>
          </a:xfrm>
        </p:spPr>
        <p:txBody>
          <a:bodyPr/>
          <a:lstStyle>
            <a:lvl1pPr marL="0" indent="0" algn="ctr">
              <a:buNone/>
              <a:defRPr sz="3199"/>
            </a:lvl1pPr>
            <a:lvl2pPr marL="609402" indent="0" algn="ctr">
              <a:buNone/>
              <a:defRPr sz="2666"/>
            </a:lvl2pPr>
            <a:lvl3pPr marL="1218804" indent="0" algn="ctr">
              <a:buNone/>
              <a:defRPr sz="2399"/>
            </a:lvl3pPr>
            <a:lvl4pPr marL="1828206" indent="0" algn="ctr">
              <a:buNone/>
              <a:defRPr sz="2133"/>
            </a:lvl4pPr>
            <a:lvl5pPr marL="2437608" indent="0" algn="ctr">
              <a:buNone/>
              <a:defRPr sz="2133"/>
            </a:lvl5pPr>
            <a:lvl6pPr marL="3047009" indent="0" algn="ctr">
              <a:buNone/>
              <a:defRPr sz="2133"/>
            </a:lvl6pPr>
            <a:lvl7pPr marL="3656411" indent="0" algn="ctr">
              <a:buNone/>
              <a:defRPr sz="2133"/>
            </a:lvl7pPr>
            <a:lvl8pPr marL="4265813" indent="0" algn="ctr">
              <a:buNone/>
              <a:defRPr sz="2133"/>
            </a:lvl8pPr>
            <a:lvl9pPr marL="4875215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498C-FE5E-44DA-B944-93B972DBFE9B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0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E681-3CE0-48A9-B668-B66090BE9470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21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08" y="2279652"/>
            <a:ext cx="14016693" cy="3803649"/>
          </a:xfrm>
        </p:spPr>
        <p:txBody>
          <a:bodyPr anchor="b"/>
          <a:lstStyle>
            <a:lvl1pPr>
              <a:defRPr sz="7997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808" y="6119285"/>
            <a:ext cx="14016693" cy="2000249"/>
          </a:xfrm>
        </p:spPr>
        <p:txBody>
          <a:bodyPr/>
          <a:lstStyle>
            <a:lvl1pPr marL="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E38F-D021-4A31-9C1E-B15994FD1F4B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1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273" y="2434167"/>
            <a:ext cx="6906776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189" y="2434167"/>
            <a:ext cx="6906776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4438-F7E0-4257-B207-10AC6E968933}" type="datetime1">
              <a:rPr lang="en-IN" smtClean="0"/>
              <a:t>01/03/24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521B-5893-4C36-8442-78593F3569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03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562" y="366184"/>
            <a:ext cx="1462611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62" y="2133601"/>
            <a:ext cx="1462611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562" y="8475134"/>
            <a:ext cx="379195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7C4E90B-E310-4DD6-96E9-B59380241D0D}" type="datetimeFigureOut">
              <a:rPr lang="en-US" smtClean="0"/>
              <a:pPr/>
              <a:t>3/1/24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2507" y="8475134"/>
            <a:ext cx="514622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6720" y="8475134"/>
            <a:ext cx="379195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23AAFD6-0A29-4FE5-A56B-7EDAE31171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4812" y="31475"/>
            <a:ext cx="12165976" cy="74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0" y="935805"/>
            <a:ext cx="15983177" cy="779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272" y="8898907"/>
            <a:ext cx="3656529" cy="226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5893-312C-40BA-9057-2B2306B6C997}" type="datetime1">
              <a:rPr lang="en-IN" smtClean="0"/>
              <a:t>01/03/24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3223" y="8898907"/>
            <a:ext cx="5484793" cy="226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GST Prime 3 by NIC, Karnataka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7437" y="8898907"/>
            <a:ext cx="3656529" cy="226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521B-5893-4C36-8442-78593F356981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3859" y="772700"/>
            <a:ext cx="16217380" cy="0"/>
          </a:xfrm>
          <a:prstGeom prst="line">
            <a:avLst/>
          </a:prstGeom>
          <a:ln w="57150" cmpd="thickThin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DE55DBF-337C-48D4-7275-CE3B453977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493" y="73576"/>
            <a:ext cx="2119032" cy="7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1218804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01" indent="-304701" algn="l" defTabSz="121880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03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19" y="2154767"/>
            <a:ext cx="7696200" cy="462703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Steps Identified in Detection of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Non-genuine Taxpayers (NGTP)/ Fraudulent Taxpayers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4217" y="7620000"/>
            <a:ext cx="6553202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BB802"/>
                </a:solidFill>
              </a:rPr>
              <a:t>Presentation by Dheeraj Rastogi, EVP (Services) GSTN</a:t>
            </a:r>
          </a:p>
          <a:p>
            <a:r>
              <a:rPr lang="en-US" dirty="0">
                <a:solidFill>
                  <a:srgbClr val="FBB802"/>
                </a:solidFill>
              </a:rPr>
              <a:t>4</a:t>
            </a:r>
            <a:r>
              <a:rPr lang="en-US" baseline="30000" dirty="0">
                <a:solidFill>
                  <a:srgbClr val="FBB802"/>
                </a:solidFill>
              </a:rPr>
              <a:t>th</a:t>
            </a:r>
            <a:r>
              <a:rPr lang="en-US" dirty="0">
                <a:solidFill>
                  <a:srgbClr val="FBB802"/>
                </a:solidFill>
              </a:rPr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19727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711D4-C189-66ED-D50D-71892E868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6185-85DD-7ADB-F030-4E366AFD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9AC"/>
                </a:solidFill>
              </a:rPr>
              <a:t>IP Address Analytics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B88FD-0C2F-C132-0AB4-B67C416C2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0" y="1143000"/>
            <a:ext cx="15935009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3" y="1083192"/>
            <a:ext cx="7304301" cy="79785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666" dirty="0"/>
          </a:p>
          <a:p>
            <a:pPr>
              <a:buFont typeface="Wingdings" panose="05000000000000000000" pitchFamily="2" charset="2"/>
              <a:buChar char="ü"/>
            </a:pPr>
            <a:r>
              <a:rPr lang="en-IN" sz="2666" dirty="0"/>
              <a:t>Live </a:t>
            </a:r>
            <a:r>
              <a:rPr lang="en-IN" sz="2666" dirty="0">
                <a:solidFill>
                  <a:schemeClr val="accent5"/>
                </a:solidFill>
              </a:rPr>
              <a:t>tracking of vehicles &amp; e-Waybills </a:t>
            </a:r>
            <a:r>
              <a:rPr lang="en-IN" sz="2666" dirty="0"/>
              <a:t>using </a:t>
            </a:r>
            <a:r>
              <a:rPr lang="en-IN" sz="2666" dirty="0">
                <a:solidFill>
                  <a:schemeClr val="accent5"/>
                </a:solidFill>
              </a:rPr>
              <a:t>Mobile apps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666" dirty="0"/>
              <a:t>Live tracking of vehicles carrying </a:t>
            </a:r>
            <a:r>
              <a:rPr lang="en-IN" sz="2666" dirty="0">
                <a:solidFill>
                  <a:schemeClr val="accent5"/>
                </a:solidFill>
              </a:rPr>
              <a:t>tax evasion prone commodities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666" dirty="0"/>
              <a:t>Detection of </a:t>
            </a:r>
            <a:r>
              <a:rPr lang="en-IN" sz="2666" dirty="0">
                <a:solidFill>
                  <a:schemeClr val="accent5"/>
                </a:solidFill>
              </a:rPr>
              <a:t>re-cycling of e-Waybills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666" dirty="0"/>
              <a:t>Detection of </a:t>
            </a:r>
            <a:r>
              <a:rPr lang="en-IN" sz="2666" dirty="0">
                <a:solidFill>
                  <a:schemeClr val="accent5"/>
                </a:solidFill>
              </a:rPr>
              <a:t>bill trading </a:t>
            </a:r>
            <a:r>
              <a:rPr lang="en-IN" sz="2666" dirty="0"/>
              <a:t>by tracking vehicles of EWB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666" dirty="0"/>
              <a:t>Latest tolls passed by details of any vehicle.</a:t>
            </a:r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  <a:p>
            <a:endParaRPr lang="en-IN" sz="2399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8" y="1677882"/>
            <a:ext cx="6600414" cy="2602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26" y="1083192"/>
            <a:ext cx="7651674" cy="459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494" y="3768218"/>
            <a:ext cx="6276975" cy="475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560" y="5278432"/>
            <a:ext cx="4969626" cy="3565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24208" y="466048"/>
            <a:ext cx="14887805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Analytics on E Waybill Integration with FASTAG and VAHAN</a:t>
            </a:r>
            <a:endParaRPr lang="en-IN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8983C-D0DD-DDCA-86DB-4F87935C9103}"/>
              </a:ext>
            </a:extLst>
          </p:cNvPr>
          <p:cNvSpPr txBox="1"/>
          <p:nvPr/>
        </p:nvSpPr>
        <p:spPr>
          <a:xfrm>
            <a:off x="3858419" y="-79129"/>
            <a:ext cx="7819385" cy="67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808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E-WAY BILL ANALYTICS</a:t>
            </a:r>
          </a:p>
        </p:txBody>
      </p:sp>
    </p:spTree>
    <p:extLst>
      <p:ext uri="{BB962C8B-B14F-4D97-AF65-F5344CB8AC3E}">
        <p14:creationId xmlns:p14="http://schemas.microsoft.com/office/powerpoint/2010/main" val="90509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12" y="31475"/>
            <a:ext cx="9267407" cy="741227"/>
          </a:xfrm>
        </p:spPr>
        <p:txBody>
          <a:bodyPr>
            <a:noAutofit/>
          </a:bodyPr>
          <a:lstStyle/>
          <a:p>
            <a:r>
              <a:rPr lang="en-US" sz="4798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GST Prime: Analytical Report</a:t>
            </a:r>
            <a:endParaRPr lang="en-IN" sz="4798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4" y="1312707"/>
            <a:ext cx="13940515" cy="6398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3177" y="1153884"/>
            <a:ext cx="1430078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endParaRPr lang="en-IN" sz="2399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E7D0A32-8AA2-AF0F-F9F7-854C6671AF30}"/>
              </a:ext>
            </a:extLst>
          </p:cNvPr>
          <p:cNvSpPr/>
          <p:nvPr/>
        </p:nvSpPr>
        <p:spPr>
          <a:xfrm>
            <a:off x="-1" y="2976366"/>
            <a:ext cx="2306627" cy="1595635"/>
          </a:xfrm>
          <a:prstGeom prst="wedgeEllipseCallout">
            <a:avLst>
              <a:gd name="adj1" fmla="val 181317"/>
              <a:gd name="adj2" fmla="val -58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IN" sz="2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and Risk Defaulters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DA36F53-78BB-BE8D-20BF-89B5DDEBDC1E}"/>
              </a:ext>
            </a:extLst>
          </p:cNvPr>
          <p:cNvSpPr/>
          <p:nvPr/>
        </p:nvSpPr>
        <p:spPr>
          <a:xfrm>
            <a:off x="13007476" y="6913814"/>
            <a:ext cx="2758846" cy="1595635"/>
          </a:xfrm>
          <a:prstGeom prst="wedgeEllipseCallout">
            <a:avLst>
              <a:gd name="adj1" fmla="val -126069"/>
              <a:gd name="adj2" fmla="val -224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IN" sz="2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Mismatching Reports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A02254E-4C89-E5EB-4D27-85183134026C}"/>
              </a:ext>
            </a:extLst>
          </p:cNvPr>
          <p:cNvSpPr/>
          <p:nvPr/>
        </p:nvSpPr>
        <p:spPr>
          <a:xfrm>
            <a:off x="9290945" y="7312724"/>
            <a:ext cx="2758846" cy="1595635"/>
          </a:xfrm>
          <a:prstGeom prst="wedgeEllipseCallout">
            <a:avLst>
              <a:gd name="adj1" fmla="val -16333"/>
              <a:gd name="adj2" fmla="val -137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IN" sz="2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based Reports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6F93C38-274E-520E-009C-643721E146CF}"/>
              </a:ext>
            </a:extLst>
          </p:cNvPr>
          <p:cNvSpPr/>
          <p:nvPr/>
        </p:nvSpPr>
        <p:spPr>
          <a:xfrm>
            <a:off x="4372350" y="7521632"/>
            <a:ext cx="2758846" cy="1595635"/>
          </a:xfrm>
          <a:prstGeom prst="wedgeEllipseCallout">
            <a:avLst>
              <a:gd name="adj1" fmla="val 15495"/>
              <a:gd name="adj2" fmla="val -171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IN" sz="2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ITC Chain and Verification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3406876-C0A4-DA0D-E482-69AD59DE25F4}"/>
              </a:ext>
            </a:extLst>
          </p:cNvPr>
          <p:cNvSpPr/>
          <p:nvPr/>
        </p:nvSpPr>
        <p:spPr>
          <a:xfrm>
            <a:off x="46664" y="7192299"/>
            <a:ext cx="2902150" cy="1595635"/>
          </a:xfrm>
          <a:prstGeom prst="wedgeEllipseCallout">
            <a:avLst>
              <a:gd name="adj1" fmla="val 20245"/>
              <a:gd name="adj2" fmla="val -162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IN" sz="2399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Query based Reports</a:t>
            </a:r>
          </a:p>
        </p:txBody>
      </p:sp>
    </p:spTree>
    <p:extLst>
      <p:ext uri="{BB962C8B-B14F-4D97-AF65-F5344CB8AC3E}">
        <p14:creationId xmlns:p14="http://schemas.microsoft.com/office/powerpoint/2010/main" val="6660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2E162940-9E3D-AAD7-7EDC-AC0D256AC44B}"/>
              </a:ext>
            </a:extLst>
          </p:cNvPr>
          <p:cNvGrpSpPr/>
          <p:nvPr/>
        </p:nvGrpSpPr>
        <p:grpSpPr>
          <a:xfrm>
            <a:off x="734219" y="2971800"/>
            <a:ext cx="14666444" cy="3072908"/>
            <a:chOff x="2055216" y="3124200"/>
            <a:chExt cx="13094011" cy="27324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F40E7F-2130-885F-43DC-FD4992BC7E08}"/>
                </a:ext>
              </a:extLst>
            </p:cNvPr>
            <p:cNvSpPr txBox="1"/>
            <p:nvPr/>
          </p:nvSpPr>
          <p:spPr>
            <a:xfrm>
              <a:off x="6858000" y="3622888"/>
              <a:ext cx="8291227" cy="1348911"/>
            </a:xfrm>
            <a:prstGeom prst="rect">
              <a:avLst/>
            </a:prstGeom>
            <a:noFill/>
          </p:spPr>
          <p:txBody>
            <a:bodyPr wrap="square" lIns="136472" tIns="68236" rIns="136472" bIns="68236" rtlCol="0">
              <a:spAutoFit/>
            </a:bodyPr>
            <a:lstStyle/>
            <a:p>
              <a:pPr algn="ctr">
                <a:defRPr/>
              </a:pPr>
              <a:r>
                <a:rPr lang="en-US" sz="8962" b="1">
                  <a:solidFill>
                    <a:srgbClr val="00004C"/>
                  </a:solidFill>
                  <a:latin typeface="Georgia" pitchFamily="18" charset="0"/>
                  <a:cs typeface="Arial" panose="020B0604020202020204" pitchFamily="34" charset="0"/>
                </a:rPr>
                <a:t>THANK YOU!!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DE1D48-8C29-FD82-F62E-B66FA4DB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216" y="3339412"/>
              <a:ext cx="4276821" cy="22375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F0ABF4-0843-6876-2D5A-C9C45F1AE896}"/>
                </a:ext>
              </a:extLst>
            </p:cNvPr>
            <p:cNvSpPr/>
            <p:nvPr/>
          </p:nvSpPr>
          <p:spPr bwMode="auto">
            <a:xfrm>
              <a:off x="6680994" y="3124200"/>
              <a:ext cx="76200" cy="2732481"/>
            </a:xfrm>
            <a:prstGeom prst="rect">
              <a:avLst/>
            </a:prstGeom>
            <a:solidFill>
              <a:srgbClr val="00002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02440" tIns="51220" rIns="102440" bIns="512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24380" fontAlgn="base">
                <a:spcBef>
                  <a:spcPct val="0"/>
                </a:spcBef>
                <a:spcAft>
                  <a:spcPct val="0"/>
                </a:spcAft>
              </a:pPr>
              <a:endParaRPr lang="en-US" sz="2689" err="1">
                <a:solidFill>
                  <a:srgbClr val="00004C"/>
                </a:solidFill>
                <a:latin typeface="Segoe UI"/>
                <a:ea typeface="ヒラギノ角ゴ ProN W3" charset="0"/>
                <a:cs typeface="Segoe UI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8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DD34-0C38-8CD7-0DDB-8746B88D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potential Fake taxpayers</a:t>
            </a:r>
            <a:endParaRPr lang="en-IN" dirty="0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94D723B-8597-4814-953C-59AA57E378EA}"/>
              </a:ext>
            </a:extLst>
          </p:cNvPr>
          <p:cNvGrpSpPr/>
          <p:nvPr/>
        </p:nvGrpSpPr>
        <p:grpSpPr>
          <a:xfrm>
            <a:off x="2239103" y="1039630"/>
            <a:ext cx="2766570" cy="1164537"/>
            <a:chOff x="2239103" y="1039630"/>
            <a:chExt cx="2766570" cy="116453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A197EC6-0403-95ED-5B72-DCD4B1844C76}"/>
                </a:ext>
              </a:extLst>
            </p:cNvPr>
            <p:cNvSpPr txBox="1"/>
            <p:nvPr/>
          </p:nvSpPr>
          <p:spPr>
            <a:xfrm>
              <a:off x="2239103" y="1360288"/>
              <a:ext cx="2057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Supplier</a:t>
              </a:r>
              <a:endParaRPr lang="en-IN" sz="2800" dirty="0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C7133CE-3E17-2F30-BE32-5620C814F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136" y="1039630"/>
              <a:ext cx="1164537" cy="1164537"/>
            </a:xfrm>
            <a:prstGeom prst="rect">
              <a:avLst/>
            </a:prstGeom>
          </p:spPr>
        </p:pic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ADE37C8-ED0D-D761-4873-05CB38B6FD12}"/>
              </a:ext>
            </a:extLst>
          </p:cNvPr>
          <p:cNvGrpSpPr/>
          <p:nvPr/>
        </p:nvGrpSpPr>
        <p:grpSpPr>
          <a:xfrm>
            <a:off x="10804652" y="1009150"/>
            <a:ext cx="3035968" cy="1411729"/>
            <a:chOff x="10804652" y="1009150"/>
            <a:chExt cx="3035968" cy="141172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FA09D0B-A1CE-BCBA-B82F-D1B653A8BC4C}"/>
                </a:ext>
              </a:extLst>
            </p:cNvPr>
            <p:cNvSpPr txBox="1"/>
            <p:nvPr/>
          </p:nvSpPr>
          <p:spPr>
            <a:xfrm>
              <a:off x="11465899" y="1197050"/>
              <a:ext cx="23747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451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Recipient</a:t>
              </a:r>
              <a:endParaRPr kumimoji="0" lang="en-I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9" name="Picture 2" descr="Buyer Generic Flat icon">
              <a:extLst>
                <a:ext uri="{FF2B5EF4-FFF2-40B4-BE49-F238E27FC236}">
                  <a16:creationId xmlns:a16="http://schemas.microsoft.com/office/drawing/2014/main" id="{3145B192-3BF0-CB64-9E59-E161B8BF3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4652" y="1009150"/>
              <a:ext cx="1411729" cy="141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17413F44-5821-87C4-7C75-6167BC289EAE}"/>
              </a:ext>
            </a:extLst>
          </p:cNvPr>
          <p:cNvSpPr txBox="1"/>
          <p:nvPr/>
        </p:nvSpPr>
        <p:spPr>
          <a:xfrm>
            <a:off x="612243" y="2467072"/>
            <a:ext cx="5584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Behaviour of Taxpayers </a:t>
            </a:r>
          </a:p>
          <a:p>
            <a:pPr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(Fake invoice Generators, Suppression of Sales)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2C72762-21B3-2FBD-533A-28E3D5CB3DE3}"/>
              </a:ext>
            </a:extLst>
          </p:cNvPr>
          <p:cNvGrpSpPr/>
          <p:nvPr/>
        </p:nvGrpSpPr>
        <p:grpSpPr>
          <a:xfrm>
            <a:off x="5703507" y="2057400"/>
            <a:ext cx="4403311" cy="6477000"/>
            <a:chOff x="5703507" y="2057400"/>
            <a:chExt cx="4403311" cy="647700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748A21B-2804-BAF5-294B-A45A6B8BCFC0}"/>
                </a:ext>
              </a:extLst>
            </p:cNvPr>
            <p:cNvGrpSpPr/>
            <p:nvPr/>
          </p:nvGrpSpPr>
          <p:grpSpPr>
            <a:xfrm>
              <a:off x="5703507" y="2057400"/>
              <a:ext cx="4403311" cy="6477000"/>
              <a:chOff x="4458168" y="1184161"/>
              <a:chExt cx="3275664" cy="4684227"/>
            </a:xfrm>
          </p:grpSpPr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id="{BCDC1AD4-3866-E0B7-5641-3AE32B20184E}"/>
                  </a:ext>
                </a:extLst>
              </p:cNvPr>
              <p:cNvSpPr/>
              <p:nvPr/>
            </p:nvSpPr>
            <p:spPr>
              <a:xfrm>
                <a:off x="4458168" y="1184161"/>
                <a:ext cx="3275664" cy="4684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1"/>
                    </a:moveTo>
                    <a:lnTo>
                      <a:pt x="21600" y="551"/>
                    </a:lnTo>
                    <a:lnTo>
                      <a:pt x="21600" y="387"/>
                    </a:lnTo>
                    <a:cubicBezTo>
                      <a:pt x="21600" y="174"/>
                      <a:pt x="21351" y="0"/>
                      <a:pt x="21046" y="0"/>
                    </a:cubicBezTo>
                    <a:lnTo>
                      <a:pt x="557" y="0"/>
                    </a:lnTo>
                    <a:cubicBezTo>
                      <a:pt x="252" y="0"/>
                      <a:pt x="4" y="174"/>
                      <a:pt x="4" y="387"/>
                    </a:cubicBezTo>
                    <a:lnTo>
                      <a:pt x="4" y="551"/>
                    </a:lnTo>
                    <a:lnTo>
                      <a:pt x="4" y="551"/>
                    </a:lnTo>
                    <a:cubicBezTo>
                      <a:pt x="3696" y="3028"/>
                      <a:pt x="6033" y="6701"/>
                      <a:pt x="6033" y="10800"/>
                    </a:cubicBezTo>
                    <a:cubicBezTo>
                      <a:pt x="6033" y="14838"/>
                      <a:pt x="3763" y="18464"/>
                      <a:pt x="165" y="20938"/>
                    </a:cubicBezTo>
                    <a:cubicBezTo>
                      <a:pt x="60" y="21010"/>
                      <a:pt x="0" y="21110"/>
                      <a:pt x="0" y="21213"/>
                    </a:cubicBezTo>
                    <a:lnTo>
                      <a:pt x="0" y="21213"/>
                    </a:lnTo>
                    <a:cubicBezTo>
                      <a:pt x="0" y="21426"/>
                      <a:pt x="249" y="21600"/>
                      <a:pt x="554" y="21600"/>
                    </a:cubicBezTo>
                    <a:lnTo>
                      <a:pt x="21043" y="21600"/>
                    </a:lnTo>
                    <a:cubicBezTo>
                      <a:pt x="21348" y="21600"/>
                      <a:pt x="21596" y="21426"/>
                      <a:pt x="21596" y="21213"/>
                    </a:cubicBezTo>
                    <a:lnTo>
                      <a:pt x="21596" y="21213"/>
                    </a:lnTo>
                    <a:cubicBezTo>
                      <a:pt x="21596" y="21110"/>
                      <a:pt x="21537" y="21012"/>
                      <a:pt x="21432" y="20938"/>
                    </a:cubicBezTo>
                    <a:cubicBezTo>
                      <a:pt x="17834" y="18464"/>
                      <a:pt x="15563" y="14840"/>
                      <a:pt x="15563" y="10800"/>
                    </a:cubicBezTo>
                    <a:cubicBezTo>
                      <a:pt x="15567" y="6701"/>
                      <a:pt x="17907" y="3028"/>
                      <a:pt x="21600" y="5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2" name="Shape">
                <a:extLst>
                  <a:ext uri="{FF2B5EF4-FFF2-40B4-BE49-F238E27FC236}">
                    <a16:creationId xmlns:a16="http://schemas.microsoft.com/office/drawing/2014/main" id="{7FEEFF64-34F8-1F58-6FEB-28E7BF0F41DE}"/>
                  </a:ext>
                </a:extLst>
              </p:cNvPr>
              <p:cNvSpPr/>
              <p:nvPr/>
            </p:nvSpPr>
            <p:spPr>
              <a:xfrm>
                <a:off x="5462917" y="3131229"/>
                <a:ext cx="1266166" cy="793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cubicBezTo>
                      <a:pt x="227" y="3528"/>
                      <a:pt x="344" y="7142"/>
                      <a:pt x="344" y="10800"/>
                    </a:cubicBezTo>
                    <a:cubicBezTo>
                      <a:pt x="344" y="14458"/>
                      <a:pt x="227" y="18072"/>
                      <a:pt x="0" y="21600"/>
                    </a:cubicBezTo>
                    <a:lnTo>
                      <a:pt x="21600" y="21600"/>
                    </a:lnTo>
                    <a:cubicBezTo>
                      <a:pt x="21373" y="18072"/>
                      <a:pt x="21256" y="14458"/>
                      <a:pt x="21256" y="10800"/>
                    </a:cubicBezTo>
                    <a:cubicBezTo>
                      <a:pt x="21256" y="7142"/>
                      <a:pt x="21373" y="3542"/>
                      <a:pt x="21600" y="0"/>
                    </a:cubicBezTo>
                    <a:close/>
                  </a:path>
                </a:pathLst>
              </a:custGeom>
              <a:solidFill>
                <a:srgbClr val="FFCC4C"/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3" name="Shape">
                <a:extLst>
                  <a:ext uri="{FF2B5EF4-FFF2-40B4-BE49-F238E27FC236}">
                    <a16:creationId xmlns:a16="http://schemas.microsoft.com/office/drawing/2014/main" id="{5375D985-477A-EC2C-F98E-15E6654C0131}"/>
                  </a:ext>
                </a:extLst>
              </p:cNvPr>
              <p:cNvSpPr/>
              <p:nvPr/>
            </p:nvSpPr>
            <p:spPr>
              <a:xfrm>
                <a:off x="5249056" y="4043928"/>
                <a:ext cx="1693888" cy="793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0408" y="14892"/>
                      <a:pt x="19533" y="7634"/>
                      <a:pt x="19052" y="0"/>
                    </a:cubicBezTo>
                    <a:lnTo>
                      <a:pt x="2548" y="0"/>
                    </a:lnTo>
                    <a:cubicBezTo>
                      <a:pt x="2067" y="7634"/>
                      <a:pt x="1199" y="14877"/>
                      <a:pt x="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7931F"/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id="{D8102900-54FA-F2C1-2D46-6B4F3A1C8BF3}"/>
                  </a:ext>
                </a:extLst>
              </p:cNvPr>
              <p:cNvSpPr/>
              <p:nvPr/>
            </p:nvSpPr>
            <p:spPr>
              <a:xfrm>
                <a:off x="4802142" y="1306368"/>
                <a:ext cx="2587716" cy="79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extrusionOk="0">
                    <a:moveTo>
                      <a:pt x="17924" y="21600"/>
                    </a:moveTo>
                    <a:cubicBezTo>
                      <a:pt x="18768" y="14988"/>
                      <a:pt x="19825" y="8955"/>
                      <a:pt x="21048" y="3675"/>
                    </a:cubicBezTo>
                    <a:cubicBezTo>
                      <a:pt x="21396" y="2170"/>
                      <a:pt x="21074" y="0"/>
                      <a:pt x="20504" y="0"/>
                    </a:cubicBezTo>
                    <a:lnTo>
                      <a:pt x="688" y="0"/>
                    </a:lnTo>
                    <a:cubicBezTo>
                      <a:pt x="118" y="0"/>
                      <a:pt x="-204" y="2170"/>
                      <a:pt x="144" y="3675"/>
                    </a:cubicBezTo>
                    <a:cubicBezTo>
                      <a:pt x="1367" y="8955"/>
                      <a:pt x="2424" y="14988"/>
                      <a:pt x="3268" y="21600"/>
                    </a:cubicBezTo>
                    <a:lnTo>
                      <a:pt x="17924" y="21600"/>
                    </a:lnTo>
                    <a:close/>
                  </a:path>
                </a:pathLst>
              </a:custGeom>
              <a:solidFill>
                <a:srgbClr val="A2B969">
                  <a:lumMod val="75000"/>
                </a:srgbClr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5" name="Shape">
                <a:extLst>
                  <a:ext uri="{FF2B5EF4-FFF2-40B4-BE49-F238E27FC236}">
                    <a16:creationId xmlns:a16="http://schemas.microsoft.com/office/drawing/2014/main" id="{44B6798B-DDBC-39D1-C8FB-003DA910E7C6}"/>
                  </a:ext>
                </a:extLst>
              </p:cNvPr>
              <p:cNvSpPr/>
              <p:nvPr/>
            </p:nvSpPr>
            <p:spPr>
              <a:xfrm>
                <a:off x="5249056" y="2218533"/>
                <a:ext cx="1693888" cy="793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" y="6708"/>
                      <a:pt x="2067" y="13966"/>
                      <a:pt x="2548" y="21600"/>
                    </a:cubicBezTo>
                    <a:lnTo>
                      <a:pt x="19052" y="21600"/>
                    </a:lnTo>
                    <a:cubicBezTo>
                      <a:pt x="19533" y="13966"/>
                      <a:pt x="20401" y="6723"/>
                      <a:pt x="216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B969"/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6" name="Shape">
                <a:extLst>
                  <a:ext uri="{FF2B5EF4-FFF2-40B4-BE49-F238E27FC236}">
                    <a16:creationId xmlns:a16="http://schemas.microsoft.com/office/drawing/2014/main" id="{589619FE-59A1-0283-9852-556B854AEF04}"/>
                  </a:ext>
                </a:extLst>
              </p:cNvPr>
              <p:cNvSpPr/>
              <p:nvPr/>
            </p:nvSpPr>
            <p:spPr>
              <a:xfrm>
                <a:off x="4802142" y="4956622"/>
                <a:ext cx="2587716" cy="79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extrusionOk="0">
                    <a:moveTo>
                      <a:pt x="3268" y="0"/>
                    </a:moveTo>
                    <a:cubicBezTo>
                      <a:pt x="2424" y="6612"/>
                      <a:pt x="1367" y="12645"/>
                      <a:pt x="144" y="17925"/>
                    </a:cubicBezTo>
                    <a:cubicBezTo>
                      <a:pt x="-204" y="19430"/>
                      <a:pt x="118" y="21600"/>
                      <a:pt x="688" y="21600"/>
                    </a:cubicBezTo>
                    <a:lnTo>
                      <a:pt x="20504" y="21600"/>
                    </a:lnTo>
                    <a:cubicBezTo>
                      <a:pt x="21074" y="21600"/>
                      <a:pt x="21396" y="19415"/>
                      <a:pt x="21048" y="17925"/>
                    </a:cubicBezTo>
                    <a:cubicBezTo>
                      <a:pt x="19825" y="12645"/>
                      <a:pt x="18768" y="6612"/>
                      <a:pt x="17924" y="0"/>
                    </a:cubicBezTo>
                    <a:lnTo>
                      <a:pt x="3268" y="0"/>
                    </a:lnTo>
                    <a:close/>
                  </a:path>
                </a:pathLst>
              </a:custGeom>
              <a:solidFill>
                <a:srgbClr val="C13018"/>
              </a:solidFill>
              <a:ln w="12700">
                <a:miter lim="400000"/>
              </a:ln>
            </p:spPr>
            <p:txBody>
              <a:bodyPr lIns="180000" tIns="0" rIns="3600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37" name="Graphic 136" descr="Coins with solid fill">
                <a:extLst>
                  <a:ext uri="{FF2B5EF4-FFF2-40B4-BE49-F238E27FC236}">
                    <a16:creationId xmlns:a16="http://schemas.microsoft.com/office/drawing/2014/main" id="{025177D4-CBEC-DEE0-B17E-00E0DAB04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54626" y="3316639"/>
                <a:ext cx="482748" cy="482748"/>
              </a:xfrm>
              <a:prstGeom prst="rect">
                <a:avLst/>
              </a:prstGeom>
            </p:spPr>
          </p:pic>
          <p:pic>
            <p:nvPicPr>
              <p:cNvPr id="138" name="Graphic 137" descr="Bar graph with upward trend with solid fill">
                <a:extLst>
                  <a:ext uri="{FF2B5EF4-FFF2-40B4-BE49-F238E27FC236}">
                    <a16:creationId xmlns:a16="http://schemas.microsoft.com/office/drawing/2014/main" id="{98E70643-291F-8FB1-A691-C8EFA2DE1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54626" y="5141498"/>
                <a:ext cx="482748" cy="482748"/>
              </a:xfrm>
              <a:prstGeom prst="rect">
                <a:avLst/>
              </a:prstGeom>
            </p:spPr>
          </p:pic>
          <p:pic>
            <p:nvPicPr>
              <p:cNvPr id="139" name="Graphic 138" descr="Box trolley with solid fill">
                <a:extLst>
                  <a:ext uri="{FF2B5EF4-FFF2-40B4-BE49-F238E27FC236}">
                    <a16:creationId xmlns:a16="http://schemas.microsoft.com/office/drawing/2014/main" id="{48BD00E6-6E84-F4E3-D20D-DC38335FA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54626" y="4229335"/>
                <a:ext cx="482748" cy="482748"/>
              </a:xfrm>
              <a:prstGeom prst="rect">
                <a:avLst/>
              </a:prstGeom>
            </p:spPr>
          </p:pic>
          <p:pic>
            <p:nvPicPr>
              <p:cNvPr id="140" name="Graphic 139" descr="Call center with solid fill">
                <a:extLst>
                  <a:ext uri="{FF2B5EF4-FFF2-40B4-BE49-F238E27FC236}">
                    <a16:creationId xmlns:a16="http://schemas.microsoft.com/office/drawing/2014/main" id="{469F9664-EAC1-BA55-179A-8FAF4A268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854626" y="2403940"/>
                <a:ext cx="482748" cy="482748"/>
              </a:xfrm>
              <a:prstGeom prst="rect">
                <a:avLst/>
              </a:prstGeom>
            </p:spPr>
          </p:pic>
          <p:pic>
            <p:nvPicPr>
              <p:cNvPr id="141" name="Graphic 140" descr="Chat with solid fill">
                <a:extLst>
                  <a:ext uri="{FF2B5EF4-FFF2-40B4-BE49-F238E27FC236}">
                    <a16:creationId xmlns:a16="http://schemas.microsoft.com/office/drawing/2014/main" id="{96718F19-E7EE-F372-56AD-EF0AABE3A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854626" y="1491244"/>
                <a:ext cx="482748" cy="482748"/>
              </a:xfrm>
              <a:prstGeom prst="rect">
                <a:avLst/>
              </a:prstGeom>
            </p:spPr>
          </p:pic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1E68179-D1E0-C060-D76E-D15C3258A1E4}"/>
                  </a:ext>
                </a:extLst>
              </p:cNvPr>
              <p:cNvSpPr/>
              <p:nvPr/>
            </p:nvSpPr>
            <p:spPr>
              <a:xfrm>
                <a:off x="4802136" y="1306369"/>
                <a:ext cx="1293864" cy="793279"/>
              </a:xfrm>
              <a:custGeom>
                <a:avLst/>
                <a:gdLst>
                  <a:gd name="connsiteX0" fmla="*/ 84017 w 1293864"/>
                  <a:gd name="connsiteY0" fmla="*/ 0 h 793279"/>
                  <a:gd name="connsiteX1" fmla="*/ 1293864 w 1293864"/>
                  <a:gd name="connsiteY1" fmla="*/ 0 h 793279"/>
                  <a:gd name="connsiteX2" fmla="*/ 1293864 w 1293864"/>
                  <a:gd name="connsiteY2" fmla="*/ 793279 h 793279"/>
                  <a:gd name="connsiteX3" fmla="*/ 399056 w 1293864"/>
                  <a:gd name="connsiteY3" fmla="*/ 793279 h 793279"/>
                  <a:gd name="connsiteX4" fmla="*/ 17590 w 1293864"/>
                  <a:gd name="connsiteY4" fmla="*/ 134968 h 793279"/>
                  <a:gd name="connsiteX5" fmla="*/ 84017 w 1293864"/>
                  <a:gd name="connsiteY5" fmla="*/ 0 h 7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3864" h="793279">
                    <a:moveTo>
                      <a:pt x="84017" y="0"/>
                    </a:moveTo>
                    <a:lnTo>
                      <a:pt x="1293864" y="0"/>
                    </a:lnTo>
                    <a:lnTo>
                      <a:pt x="1293864" y="793279"/>
                    </a:lnTo>
                    <a:lnTo>
                      <a:pt x="399056" y="793279"/>
                    </a:lnTo>
                    <a:cubicBezTo>
                      <a:pt x="295996" y="550448"/>
                      <a:pt x="166928" y="328880"/>
                      <a:pt x="17590" y="134968"/>
                    </a:cubicBezTo>
                    <a:cubicBezTo>
                      <a:pt x="-24904" y="79695"/>
                      <a:pt x="14415" y="0"/>
                      <a:pt x="84017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180000" tIns="0" rIns="3600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50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65C4BAA-4C90-7CAE-663F-F569F28F93B5}"/>
                  </a:ext>
                </a:extLst>
              </p:cNvPr>
              <p:cNvSpPr/>
              <p:nvPr/>
            </p:nvSpPr>
            <p:spPr>
              <a:xfrm>
                <a:off x="5249056" y="2218533"/>
                <a:ext cx="846944" cy="793810"/>
              </a:xfrm>
              <a:custGeom>
                <a:avLst/>
                <a:gdLst>
                  <a:gd name="connsiteX0" fmla="*/ 0 w 846944"/>
                  <a:gd name="connsiteY0" fmla="*/ 0 h 793810"/>
                  <a:gd name="connsiteX1" fmla="*/ 846944 w 846944"/>
                  <a:gd name="connsiteY1" fmla="*/ 0 h 793810"/>
                  <a:gd name="connsiteX2" fmla="*/ 846944 w 846944"/>
                  <a:gd name="connsiteY2" fmla="*/ 793810 h 793810"/>
                  <a:gd name="connsiteX3" fmla="*/ 199816 w 846944"/>
                  <a:gd name="connsiteY3" fmla="*/ 793810 h 793810"/>
                  <a:gd name="connsiteX4" fmla="*/ 0 w 846944"/>
                  <a:gd name="connsiteY4" fmla="*/ 0 h 79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944" h="793810">
                    <a:moveTo>
                      <a:pt x="0" y="0"/>
                    </a:moveTo>
                    <a:lnTo>
                      <a:pt x="846944" y="0"/>
                    </a:lnTo>
                    <a:lnTo>
                      <a:pt x="846944" y="793810"/>
                    </a:lnTo>
                    <a:lnTo>
                      <a:pt x="199816" y="793810"/>
                    </a:lnTo>
                    <a:cubicBezTo>
                      <a:pt x="162096" y="513257"/>
                      <a:pt x="93478" y="246522"/>
                      <a:pt x="0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180000" tIns="0" rIns="3600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50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8A1BBC36-B915-2271-E872-B989692AF596}"/>
                  </a:ext>
                </a:extLst>
              </p:cNvPr>
              <p:cNvSpPr/>
              <p:nvPr/>
            </p:nvSpPr>
            <p:spPr>
              <a:xfrm>
                <a:off x="5462918" y="3131230"/>
                <a:ext cx="633083" cy="793813"/>
              </a:xfrm>
              <a:custGeom>
                <a:avLst/>
                <a:gdLst>
                  <a:gd name="connsiteX0" fmla="*/ 0 w 633083"/>
                  <a:gd name="connsiteY0" fmla="*/ 0 h 793813"/>
                  <a:gd name="connsiteX1" fmla="*/ 633083 w 633083"/>
                  <a:gd name="connsiteY1" fmla="*/ 0 h 793813"/>
                  <a:gd name="connsiteX2" fmla="*/ 633083 w 633083"/>
                  <a:gd name="connsiteY2" fmla="*/ 793813 h 793813"/>
                  <a:gd name="connsiteX3" fmla="*/ 0 w 633083"/>
                  <a:gd name="connsiteY3" fmla="*/ 793813 h 793813"/>
                  <a:gd name="connsiteX4" fmla="*/ 20165 w 633083"/>
                  <a:gd name="connsiteY4" fmla="*/ 396907 h 793813"/>
                  <a:gd name="connsiteX5" fmla="*/ 0 w 633083"/>
                  <a:gd name="connsiteY5" fmla="*/ 0 h 79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083" h="793813">
                    <a:moveTo>
                      <a:pt x="0" y="0"/>
                    </a:moveTo>
                    <a:lnTo>
                      <a:pt x="633083" y="0"/>
                    </a:lnTo>
                    <a:lnTo>
                      <a:pt x="633083" y="793813"/>
                    </a:lnTo>
                    <a:lnTo>
                      <a:pt x="0" y="793813"/>
                    </a:lnTo>
                    <a:cubicBezTo>
                      <a:pt x="13307" y="664157"/>
                      <a:pt x="20165" y="531340"/>
                      <a:pt x="20165" y="396907"/>
                    </a:cubicBezTo>
                    <a:cubicBezTo>
                      <a:pt x="20165" y="262473"/>
                      <a:pt x="13307" y="129656"/>
                      <a:pt x="0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180000" tIns="0" rIns="3600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50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98BCB9E-4B89-A712-1EEA-971BA2C81B1B}"/>
                  </a:ext>
                </a:extLst>
              </p:cNvPr>
              <p:cNvSpPr/>
              <p:nvPr/>
            </p:nvSpPr>
            <p:spPr>
              <a:xfrm>
                <a:off x="5249056" y="4043928"/>
                <a:ext cx="846944" cy="793810"/>
              </a:xfrm>
              <a:custGeom>
                <a:avLst/>
                <a:gdLst>
                  <a:gd name="connsiteX0" fmla="*/ 199816 w 846944"/>
                  <a:gd name="connsiteY0" fmla="*/ 0 h 793810"/>
                  <a:gd name="connsiteX1" fmla="*/ 846944 w 846944"/>
                  <a:gd name="connsiteY1" fmla="*/ 0 h 793810"/>
                  <a:gd name="connsiteX2" fmla="*/ 846944 w 846944"/>
                  <a:gd name="connsiteY2" fmla="*/ 793810 h 793810"/>
                  <a:gd name="connsiteX3" fmla="*/ 0 w 846944"/>
                  <a:gd name="connsiteY3" fmla="*/ 793810 h 793810"/>
                  <a:gd name="connsiteX4" fmla="*/ 199816 w 846944"/>
                  <a:gd name="connsiteY4" fmla="*/ 0 h 79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944" h="793810">
                    <a:moveTo>
                      <a:pt x="199816" y="0"/>
                    </a:moveTo>
                    <a:lnTo>
                      <a:pt x="846944" y="0"/>
                    </a:lnTo>
                    <a:lnTo>
                      <a:pt x="846944" y="793810"/>
                    </a:lnTo>
                    <a:lnTo>
                      <a:pt x="0" y="793810"/>
                    </a:lnTo>
                    <a:cubicBezTo>
                      <a:pt x="94027" y="546737"/>
                      <a:pt x="162096" y="280553"/>
                      <a:pt x="19981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180000" tIns="0" rIns="3600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50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C64065F-6392-15E7-7BFB-709B338315DF}"/>
                  </a:ext>
                </a:extLst>
              </p:cNvPr>
              <p:cNvSpPr/>
              <p:nvPr/>
            </p:nvSpPr>
            <p:spPr>
              <a:xfrm>
                <a:off x="4802136" y="4956623"/>
                <a:ext cx="1293864" cy="793279"/>
              </a:xfrm>
              <a:custGeom>
                <a:avLst/>
                <a:gdLst>
                  <a:gd name="connsiteX0" fmla="*/ 399056 w 1293864"/>
                  <a:gd name="connsiteY0" fmla="*/ 0 h 793279"/>
                  <a:gd name="connsiteX1" fmla="*/ 1293864 w 1293864"/>
                  <a:gd name="connsiteY1" fmla="*/ 0 h 793279"/>
                  <a:gd name="connsiteX2" fmla="*/ 1293864 w 1293864"/>
                  <a:gd name="connsiteY2" fmla="*/ 793279 h 793279"/>
                  <a:gd name="connsiteX3" fmla="*/ 84017 w 1293864"/>
                  <a:gd name="connsiteY3" fmla="*/ 793279 h 793279"/>
                  <a:gd name="connsiteX4" fmla="*/ 17590 w 1293864"/>
                  <a:gd name="connsiteY4" fmla="*/ 658312 h 793279"/>
                  <a:gd name="connsiteX5" fmla="*/ 399056 w 1293864"/>
                  <a:gd name="connsiteY5" fmla="*/ 0 h 7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3864" h="793279">
                    <a:moveTo>
                      <a:pt x="399056" y="0"/>
                    </a:moveTo>
                    <a:lnTo>
                      <a:pt x="1293864" y="0"/>
                    </a:lnTo>
                    <a:lnTo>
                      <a:pt x="1293864" y="793279"/>
                    </a:lnTo>
                    <a:lnTo>
                      <a:pt x="84017" y="793279"/>
                    </a:lnTo>
                    <a:cubicBezTo>
                      <a:pt x="14415" y="793279"/>
                      <a:pt x="-24904" y="713584"/>
                      <a:pt x="17590" y="658312"/>
                    </a:cubicBezTo>
                    <a:cubicBezTo>
                      <a:pt x="166928" y="464399"/>
                      <a:pt x="295996" y="242832"/>
                      <a:pt x="39905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180000" tIns="0" rIns="3600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alpha val="50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C061050-87A1-F70E-60F6-0D78F6C37981}"/>
                </a:ext>
              </a:extLst>
            </p:cNvPr>
            <p:cNvSpPr txBox="1"/>
            <p:nvPr/>
          </p:nvSpPr>
          <p:spPr>
            <a:xfrm>
              <a:off x="8044224" y="3475255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tx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271303E-D4F9-9383-3E9D-D3D77F34E118}"/>
                </a:ext>
              </a:extLst>
            </p:cNvPr>
            <p:cNvSpPr txBox="1"/>
            <p:nvPr/>
          </p:nvSpPr>
          <p:spPr>
            <a:xfrm>
              <a:off x="8497669" y="2250351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tx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6349686-E9EB-30F5-9218-2B5F93562A2A}"/>
                </a:ext>
              </a:extLst>
            </p:cNvPr>
            <p:cNvSpPr txBox="1"/>
            <p:nvPr/>
          </p:nvSpPr>
          <p:spPr>
            <a:xfrm>
              <a:off x="7905162" y="4738050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tx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B8F1A21-D690-B335-60ED-3545903E1509}"/>
                </a:ext>
              </a:extLst>
            </p:cNvPr>
            <p:cNvSpPr txBox="1"/>
            <p:nvPr/>
          </p:nvSpPr>
          <p:spPr>
            <a:xfrm>
              <a:off x="7985370" y="5956188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tx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3D3640-C6D6-C970-7DC6-1216CCC556A2}"/>
                </a:ext>
              </a:extLst>
            </p:cNvPr>
            <p:cNvSpPr txBox="1"/>
            <p:nvPr/>
          </p:nvSpPr>
          <p:spPr>
            <a:xfrm>
              <a:off x="8229630" y="7279214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tx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A93D7CC-0D04-8CEF-88C3-203829C99022}"/>
                </a:ext>
              </a:extLst>
            </p:cNvPr>
            <p:cNvSpPr txBox="1"/>
            <p:nvPr/>
          </p:nvSpPr>
          <p:spPr>
            <a:xfrm>
              <a:off x="6731098" y="3492245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bg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D3F592F-00D8-869A-24AF-88E5BCB25C40}"/>
                </a:ext>
              </a:extLst>
            </p:cNvPr>
            <p:cNvSpPr txBox="1"/>
            <p:nvPr/>
          </p:nvSpPr>
          <p:spPr>
            <a:xfrm>
              <a:off x="6254866" y="2204167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bg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7F3DBCE-3485-A904-A18C-B6709C09A369}"/>
                </a:ext>
              </a:extLst>
            </p:cNvPr>
            <p:cNvSpPr txBox="1"/>
            <p:nvPr/>
          </p:nvSpPr>
          <p:spPr>
            <a:xfrm>
              <a:off x="6901639" y="4690930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bg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06D4DB1-399B-87CF-94D7-2AABA01C6E6E}"/>
                </a:ext>
              </a:extLst>
            </p:cNvPr>
            <p:cNvSpPr txBox="1"/>
            <p:nvPr/>
          </p:nvSpPr>
          <p:spPr>
            <a:xfrm>
              <a:off x="6823593" y="5975651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bg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51DD170-AA0C-1D18-55A2-0035F04DF73D}"/>
                </a:ext>
              </a:extLst>
            </p:cNvPr>
            <p:cNvSpPr txBox="1"/>
            <p:nvPr/>
          </p:nvSpPr>
          <p:spPr>
            <a:xfrm>
              <a:off x="6478290" y="7247548"/>
              <a:ext cx="1001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alpha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lang="en-US" sz="3200" b="1" kern="0" dirty="0">
                  <a:solidFill>
                    <a:schemeClr val="bg1">
                      <a:alpha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16ED3933-6F35-8DE2-29AD-7B940E7E9B1B}"/>
              </a:ext>
            </a:extLst>
          </p:cNvPr>
          <p:cNvSpPr txBox="1"/>
          <p:nvPr/>
        </p:nvSpPr>
        <p:spPr>
          <a:xfrm>
            <a:off x="3044422" y="3702927"/>
            <a:ext cx="3728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Spike in turnover and ITC 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(passing or utilization)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7019057-A7FF-CF19-4104-604DFE1FA6B3}"/>
              </a:ext>
            </a:extLst>
          </p:cNvPr>
          <p:cNvSpPr txBox="1"/>
          <p:nvPr/>
        </p:nvSpPr>
        <p:spPr>
          <a:xfrm>
            <a:off x="9614014" y="2420879"/>
            <a:ext cx="5584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Behaviour of Taxpayers 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(Fake invoice Generators, Suppression of Sales)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58CF4E2-91EF-93A0-92D6-75BE65B5DB5D}"/>
              </a:ext>
            </a:extLst>
          </p:cNvPr>
          <p:cNvSpPr txBox="1"/>
          <p:nvPr/>
        </p:nvSpPr>
        <p:spPr>
          <a:xfrm>
            <a:off x="9001049" y="3686745"/>
            <a:ext cx="381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Beneficiaries of </a:t>
            </a:r>
            <a:r>
              <a:rPr kumimoji="0" lang="en-I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-motu cancelled GSTINs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124A2DC-6AAD-DD2D-E732-AB209D5E0625}"/>
              </a:ext>
            </a:extLst>
          </p:cNvPr>
          <p:cNvSpPr txBox="1"/>
          <p:nvPr/>
        </p:nvSpPr>
        <p:spPr>
          <a:xfrm>
            <a:off x="4053049" y="4964934"/>
            <a:ext cx="2920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 in outward supplies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72DF6C-3D22-8E0F-8AE3-56F1B755F237}"/>
              </a:ext>
            </a:extLst>
          </p:cNvPr>
          <p:cNvSpPr txBox="1"/>
          <p:nvPr/>
        </p:nvSpPr>
        <p:spPr>
          <a:xfrm>
            <a:off x="8906525" y="5012824"/>
            <a:ext cx="3332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 Analysis</a:t>
            </a:r>
            <a:endParaRPr lang="en-IN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A904442-8A08-C3BF-F0B3-6EACC90F928E}"/>
              </a:ext>
            </a:extLst>
          </p:cNvPr>
          <p:cNvSpPr txBox="1"/>
          <p:nvPr/>
        </p:nvSpPr>
        <p:spPr>
          <a:xfrm>
            <a:off x="1107593" y="5965417"/>
            <a:ext cx="573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Address Based Analytics where supplier and recipients from different states doing compliance from same IP Address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3DFF13E-FDBD-83D9-5B0B-C7763551C9B0}"/>
              </a:ext>
            </a:extLst>
          </p:cNvPr>
          <p:cNvSpPr txBox="1"/>
          <p:nvPr/>
        </p:nvSpPr>
        <p:spPr>
          <a:xfrm>
            <a:off x="8983525" y="6245963"/>
            <a:ext cx="4403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 in inward supplies 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A15CC06-29F6-4218-0390-D0B98A614E79}"/>
              </a:ext>
            </a:extLst>
          </p:cNvPr>
          <p:cNvSpPr txBox="1"/>
          <p:nvPr/>
        </p:nvSpPr>
        <p:spPr>
          <a:xfrm>
            <a:off x="1985284" y="7529311"/>
            <a:ext cx="4300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Vehicle Movement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76B249C-FB88-DD83-E560-5FBD59C051D1}"/>
              </a:ext>
            </a:extLst>
          </p:cNvPr>
          <p:cNvSpPr txBox="1"/>
          <p:nvPr/>
        </p:nvSpPr>
        <p:spPr>
          <a:xfrm>
            <a:off x="9637155" y="7426964"/>
            <a:ext cx="4041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provider utilizing ITC of goods, etc</a:t>
            </a:r>
          </a:p>
        </p:txBody>
      </p:sp>
    </p:spTree>
    <p:extLst>
      <p:ext uri="{BB962C8B-B14F-4D97-AF65-F5344CB8AC3E}">
        <p14:creationId xmlns:p14="http://schemas.microsoft.com/office/powerpoint/2010/main" val="16458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6E2E-F125-2376-1FDA-4736D3FC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BIFA Analytical Tools</a:t>
            </a:r>
            <a:endParaRPr lang="en-IN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CA1A3A2-5137-2FEB-24FA-BCAEC04C1820}"/>
              </a:ext>
            </a:extLst>
          </p:cNvPr>
          <p:cNvSpPr txBox="1"/>
          <p:nvPr/>
        </p:nvSpPr>
        <p:spPr>
          <a:xfrm>
            <a:off x="13400141" y="6377277"/>
            <a:ext cx="2469083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05ACC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GSTR7/GSTR8 with GSTR3B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8FC842-A987-BA35-8187-176B0B96E7F4}"/>
              </a:ext>
            </a:extLst>
          </p:cNvPr>
          <p:cNvSpPr txBox="1"/>
          <p:nvPr/>
        </p:nvSpPr>
        <p:spPr>
          <a:xfrm>
            <a:off x="-24638" y="6444970"/>
            <a:ext cx="197852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Spike in ITC behaviour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88EED5-F943-9D34-502C-FC4658766B72}"/>
              </a:ext>
            </a:extLst>
          </p:cNvPr>
          <p:cNvSpPr txBox="1"/>
          <p:nvPr/>
        </p:nvSpPr>
        <p:spPr>
          <a:xfrm>
            <a:off x="11152106" y="2903340"/>
            <a:ext cx="286740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C1301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Score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602C94B-5726-21C2-6EFC-57F40CE1A3C5}"/>
              </a:ext>
            </a:extLst>
          </p:cNvPr>
          <p:cNvSpPr txBox="1"/>
          <p:nvPr/>
        </p:nvSpPr>
        <p:spPr>
          <a:xfrm>
            <a:off x="1709104" y="2812335"/>
            <a:ext cx="2867401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3A5C8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Taxpayers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C0290C-46F9-54CE-CF74-31C261FC00B0}"/>
              </a:ext>
            </a:extLst>
          </p:cNvPr>
          <p:cNvSpPr txBox="1"/>
          <p:nvPr/>
        </p:nvSpPr>
        <p:spPr>
          <a:xfrm>
            <a:off x="262301" y="4243419"/>
            <a:ext cx="2597949" cy="1015663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Beneficiaries of suo-motu cancelled taxpayers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1C52BC-7BA6-FB52-F092-8FE9A21C5F2A}"/>
              </a:ext>
            </a:extLst>
          </p:cNvPr>
          <p:cNvSpPr txBox="1"/>
          <p:nvPr/>
        </p:nvSpPr>
        <p:spPr>
          <a:xfrm>
            <a:off x="12585806" y="4407067"/>
            <a:ext cx="221552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A2B96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26AS vs GSTR-1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A21A93-969C-7472-719E-C65F47958031}"/>
              </a:ext>
            </a:extLst>
          </p:cNvPr>
          <p:cNvSpPr txBox="1"/>
          <p:nvPr/>
        </p:nvSpPr>
        <p:spPr>
          <a:xfrm>
            <a:off x="3930900" y="1493572"/>
            <a:ext cx="286740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33B8E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Suspicious Transactions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E31520-AFB3-CBBB-D8E3-22BBA9239FF7}"/>
              </a:ext>
            </a:extLst>
          </p:cNvPr>
          <p:cNvSpPr txBox="1"/>
          <p:nvPr/>
        </p:nvSpPr>
        <p:spPr>
          <a:xfrm>
            <a:off x="8950019" y="1592117"/>
            <a:ext cx="2867401" cy="707886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1">
                <a:ln>
                  <a:noFill/>
                </a:ln>
                <a:solidFill>
                  <a:srgbClr val="FEB5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ITC utilization in B2C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F2086DB-CDC3-467A-87F6-20CA7E15B4DE}"/>
              </a:ext>
            </a:extLst>
          </p:cNvPr>
          <p:cNvGrpSpPr/>
          <p:nvPr/>
        </p:nvGrpSpPr>
        <p:grpSpPr>
          <a:xfrm>
            <a:off x="581819" y="2209801"/>
            <a:ext cx="15011400" cy="5865975"/>
            <a:chOff x="581819" y="2767719"/>
            <a:chExt cx="15011400" cy="5315343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DA053F7-953D-B5DA-E31F-F416C61735AB}"/>
                </a:ext>
              </a:extLst>
            </p:cNvPr>
            <p:cNvSpPr/>
            <p:nvPr/>
          </p:nvSpPr>
          <p:spPr>
            <a:xfrm>
              <a:off x="581819" y="7945459"/>
              <a:ext cx="15011400" cy="137603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08E4369-1DDB-3CB0-3AB1-F644793DAE35}"/>
                </a:ext>
              </a:extLst>
            </p:cNvPr>
            <p:cNvGrpSpPr/>
            <p:nvPr/>
          </p:nvGrpSpPr>
          <p:grpSpPr>
            <a:xfrm>
              <a:off x="2274519" y="2767719"/>
              <a:ext cx="11002637" cy="5264897"/>
              <a:chOff x="3601715" y="2784534"/>
              <a:chExt cx="8895409" cy="5264897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C2C8041-060E-83AD-9350-3570EA1FAC4E}"/>
                  </a:ext>
                </a:extLst>
              </p:cNvPr>
              <p:cNvGrpSpPr/>
              <p:nvPr/>
            </p:nvGrpSpPr>
            <p:grpSpPr>
              <a:xfrm>
                <a:off x="3601715" y="2784534"/>
                <a:ext cx="8895409" cy="5264897"/>
                <a:chOff x="3601715" y="2784534"/>
                <a:chExt cx="8895409" cy="5264897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574FBE1C-9BB8-F99D-CAA9-4C34B35AFD88}"/>
                    </a:ext>
                  </a:extLst>
                </p:cNvPr>
                <p:cNvGrpSpPr/>
                <p:nvPr/>
              </p:nvGrpSpPr>
              <p:grpSpPr>
                <a:xfrm>
                  <a:off x="3601715" y="2784534"/>
                  <a:ext cx="8895409" cy="5264897"/>
                  <a:chOff x="3601715" y="2784534"/>
                  <a:chExt cx="8895409" cy="526489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ED9F7EB4-C7EC-3413-E99C-6BCF289F7BA5}"/>
                      </a:ext>
                    </a:extLst>
                  </p:cNvPr>
                  <p:cNvSpPr/>
                  <p:nvPr/>
                </p:nvSpPr>
                <p:spPr>
                  <a:xfrm>
                    <a:off x="3601715" y="2784534"/>
                    <a:ext cx="8895409" cy="5264897"/>
                  </a:xfrm>
                  <a:custGeom>
                    <a:avLst/>
                    <a:gdLst>
                      <a:gd name="connsiteX0" fmla="*/ 3234455 w 6468910"/>
                      <a:gd name="connsiteY0" fmla="*/ 0 h 3234456"/>
                      <a:gd name="connsiteX1" fmla="*/ 6468910 w 6468910"/>
                      <a:gd name="connsiteY1" fmla="*/ 3234455 h 3234456"/>
                      <a:gd name="connsiteX2" fmla="*/ 6468910 w 6468910"/>
                      <a:gd name="connsiteY2" fmla="*/ 3234456 h 3234456"/>
                      <a:gd name="connsiteX3" fmla="*/ 5296549 w 6468910"/>
                      <a:gd name="connsiteY3" fmla="*/ 3234456 h 3234456"/>
                      <a:gd name="connsiteX4" fmla="*/ 3234456 w 6468910"/>
                      <a:gd name="connsiteY4" fmla="*/ 1172363 h 3234456"/>
                      <a:gd name="connsiteX5" fmla="*/ 1172363 w 6468910"/>
                      <a:gd name="connsiteY5" fmla="*/ 3234456 h 3234456"/>
                      <a:gd name="connsiteX6" fmla="*/ 0 w 6468910"/>
                      <a:gd name="connsiteY6" fmla="*/ 3234456 h 3234456"/>
                      <a:gd name="connsiteX7" fmla="*/ 0 w 6468910"/>
                      <a:gd name="connsiteY7" fmla="*/ 3234455 h 3234456"/>
                      <a:gd name="connsiteX8" fmla="*/ 3234455 w 6468910"/>
                      <a:gd name="connsiteY8" fmla="*/ 0 h 3234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68910" h="3234456">
                        <a:moveTo>
                          <a:pt x="3234455" y="0"/>
                        </a:moveTo>
                        <a:cubicBezTo>
                          <a:pt x="5020795" y="0"/>
                          <a:pt x="6468910" y="1448115"/>
                          <a:pt x="6468910" y="3234455"/>
                        </a:cubicBezTo>
                        <a:lnTo>
                          <a:pt x="6468910" y="3234456"/>
                        </a:lnTo>
                        <a:lnTo>
                          <a:pt x="5296549" y="3234456"/>
                        </a:lnTo>
                        <a:cubicBezTo>
                          <a:pt x="5296549" y="2095593"/>
                          <a:pt x="4373319" y="1172363"/>
                          <a:pt x="3234456" y="1172363"/>
                        </a:cubicBezTo>
                        <a:cubicBezTo>
                          <a:pt x="2095593" y="1172363"/>
                          <a:pt x="1172363" y="2095593"/>
                          <a:pt x="1172363" y="3234456"/>
                        </a:cubicBezTo>
                        <a:lnTo>
                          <a:pt x="0" y="3234456"/>
                        </a:lnTo>
                        <a:lnTo>
                          <a:pt x="0" y="3234455"/>
                        </a:lnTo>
                        <a:cubicBezTo>
                          <a:pt x="0" y="1448115"/>
                          <a:pt x="1448115" y="0"/>
                          <a:pt x="3234455" y="0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  <a:alpha val="50000"/>
                    </a:sys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32064ADB-774E-9097-37AA-7DAEC5E97A06}"/>
                      </a:ext>
                    </a:extLst>
                  </p:cNvPr>
                  <p:cNvGrpSpPr/>
                  <p:nvPr/>
                </p:nvGrpSpPr>
                <p:grpSpPr>
                  <a:xfrm>
                    <a:off x="3925783" y="3160392"/>
                    <a:ext cx="8247277" cy="4889039"/>
                    <a:chOff x="3097213" y="425450"/>
                    <a:chExt cx="5997576" cy="3003550"/>
                  </a:xfrm>
                </p:grpSpPr>
                <p:sp>
                  <p:nvSpPr>
                    <p:cNvPr id="64" name="Freeform 5">
                      <a:extLst>
                        <a:ext uri="{FF2B5EF4-FFF2-40B4-BE49-F238E27FC236}">
                          <a16:creationId xmlns:a16="http://schemas.microsoft.com/office/drawing/2014/main" id="{B843B221-3E23-0C3F-3F66-D4040C894D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62813" y="1304925"/>
                      <a:ext cx="1604963" cy="1492250"/>
                    </a:xfrm>
                    <a:custGeom>
                      <a:avLst/>
                      <a:gdLst>
                        <a:gd name="T0" fmla="*/ 1531 w 2575"/>
                        <a:gd name="T1" fmla="*/ 0 h 2391"/>
                        <a:gd name="T2" fmla="*/ 2575 w 2575"/>
                        <a:gd name="T3" fmla="*/ 1562 h 2391"/>
                        <a:gd name="T4" fmla="*/ 573 w 2575"/>
                        <a:gd name="T5" fmla="*/ 2391 h 2391"/>
                        <a:gd name="T6" fmla="*/ 0 w 2575"/>
                        <a:gd name="T7" fmla="*/ 1532 h 2391"/>
                        <a:gd name="T8" fmla="*/ 1531 w 2575"/>
                        <a:gd name="T9" fmla="*/ 0 h 23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75" h="2391">
                          <a:moveTo>
                            <a:pt x="1531" y="0"/>
                          </a:moveTo>
                          <a:cubicBezTo>
                            <a:pt x="1978" y="447"/>
                            <a:pt x="2333" y="978"/>
                            <a:pt x="2575" y="1562"/>
                          </a:cubicBezTo>
                          <a:lnTo>
                            <a:pt x="573" y="2391"/>
                          </a:lnTo>
                          <a:cubicBezTo>
                            <a:pt x="440" y="2070"/>
                            <a:pt x="245" y="1778"/>
                            <a:pt x="0" y="1532"/>
                          </a:cubicBezTo>
                          <a:lnTo>
                            <a:pt x="1531" y="0"/>
                          </a:lnTo>
                          <a:close/>
                        </a:path>
                      </a:pathLst>
                    </a:custGeom>
                    <a:solidFill>
                      <a:srgbClr val="A2B969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5" name="Freeform 6">
                      <a:extLst>
                        <a:ext uri="{FF2B5EF4-FFF2-40B4-BE49-F238E27FC236}">
                          <a16:creationId xmlns:a16="http://schemas.microsoft.com/office/drawing/2014/main" id="{D85E26E0-5012-F95C-862F-71122A8C19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20001" y="2279650"/>
                      <a:ext cx="1474788" cy="1149350"/>
                    </a:xfrm>
                    <a:custGeom>
                      <a:avLst/>
                      <a:gdLst>
                        <a:gd name="T0" fmla="*/ 2002 w 2368"/>
                        <a:gd name="T1" fmla="*/ 0 h 1842"/>
                        <a:gd name="T2" fmla="*/ 2368 w 2368"/>
                        <a:gd name="T3" fmla="*/ 1842 h 1842"/>
                        <a:gd name="T4" fmla="*/ 202 w 2368"/>
                        <a:gd name="T5" fmla="*/ 1842 h 1842"/>
                        <a:gd name="T6" fmla="*/ 0 w 2368"/>
                        <a:gd name="T7" fmla="*/ 829 h 1842"/>
                        <a:gd name="T8" fmla="*/ 2002 w 2368"/>
                        <a:gd name="T9" fmla="*/ 0 h 1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68" h="1842">
                          <a:moveTo>
                            <a:pt x="2002" y="0"/>
                          </a:moveTo>
                          <a:cubicBezTo>
                            <a:pt x="2244" y="584"/>
                            <a:pt x="2368" y="1210"/>
                            <a:pt x="2368" y="1842"/>
                          </a:cubicBezTo>
                          <a:lnTo>
                            <a:pt x="202" y="1842"/>
                          </a:lnTo>
                          <a:cubicBezTo>
                            <a:pt x="202" y="1494"/>
                            <a:pt x="133" y="1150"/>
                            <a:pt x="0" y="829"/>
                          </a:cubicBezTo>
                          <a:lnTo>
                            <a:pt x="2002" y="0"/>
                          </a:lnTo>
                          <a:close/>
                        </a:path>
                      </a:pathLst>
                    </a:custGeom>
                    <a:solidFill>
                      <a:srgbClr val="05ACC7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6" name="Freeform 15">
                      <a:extLst>
                        <a:ext uri="{FF2B5EF4-FFF2-40B4-BE49-F238E27FC236}">
                          <a16:creationId xmlns:a16="http://schemas.microsoft.com/office/drawing/2014/main" id="{4617A15C-5E50-2118-EDA7-8753842703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97213" y="2279650"/>
                      <a:ext cx="1476375" cy="1149350"/>
                    </a:xfrm>
                    <a:custGeom>
                      <a:avLst/>
                      <a:gdLst>
                        <a:gd name="T0" fmla="*/ 0 w 2368"/>
                        <a:gd name="T1" fmla="*/ 1842 h 1842"/>
                        <a:gd name="T2" fmla="*/ 366 w 2368"/>
                        <a:gd name="T3" fmla="*/ 0 h 1842"/>
                        <a:gd name="T4" fmla="*/ 2368 w 2368"/>
                        <a:gd name="T5" fmla="*/ 829 h 1842"/>
                        <a:gd name="T6" fmla="*/ 2166 w 2368"/>
                        <a:gd name="T7" fmla="*/ 1842 h 1842"/>
                        <a:gd name="T8" fmla="*/ 0 w 2368"/>
                        <a:gd name="T9" fmla="*/ 1842 h 1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68" h="1842">
                          <a:moveTo>
                            <a:pt x="0" y="1842"/>
                          </a:moveTo>
                          <a:cubicBezTo>
                            <a:pt x="0" y="1210"/>
                            <a:pt x="124" y="584"/>
                            <a:pt x="366" y="0"/>
                          </a:cubicBezTo>
                          <a:lnTo>
                            <a:pt x="2368" y="829"/>
                          </a:lnTo>
                          <a:cubicBezTo>
                            <a:pt x="2234" y="1150"/>
                            <a:pt x="2166" y="1494"/>
                            <a:pt x="2166" y="1842"/>
                          </a:cubicBezTo>
                          <a:lnTo>
                            <a:pt x="0" y="1842"/>
                          </a:lnTo>
                          <a:close/>
                        </a:path>
                      </a:pathLst>
                    </a:custGeom>
                    <a:solidFill>
                      <a:srgbClr val="063951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7" name="Freeform 16">
                      <a:extLst>
                        <a:ext uri="{FF2B5EF4-FFF2-40B4-BE49-F238E27FC236}">
                          <a16:creationId xmlns:a16="http://schemas.microsoft.com/office/drawing/2014/main" id="{4B0C67AD-A376-18A5-6543-2C180E26F6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25813" y="1304925"/>
                      <a:ext cx="1603375" cy="1492250"/>
                    </a:xfrm>
                    <a:custGeom>
                      <a:avLst/>
                      <a:gdLst>
                        <a:gd name="T0" fmla="*/ 0 w 2575"/>
                        <a:gd name="T1" fmla="*/ 1562 h 2391"/>
                        <a:gd name="T2" fmla="*/ 1044 w 2575"/>
                        <a:gd name="T3" fmla="*/ 0 h 2391"/>
                        <a:gd name="T4" fmla="*/ 2575 w 2575"/>
                        <a:gd name="T5" fmla="*/ 1532 h 2391"/>
                        <a:gd name="T6" fmla="*/ 2002 w 2575"/>
                        <a:gd name="T7" fmla="*/ 2391 h 2391"/>
                        <a:gd name="T8" fmla="*/ 0 w 2575"/>
                        <a:gd name="T9" fmla="*/ 1562 h 23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75" h="2391">
                          <a:moveTo>
                            <a:pt x="0" y="1562"/>
                          </a:moveTo>
                          <a:cubicBezTo>
                            <a:pt x="242" y="978"/>
                            <a:pt x="597" y="447"/>
                            <a:pt x="1044" y="0"/>
                          </a:cubicBezTo>
                          <a:lnTo>
                            <a:pt x="2575" y="1532"/>
                          </a:lnTo>
                          <a:cubicBezTo>
                            <a:pt x="2330" y="1778"/>
                            <a:pt x="2135" y="2070"/>
                            <a:pt x="2002" y="2391"/>
                          </a:cubicBezTo>
                          <a:lnTo>
                            <a:pt x="0" y="1562"/>
                          </a:lnTo>
                          <a:close/>
                        </a:path>
                      </a:pathLst>
                    </a:custGeom>
                    <a:solidFill>
                      <a:srgbClr val="F7931F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8" name="Freeform 17">
                      <a:extLst>
                        <a:ext uri="{FF2B5EF4-FFF2-40B4-BE49-F238E27FC236}">
                          <a16:creationId xmlns:a16="http://schemas.microsoft.com/office/drawing/2014/main" id="{48374FC4-EC6E-C6A1-2B9A-4C55540AED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976688" y="654050"/>
                      <a:ext cx="1489075" cy="1606550"/>
                    </a:xfrm>
                    <a:custGeom>
                      <a:avLst/>
                      <a:gdLst>
                        <a:gd name="T0" fmla="*/ 0 w 2390"/>
                        <a:gd name="T1" fmla="*/ 1043 h 2575"/>
                        <a:gd name="T2" fmla="*/ 1561 w 2390"/>
                        <a:gd name="T3" fmla="*/ 0 h 2575"/>
                        <a:gd name="T4" fmla="*/ 2390 w 2390"/>
                        <a:gd name="T5" fmla="*/ 2001 h 2575"/>
                        <a:gd name="T6" fmla="*/ 1531 w 2390"/>
                        <a:gd name="T7" fmla="*/ 2575 h 2575"/>
                        <a:gd name="T8" fmla="*/ 0 w 2390"/>
                        <a:gd name="T9" fmla="*/ 1043 h 25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90" h="2575">
                          <a:moveTo>
                            <a:pt x="0" y="1043"/>
                          </a:moveTo>
                          <a:cubicBezTo>
                            <a:pt x="447" y="596"/>
                            <a:pt x="977" y="242"/>
                            <a:pt x="1561" y="0"/>
                          </a:cubicBezTo>
                          <a:lnTo>
                            <a:pt x="2390" y="2001"/>
                          </a:lnTo>
                          <a:cubicBezTo>
                            <a:pt x="2069" y="2134"/>
                            <a:pt x="1777" y="2329"/>
                            <a:pt x="1531" y="2575"/>
                          </a:cubicBezTo>
                          <a:lnTo>
                            <a:pt x="0" y="1043"/>
                          </a:lnTo>
                          <a:close/>
                        </a:path>
                      </a:pathLst>
                    </a:custGeom>
                    <a:solidFill>
                      <a:srgbClr val="3A5C84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9" name="Freeform 18">
                      <a:extLst>
                        <a:ext uri="{FF2B5EF4-FFF2-40B4-BE49-F238E27FC236}">
                          <a16:creationId xmlns:a16="http://schemas.microsoft.com/office/drawing/2014/main" id="{48EEA67A-6B47-5B21-69EE-9925754E2D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48238" y="425450"/>
                      <a:ext cx="1147763" cy="1477963"/>
                    </a:xfrm>
                    <a:custGeom>
                      <a:avLst/>
                      <a:gdLst>
                        <a:gd name="T0" fmla="*/ 0 w 1842"/>
                        <a:gd name="T1" fmla="*/ 366 h 2367"/>
                        <a:gd name="T2" fmla="*/ 1842 w 1842"/>
                        <a:gd name="T3" fmla="*/ 0 h 2367"/>
                        <a:gd name="T4" fmla="*/ 1842 w 1842"/>
                        <a:gd name="T5" fmla="*/ 2166 h 2367"/>
                        <a:gd name="T6" fmla="*/ 829 w 1842"/>
                        <a:gd name="T7" fmla="*/ 2367 h 2367"/>
                        <a:gd name="T8" fmla="*/ 0 w 1842"/>
                        <a:gd name="T9" fmla="*/ 366 h 2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2" h="2367">
                          <a:moveTo>
                            <a:pt x="0" y="366"/>
                          </a:moveTo>
                          <a:cubicBezTo>
                            <a:pt x="584" y="124"/>
                            <a:pt x="1210" y="0"/>
                            <a:pt x="1842" y="0"/>
                          </a:cubicBezTo>
                          <a:lnTo>
                            <a:pt x="1842" y="2166"/>
                          </a:lnTo>
                          <a:cubicBezTo>
                            <a:pt x="1495" y="2166"/>
                            <a:pt x="1151" y="2234"/>
                            <a:pt x="829" y="2367"/>
                          </a:cubicBezTo>
                          <a:lnTo>
                            <a:pt x="0" y="366"/>
                          </a:lnTo>
                          <a:close/>
                        </a:path>
                      </a:pathLst>
                    </a:custGeom>
                    <a:solidFill>
                      <a:srgbClr val="4CC1EF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0" name="Freeform 19">
                      <a:extLst>
                        <a:ext uri="{FF2B5EF4-FFF2-40B4-BE49-F238E27FC236}">
                          <a16:creationId xmlns:a16="http://schemas.microsoft.com/office/drawing/2014/main" id="{B47215D8-5630-A066-C7B9-25674E1A42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096001" y="425450"/>
                      <a:ext cx="1147763" cy="1477963"/>
                    </a:xfrm>
                    <a:custGeom>
                      <a:avLst/>
                      <a:gdLst>
                        <a:gd name="T0" fmla="*/ 0 w 1843"/>
                        <a:gd name="T1" fmla="*/ 0 h 2367"/>
                        <a:gd name="T2" fmla="*/ 1843 w 1843"/>
                        <a:gd name="T3" fmla="*/ 366 h 2367"/>
                        <a:gd name="T4" fmla="*/ 1014 w 1843"/>
                        <a:gd name="T5" fmla="*/ 2367 h 2367"/>
                        <a:gd name="T6" fmla="*/ 0 w 1843"/>
                        <a:gd name="T7" fmla="*/ 2166 h 2367"/>
                        <a:gd name="T8" fmla="*/ 0 w 1843"/>
                        <a:gd name="T9" fmla="*/ 0 h 236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43" h="2367">
                          <a:moveTo>
                            <a:pt x="0" y="0"/>
                          </a:moveTo>
                          <a:cubicBezTo>
                            <a:pt x="633" y="0"/>
                            <a:pt x="1259" y="124"/>
                            <a:pt x="1843" y="366"/>
                          </a:cubicBezTo>
                          <a:lnTo>
                            <a:pt x="1014" y="2367"/>
                          </a:lnTo>
                          <a:cubicBezTo>
                            <a:pt x="692" y="2234"/>
                            <a:pt x="348" y="2166"/>
                            <a:pt x="0" y="216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C4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1" name="Freeform 20">
                      <a:extLst>
                        <a:ext uri="{FF2B5EF4-FFF2-40B4-BE49-F238E27FC236}">
                          <a16:creationId xmlns:a16="http://schemas.microsoft.com/office/drawing/2014/main" id="{06594870-3272-15B1-B30E-9279A700FB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27826" y="654050"/>
                      <a:ext cx="1489075" cy="1606550"/>
                    </a:xfrm>
                    <a:custGeom>
                      <a:avLst/>
                      <a:gdLst>
                        <a:gd name="T0" fmla="*/ 829 w 2390"/>
                        <a:gd name="T1" fmla="*/ 0 h 2575"/>
                        <a:gd name="T2" fmla="*/ 2390 w 2390"/>
                        <a:gd name="T3" fmla="*/ 1043 h 2575"/>
                        <a:gd name="T4" fmla="*/ 859 w 2390"/>
                        <a:gd name="T5" fmla="*/ 2575 h 2575"/>
                        <a:gd name="T6" fmla="*/ 0 w 2390"/>
                        <a:gd name="T7" fmla="*/ 2001 h 2575"/>
                        <a:gd name="T8" fmla="*/ 829 w 2390"/>
                        <a:gd name="T9" fmla="*/ 0 h 25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390" h="2575">
                          <a:moveTo>
                            <a:pt x="829" y="0"/>
                          </a:moveTo>
                          <a:cubicBezTo>
                            <a:pt x="1413" y="242"/>
                            <a:pt x="1943" y="596"/>
                            <a:pt x="2390" y="1043"/>
                          </a:cubicBezTo>
                          <a:lnTo>
                            <a:pt x="859" y="2575"/>
                          </a:lnTo>
                          <a:cubicBezTo>
                            <a:pt x="613" y="2329"/>
                            <a:pt x="321" y="2134"/>
                            <a:pt x="0" y="2001"/>
                          </a:cubicBezTo>
                          <a:lnTo>
                            <a:pt x="829" y="0"/>
                          </a:lnTo>
                          <a:close/>
                        </a:path>
                      </a:pathLst>
                    </a:custGeom>
                    <a:solidFill>
                      <a:srgbClr val="C13018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637082DA-624D-AC2E-CCF5-CBC7755F1516}"/>
                    </a:ext>
                  </a:extLst>
                </p:cNvPr>
                <p:cNvGrpSpPr/>
                <p:nvPr/>
              </p:nvGrpSpPr>
              <p:grpSpPr>
                <a:xfrm>
                  <a:off x="4200304" y="3576903"/>
                  <a:ext cx="7522034" cy="4113364"/>
                  <a:chOff x="4200304" y="3576903"/>
                  <a:chExt cx="7522034" cy="4113364"/>
                </a:xfrm>
              </p:grpSpPr>
              <p:grpSp>
                <p:nvGrpSpPr>
                  <p:cNvPr id="98" name="Graphic 24" descr="Bullseye">
                    <a:extLst>
                      <a:ext uri="{FF2B5EF4-FFF2-40B4-BE49-F238E27FC236}">
                        <a16:creationId xmlns:a16="http://schemas.microsoft.com/office/drawing/2014/main" id="{30EEC229-F00D-C343-14A9-F51501142DD2}"/>
                      </a:ext>
                    </a:extLst>
                  </p:cNvPr>
                  <p:cNvGrpSpPr/>
                  <p:nvPr/>
                </p:nvGrpSpPr>
                <p:grpSpPr>
                  <a:xfrm>
                    <a:off x="5703784" y="4155066"/>
                    <a:ext cx="839808" cy="994108"/>
                    <a:chOff x="717874" y="5559177"/>
                    <a:chExt cx="610724" cy="610724"/>
                  </a:xfrm>
                  <a:solidFill>
                    <a:sysClr val="windowText" lastClr="000000">
                      <a:alpha val="60000"/>
                    </a:sysClr>
                  </a:solidFill>
                </p:grpSpPr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7774ED06-1046-D253-CC3A-D1761DB2F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9440" y="5613252"/>
                      <a:ext cx="324447" cy="324447"/>
                    </a:xfrm>
                    <a:custGeom>
                      <a:avLst/>
                      <a:gdLst>
                        <a:gd name="connsiteX0" fmla="*/ 267828 w 324447"/>
                        <a:gd name="connsiteY0" fmla="*/ 57255 h 324447"/>
                        <a:gd name="connsiteX1" fmla="*/ 261466 w 324447"/>
                        <a:gd name="connsiteY1" fmla="*/ 0 h 324447"/>
                        <a:gd name="connsiteX2" fmla="*/ 191487 w 324447"/>
                        <a:gd name="connsiteY2" fmla="*/ 69979 h 324447"/>
                        <a:gd name="connsiteX3" fmla="*/ 195304 w 324447"/>
                        <a:gd name="connsiteY3" fmla="*/ 103060 h 324447"/>
                        <a:gd name="connsiteX4" fmla="*/ 93517 w 324447"/>
                        <a:gd name="connsiteY4" fmla="*/ 204847 h 324447"/>
                        <a:gd name="connsiteX5" fmla="*/ 63617 w 324447"/>
                        <a:gd name="connsiteY5" fmla="*/ 197213 h 324447"/>
                        <a:gd name="connsiteX6" fmla="*/ 0 w 324447"/>
                        <a:gd name="connsiteY6" fmla="*/ 260830 h 324447"/>
                        <a:gd name="connsiteX7" fmla="*/ 63617 w 324447"/>
                        <a:gd name="connsiteY7" fmla="*/ 324447 h 324447"/>
                        <a:gd name="connsiteX8" fmla="*/ 127234 w 324447"/>
                        <a:gd name="connsiteY8" fmla="*/ 260830 h 324447"/>
                        <a:gd name="connsiteX9" fmla="*/ 120236 w 324447"/>
                        <a:gd name="connsiteY9" fmla="*/ 231566 h 324447"/>
                        <a:gd name="connsiteX10" fmla="*/ 222024 w 324447"/>
                        <a:gd name="connsiteY10" fmla="*/ 129779 h 324447"/>
                        <a:gd name="connsiteX11" fmla="*/ 255105 w 324447"/>
                        <a:gd name="connsiteY11" fmla="*/ 133596 h 324447"/>
                        <a:gd name="connsiteX12" fmla="*/ 325083 w 324447"/>
                        <a:gd name="connsiteY12" fmla="*/ 63617 h 324447"/>
                        <a:gd name="connsiteX13" fmla="*/ 267828 w 324447"/>
                        <a:gd name="connsiteY13" fmla="*/ 57255 h 3244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24447" h="324447">
                          <a:moveTo>
                            <a:pt x="267828" y="57255"/>
                          </a:moveTo>
                          <a:lnTo>
                            <a:pt x="261466" y="0"/>
                          </a:lnTo>
                          <a:lnTo>
                            <a:pt x="191487" y="69979"/>
                          </a:lnTo>
                          <a:lnTo>
                            <a:pt x="195304" y="103060"/>
                          </a:lnTo>
                          <a:lnTo>
                            <a:pt x="93517" y="204847"/>
                          </a:lnTo>
                          <a:cubicBezTo>
                            <a:pt x="84611" y="200394"/>
                            <a:pt x="74432" y="197213"/>
                            <a:pt x="63617" y="197213"/>
                          </a:cubicBezTo>
                          <a:cubicBezTo>
                            <a:pt x="28628" y="197213"/>
                            <a:pt x="0" y="225841"/>
                            <a:pt x="0" y="260830"/>
                          </a:cubicBezTo>
                          <a:cubicBezTo>
                            <a:pt x="0" y="295819"/>
                            <a:pt x="28628" y="324447"/>
                            <a:pt x="63617" y="324447"/>
                          </a:cubicBezTo>
                          <a:cubicBezTo>
                            <a:pt x="98606" y="324447"/>
                            <a:pt x="127234" y="295819"/>
                            <a:pt x="127234" y="260830"/>
                          </a:cubicBezTo>
                          <a:cubicBezTo>
                            <a:pt x="127234" y="250015"/>
                            <a:pt x="124689" y="240473"/>
                            <a:pt x="120236" y="231566"/>
                          </a:cubicBezTo>
                          <a:lnTo>
                            <a:pt x="222024" y="129779"/>
                          </a:lnTo>
                          <a:lnTo>
                            <a:pt x="255105" y="133596"/>
                          </a:lnTo>
                          <a:lnTo>
                            <a:pt x="325083" y="63617"/>
                          </a:lnTo>
                          <a:lnTo>
                            <a:pt x="267828" y="57255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D713A348-7D1B-851C-3F56-FFFAB34D9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949" y="5632337"/>
                      <a:ext cx="483490" cy="483490"/>
                    </a:xfrm>
                    <a:custGeom>
                      <a:avLst/>
                      <a:gdLst>
                        <a:gd name="connsiteX0" fmla="*/ 450409 w 483489"/>
                        <a:gd name="connsiteY0" fmla="*/ 132324 h 483489"/>
                        <a:gd name="connsiteX1" fmla="*/ 442139 w 483489"/>
                        <a:gd name="connsiteY1" fmla="*/ 141230 h 483489"/>
                        <a:gd name="connsiteX2" fmla="*/ 430051 w 483489"/>
                        <a:gd name="connsiteY2" fmla="*/ 139958 h 483489"/>
                        <a:gd name="connsiteX3" fmla="*/ 416692 w 483489"/>
                        <a:gd name="connsiteY3" fmla="*/ 138049 h 483489"/>
                        <a:gd name="connsiteX4" fmla="*/ 445320 w 483489"/>
                        <a:gd name="connsiteY4" fmla="*/ 241745 h 483489"/>
                        <a:gd name="connsiteX5" fmla="*/ 241745 w 483489"/>
                        <a:gd name="connsiteY5" fmla="*/ 445320 h 483489"/>
                        <a:gd name="connsiteX6" fmla="*/ 38170 w 483489"/>
                        <a:gd name="connsiteY6" fmla="*/ 241745 h 483489"/>
                        <a:gd name="connsiteX7" fmla="*/ 241745 w 483489"/>
                        <a:gd name="connsiteY7" fmla="*/ 38170 h 483489"/>
                        <a:gd name="connsiteX8" fmla="*/ 345441 w 483489"/>
                        <a:gd name="connsiteY8" fmla="*/ 66798 h 483489"/>
                        <a:gd name="connsiteX9" fmla="*/ 344168 w 483489"/>
                        <a:gd name="connsiteY9" fmla="*/ 54075 h 483489"/>
                        <a:gd name="connsiteX10" fmla="*/ 342260 w 483489"/>
                        <a:gd name="connsiteY10" fmla="*/ 41351 h 483489"/>
                        <a:gd name="connsiteX11" fmla="*/ 351166 w 483489"/>
                        <a:gd name="connsiteY11" fmla="*/ 32445 h 483489"/>
                        <a:gd name="connsiteX12" fmla="*/ 355620 w 483489"/>
                        <a:gd name="connsiteY12" fmla="*/ 27992 h 483489"/>
                        <a:gd name="connsiteX13" fmla="*/ 241745 w 483489"/>
                        <a:gd name="connsiteY13" fmla="*/ 0 h 483489"/>
                        <a:gd name="connsiteX14" fmla="*/ 0 w 483489"/>
                        <a:gd name="connsiteY14" fmla="*/ 241745 h 483489"/>
                        <a:gd name="connsiteX15" fmla="*/ 241745 w 483489"/>
                        <a:gd name="connsiteY15" fmla="*/ 483490 h 483489"/>
                        <a:gd name="connsiteX16" fmla="*/ 483490 w 483489"/>
                        <a:gd name="connsiteY16" fmla="*/ 241745 h 483489"/>
                        <a:gd name="connsiteX17" fmla="*/ 454862 w 483489"/>
                        <a:gd name="connsiteY17" fmla="*/ 128507 h 483489"/>
                        <a:gd name="connsiteX18" fmla="*/ 450409 w 483489"/>
                        <a:gd name="connsiteY18" fmla="*/ 132324 h 4834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83489" h="483489">
                          <a:moveTo>
                            <a:pt x="450409" y="132324"/>
                          </a:moveTo>
                          <a:lnTo>
                            <a:pt x="442139" y="141230"/>
                          </a:lnTo>
                          <a:lnTo>
                            <a:pt x="430051" y="139958"/>
                          </a:lnTo>
                          <a:lnTo>
                            <a:pt x="416692" y="138049"/>
                          </a:lnTo>
                          <a:cubicBezTo>
                            <a:pt x="434505" y="168585"/>
                            <a:pt x="445320" y="203575"/>
                            <a:pt x="445320" y="241745"/>
                          </a:cubicBezTo>
                          <a:cubicBezTo>
                            <a:pt x="445320" y="353711"/>
                            <a:pt x="353711" y="445320"/>
                            <a:pt x="241745" y="445320"/>
                          </a:cubicBezTo>
                          <a:cubicBezTo>
                            <a:pt x="129779" y="445320"/>
                            <a:pt x="38170" y="353711"/>
                            <a:pt x="38170" y="241745"/>
                          </a:cubicBezTo>
                          <a:cubicBezTo>
                            <a:pt x="38170" y="129779"/>
                            <a:pt x="129779" y="38170"/>
                            <a:pt x="241745" y="38170"/>
                          </a:cubicBezTo>
                          <a:cubicBezTo>
                            <a:pt x="279279" y="38170"/>
                            <a:pt x="314905" y="48349"/>
                            <a:pt x="345441" y="66798"/>
                          </a:cubicBezTo>
                          <a:lnTo>
                            <a:pt x="344168" y="54075"/>
                          </a:lnTo>
                          <a:lnTo>
                            <a:pt x="342260" y="41351"/>
                          </a:lnTo>
                          <a:lnTo>
                            <a:pt x="351166" y="32445"/>
                          </a:lnTo>
                          <a:lnTo>
                            <a:pt x="355620" y="27992"/>
                          </a:lnTo>
                          <a:cubicBezTo>
                            <a:pt x="321266" y="10179"/>
                            <a:pt x="283096" y="0"/>
                            <a:pt x="241745" y="0"/>
                          </a:cubicBezTo>
                          <a:cubicBezTo>
                            <a:pt x="108149" y="0"/>
                            <a:pt x="0" y="108149"/>
                            <a:pt x="0" y="241745"/>
                          </a:cubicBezTo>
                          <a:cubicBezTo>
                            <a:pt x="0" y="375341"/>
                            <a:pt x="108149" y="483490"/>
                            <a:pt x="241745" y="483490"/>
                          </a:cubicBezTo>
                          <a:cubicBezTo>
                            <a:pt x="375341" y="483490"/>
                            <a:pt x="483490" y="375341"/>
                            <a:pt x="483490" y="241745"/>
                          </a:cubicBezTo>
                          <a:cubicBezTo>
                            <a:pt x="483490" y="200394"/>
                            <a:pt x="473311" y="162224"/>
                            <a:pt x="454862" y="128507"/>
                          </a:cubicBezTo>
                          <a:lnTo>
                            <a:pt x="450409" y="132324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76E8C0E9-8104-BFDA-BCC9-05862335F4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012" y="5721401"/>
                      <a:ext cx="305362" cy="305362"/>
                    </a:xfrm>
                    <a:custGeom>
                      <a:avLst/>
                      <a:gdLst>
                        <a:gd name="connsiteX0" fmla="*/ 258922 w 305362"/>
                        <a:gd name="connsiteY0" fmla="*/ 109421 h 305362"/>
                        <a:gd name="connsiteX1" fmla="*/ 267192 w 305362"/>
                        <a:gd name="connsiteY1" fmla="*/ 152681 h 305362"/>
                        <a:gd name="connsiteX2" fmla="*/ 152681 w 305362"/>
                        <a:gd name="connsiteY2" fmla="*/ 267192 h 305362"/>
                        <a:gd name="connsiteX3" fmla="*/ 38170 w 305362"/>
                        <a:gd name="connsiteY3" fmla="*/ 152681 h 305362"/>
                        <a:gd name="connsiteX4" fmla="*/ 152681 w 305362"/>
                        <a:gd name="connsiteY4" fmla="*/ 38170 h 305362"/>
                        <a:gd name="connsiteX5" fmla="*/ 195941 w 305362"/>
                        <a:gd name="connsiteY5" fmla="*/ 46440 h 305362"/>
                        <a:gd name="connsiteX6" fmla="*/ 224568 w 305362"/>
                        <a:gd name="connsiteY6" fmla="*/ 17813 h 305362"/>
                        <a:gd name="connsiteX7" fmla="*/ 152681 w 305362"/>
                        <a:gd name="connsiteY7" fmla="*/ 0 h 305362"/>
                        <a:gd name="connsiteX8" fmla="*/ 0 w 305362"/>
                        <a:gd name="connsiteY8" fmla="*/ 152681 h 305362"/>
                        <a:gd name="connsiteX9" fmla="*/ 152681 w 305362"/>
                        <a:gd name="connsiteY9" fmla="*/ 305362 h 305362"/>
                        <a:gd name="connsiteX10" fmla="*/ 305362 w 305362"/>
                        <a:gd name="connsiteY10" fmla="*/ 152681 h 305362"/>
                        <a:gd name="connsiteX11" fmla="*/ 287549 w 305362"/>
                        <a:gd name="connsiteY11" fmla="*/ 80794 h 305362"/>
                        <a:gd name="connsiteX12" fmla="*/ 258922 w 305362"/>
                        <a:gd name="connsiteY12" fmla="*/ 109421 h 305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5362" h="305362">
                          <a:moveTo>
                            <a:pt x="258922" y="109421"/>
                          </a:moveTo>
                          <a:cubicBezTo>
                            <a:pt x="264647" y="122781"/>
                            <a:pt x="267192" y="137413"/>
                            <a:pt x="267192" y="152681"/>
                          </a:cubicBezTo>
                          <a:cubicBezTo>
                            <a:pt x="267192" y="215662"/>
                            <a:pt x="215662" y="267192"/>
                            <a:pt x="152681" y="267192"/>
                          </a:cubicBezTo>
                          <a:cubicBezTo>
                            <a:pt x="89700" y="267192"/>
                            <a:pt x="38170" y="215662"/>
                            <a:pt x="38170" y="152681"/>
                          </a:cubicBezTo>
                          <a:cubicBezTo>
                            <a:pt x="38170" y="89700"/>
                            <a:pt x="89700" y="38170"/>
                            <a:pt x="152681" y="38170"/>
                          </a:cubicBezTo>
                          <a:cubicBezTo>
                            <a:pt x="167949" y="38170"/>
                            <a:pt x="182581" y="41351"/>
                            <a:pt x="195941" y="46440"/>
                          </a:cubicBezTo>
                          <a:lnTo>
                            <a:pt x="224568" y="17813"/>
                          </a:lnTo>
                          <a:cubicBezTo>
                            <a:pt x="202939" y="6362"/>
                            <a:pt x="178764" y="0"/>
                            <a:pt x="152681" y="0"/>
                          </a:cubicBezTo>
                          <a:cubicBezTo>
                            <a:pt x="68706" y="0"/>
                            <a:pt x="0" y="68706"/>
                            <a:pt x="0" y="152681"/>
                          </a:cubicBezTo>
                          <a:cubicBezTo>
                            <a:pt x="0" y="236656"/>
                            <a:pt x="68706" y="305362"/>
                            <a:pt x="152681" y="305362"/>
                          </a:cubicBezTo>
                          <a:cubicBezTo>
                            <a:pt x="236656" y="305362"/>
                            <a:pt x="305362" y="236656"/>
                            <a:pt x="305362" y="152681"/>
                          </a:cubicBezTo>
                          <a:cubicBezTo>
                            <a:pt x="305362" y="126598"/>
                            <a:pt x="299000" y="102423"/>
                            <a:pt x="287549" y="80794"/>
                          </a:cubicBezTo>
                          <a:lnTo>
                            <a:pt x="258922" y="109421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02" name="Graphic 26" descr="Hourglass">
                    <a:extLst>
                      <a:ext uri="{FF2B5EF4-FFF2-40B4-BE49-F238E27FC236}">
                        <a16:creationId xmlns:a16="http://schemas.microsoft.com/office/drawing/2014/main" id="{8D84E9FB-88B9-304B-53A3-923117C436E3}"/>
                      </a:ext>
                    </a:extLst>
                  </p:cNvPr>
                  <p:cNvSpPr/>
                  <p:nvPr/>
                </p:nvSpPr>
                <p:spPr>
                  <a:xfrm>
                    <a:off x="7099280" y="3576903"/>
                    <a:ext cx="489888" cy="828424"/>
                  </a:xfrm>
                  <a:custGeom>
                    <a:avLst/>
                    <a:gdLst>
                      <a:gd name="connsiteX0" fmla="*/ 213753 w 356255"/>
                      <a:gd name="connsiteY0" fmla="*/ 288185 h 508936"/>
                      <a:gd name="connsiteX1" fmla="*/ 271009 w 356255"/>
                      <a:gd name="connsiteY1" fmla="*/ 368979 h 508936"/>
                      <a:gd name="connsiteX2" fmla="*/ 85247 w 356255"/>
                      <a:gd name="connsiteY2" fmla="*/ 368979 h 508936"/>
                      <a:gd name="connsiteX3" fmla="*/ 142502 w 356255"/>
                      <a:gd name="connsiteY3" fmla="*/ 288185 h 508936"/>
                      <a:gd name="connsiteX4" fmla="*/ 159043 w 356255"/>
                      <a:gd name="connsiteY4" fmla="*/ 254468 h 508936"/>
                      <a:gd name="connsiteX5" fmla="*/ 142502 w 356255"/>
                      <a:gd name="connsiteY5" fmla="*/ 220751 h 508936"/>
                      <a:gd name="connsiteX6" fmla="*/ 55347 w 356255"/>
                      <a:gd name="connsiteY6" fmla="*/ 38170 h 508936"/>
                      <a:gd name="connsiteX7" fmla="*/ 301545 w 356255"/>
                      <a:gd name="connsiteY7" fmla="*/ 38170 h 508936"/>
                      <a:gd name="connsiteX8" fmla="*/ 214390 w 356255"/>
                      <a:gd name="connsiteY8" fmla="*/ 220751 h 508936"/>
                      <a:gd name="connsiteX9" fmla="*/ 197213 w 356255"/>
                      <a:gd name="connsiteY9" fmla="*/ 254468 h 508936"/>
                      <a:gd name="connsiteX10" fmla="*/ 213753 w 356255"/>
                      <a:gd name="connsiteY10" fmla="*/ 288185 h 508936"/>
                      <a:gd name="connsiteX11" fmla="*/ 339079 w 356255"/>
                      <a:gd name="connsiteY11" fmla="*/ 38170 h 508936"/>
                      <a:gd name="connsiteX12" fmla="*/ 356256 w 356255"/>
                      <a:gd name="connsiteY12" fmla="*/ 38170 h 508936"/>
                      <a:gd name="connsiteX13" fmla="*/ 356256 w 356255"/>
                      <a:gd name="connsiteY13" fmla="*/ 0 h 508936"/>
                      <a:gd name="connsiteX14" fmla="*/ 0 w 356255"/>
                      <a:gd name="connsiteY14" fmla="*/ 0 h 508936"/>
                      <a:gd name="connsiteX15" fmla="*/ 0 w 356255"/>
                      <a:gd name="connsiteY15" fmla="*/ 38170 h 508936"/>
                      <a:gd name="connsiteX16" fmla="*/ 16540 w 356255"/>
                      <a:gd name="connsiteY16" fmla="*/ 38170 h 508936"/>
                      <a:gd name="connsiteX17" fmla="*/ 123417 w 356255"/>
                      <a:gd name="connsiteY17" fmla="*/ 254468 h 508936"/>
                      <a:gd name="connsiteX18" fmla="*/ 16540 w 356255"/>
                      <a:gd name="connsiteY18" fmla="*/ 470766 h 508936"/>
                      <a:gd name="connsiteX19" fmla="*/ 0 w 356255"/>
                      <a:gd name="connsiteY19" fmla="*/ 470766 h 508936"/>
                      <a:gd name="connsiteX20" fmla="*/ 0 w 356255"/>
                      <a:gd name="connsiteY20" fmla="*/ 508937 h 508936"/>
                      <a:gd name="connsiteX21" fmla="*/ 356256 w 356255"/>
                      <a:gd name="connsiteY21" fmla="*/ 508937 h 508936"/>
                      <a:gd name="connsiteX22" fmla="*/ 356256 w 356255"/>
                      <a:gd name="connsiteY22" fmla="*/ 470766 h 508936"/>
                      <a:gd name="connsiteX23" fmla="*/ 339079 w 356255"/>
                      <a:gd name="connsiteY23" fmla="*/ 470766 h 508936"/>
                      <a:gd name="connsiteX24" fmla="*/ 232202 w 356255"/>
                      <a:gd name="connsiteY24" fmla="*/ 254468 h 508936"/>
                      <a:gd name="connsiteX25" fmla="*/ 339079 w 356255"/>
                      <a:gd name="connsiteY25" fmla="*/ 38170 h 508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356255" h="508936">
                        <a:moveTo>
                          <a:pt x="213753" y="288185"/>
                        </a:moveTo>
                        <a:cubicBezTo>
                          <a:pt x="235383" y="305362"/>
                          <a:pt x="255741" y="335262"/>
                          <a:pt x="271009" y="368979"/>
                        </a:cubicBezTo>
                        <a:lnTo>
                          <a:pt x="85247" y="368979"/>
                        </a:lnTo>
                        <a:cubicBezTo>
                          <a:pt x="101151" y="335262"/>
                          <a:pt x="120872" y="304726"/>
                          <a:pt x="142502" y="288185"/>
                        </a:cubicBezTo>
                        <a:cubicBezTo>
                          <a:pt x="152681" y="279915"/>
                          <a:pt x="159043" y="267828"/>
                          <a:pt x="159043" y="254468"/>
                        </a:cubicBezTo>
                        <a:cubicBezTo>
                          <a:pt x="159043" y="241109"/>
                          <a:pt x="152681" y="229022"/>
                          <a:pt x="142502" y="220751"/>
                        </a:cubicBezTo>
                        <a:cubicBezTo>
                          <a:pt x="99243" y="187034"/>
                          <a:pt x="61709" y="100515"/>
                          <a:pt x="55347" y="38170"/>
                        </a:cubicBezTo>
                        <a:lnTo>
                          <a:pt x="301545" y="38170"/>
                        </a:lnTo>
                        <a:cubicBezTo>
                          <a:pt x="294547" y="100515"/>
                          <a:pt x="257649" y="187034"/>
                          <a:pt x="214390" y="220751"/>
                        </a:cubicBezTo>
                        <a:cubicBezTo>
                          <a:pt x="203575" y="229022"/>
                          <a:pt x="197213" y="241109"/>
                          <a:pt x="197213" y="254468"/>
                        </a:cubicBezTo>
                        <a:cubicBezTo>
                          <a:pt x="197213" y="267828"/>
                          <a:pt x="203575" y="279915"/>
                          <a:pt x="213753" y="288185"/>
                        </a:cubicBezTo>
                        <a:close/>
                        <a:moveTo>
                          <a:pt x="339079" y="38170"/>
                        </a:moveTo>
                        <a:lnTo>
                          <a:pt x="356256" y="38170"/>
                        </a:lnTo>
                        <a:lnTo>
                          <a:pt x="356256" y="0"/>
                        </a:lnTo>
                        <a:lnTo>
                          <a:pt x="0" y="0"/>
                        </a:lnTo>
                        <a:lnTo>
                          <a:pt x="0" y="38170"/>
                        </a:lnTo>
                        <a:lnTo>
                          <a:pt x="16540" y="38170"/>
                        </a:lnTo>
                        <a:cubicBezTo>
                          <a:pt x="23538" y="108785"/>
                          <a:pt x="64253" y="211845"/>
                          <a:pt x="123417" y="254468"/>
                        </a:cubicBezTo>
                        <a:cubicBezTo>
                          <a:pt x="64253" y="297092"/>
                          <a:pt x="22902" y="400151"/>
                          <a:pt x="16540" y="470766"/>
                        </a:cubicBezTo>
                        <a:lnTo>
                          <a:pt x="0" y="470766"/>
                        </a:lnTo>
                        <a:lnTo>
                          <a:pt x="0" y="508937"/>
                        </a:lnTo>
                        <a:lnTo>
                          <a:pt x="356256" y="508937"/>
                        </a:lnTo>
                        <a:lnTo>
                          <a:pt x="356256" y="470766"/>
                        </a:lnTo>
                        <a:lnTo>
                          <a:pt x="339079" y="470766"/>
                        </a:lnTo>
                        <a:cubicBezTo>
                          <a:pt x="332717" y="400151"/>
                          <a:pt x="291366" y="297092"/>
                          <a:pt x="232202" y="254468"/>
                        </a:cubicBezTo>
                        <a:cubicBezTo>
                          <a:pt x="291366" y="211845"/>
                          <a:pt x="332717" y="108785"/>
                          <a:pt x="339079" y="38170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alpha val="60000"/>
                    </a:sysClr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03" name="Graphic 28" descr="Gears">
                    <a:extLst>
                      <a:ext uri="{FF2B5EF4-FFF2-40B4-BE49-F238E27FC236}">
                        <a16:creationId xmlns:a16="http://schemas.microsoft.com/office/drawing/2014/main" id="{0BEB42E6-1D3D-0E3C-CF13-E1286EB84FBD}"/>
                      </a:ext>
                    </a:extLst>
                  </p:cNvPr>
                  <p:cNvGrpSpPr/>
                  <p:nvPr/>
                </p:nvGrpSpPr>
                <p:grpSpPr>
                  <a:xfrm>
                    <a:off x="4829826" y="5392901"/>
                    <a:ext cx="568620" cy="807712"/>
                    <a:chOff x="1623391" y="5923976"/>
                    <a:chExt cx="413511" cy="496213"/>
                  </a:xfrm>
                  <a:solidFill>
                    <a:sysClr val="windowText" lastClr="000000">
                      <a:alpha val="60000"/>
                    </a:sysClr>
                  </a:solidFill>
                </p:grpSpPr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3643A562-53FC-AD2F-B0DE-10FF7F457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67166" y="5923976"/>
                      <a:ext cx="267192" cy="267192"/>
                    </a:xfrm>
                    <a:custGeom>
                      <a:avLst/>
                      <a:gdLst>
                        <a:gd name="connsiteX0" fmla="*/ 135504 w 267191"/>
                        <a:gd name="connsiteY0" fmla="*/ 183217 h 267191"/>
                        <a:gd name="connsiteX1" fmla="*/ 87792 w 267191"/>
                        <a:gd name="connsiteY1" fmla="*/ 135504 h 267191"/>
                        <a:gd name="connsiteX2" fmla="*/ 135504 w 267191"/>
                        <a:gd name="connsiteY2" fmla="*/ 87792 h 267191"/>
                        <a:gd name="connsiteX3" fmla="*/ 183217 w 267191"/>
                        <a:gd name="connsiteY3" fmla="*/ 135504 h 267191"/>
                        <a:gd name="connsiteX4" fmla="*/ 135504 w 267191"/>
                        <a:gd name="connsiteY4" fmla="*/ 183217 h 267191"/>
                        <a:gd name="connsiteX5" fmla="*/ 243017 w 267191"/>
                        <a:gd name="connsiteY5" fmla="*/ 105604 h 267191"/>
                        <a:gd name="connsiteX6" fmla="*/ 232839 w 267191"/>
                        <a:gd name="connsiteY6" fmla="*/ 80794 h 267191"/>
                        <a:gd name="connsiteX7" fmla="*/ 243017 w 267191"/>
                        <a:gd name="connsiteY7" fmla="*/ 50894 h 267191"/>
                        <a:gd name="connsiteX8" fmla="*/ 220115 w 267191"/>
                        <a:gd name="connsiteY8" fmla="*/ 27992 h 267191"/>
                        <a:gd name="connsiteX9" fmla="*/ 190215 w 267191"/>
                        <a:gd name="connsiteY9" fmla="*/ 38170 h 267191"/>
                        <a:gd name="connsiteX10" fmla="*/ 165404 w 267191"/>
                        <a:gd name="connsiteY10" fmla="*/ 27992 h 267191"/>
                        <a:gd name="connsiteX11" fmla="*/ 151409 w 267191"/>
                        <a:gd name="connsiteY11" fmla="*/ 0 h 267191"/>
                        <a:gd name="connsiteX12" fmla="*/ 119600 w 267191"/>
                        <a:gd name="connsiteY12" fmla="*/ 0 h 267191"/>
                        <a:gd name="connsiteX13" fmla="*/ 105604 w 267191"/>
                        <a:gd name="connsiteY13" fmla="*/ 27992 h 267191"/>
                        <a:gd name="connsiteX14" fmla="*/ 80794 w 267191"/>
                        <a:gd name="connsiteY14" fmla="*/ 38170 h 267191"/>
                        <a:gd name="connsiteX15" fmla="*/ 50894 w 267191"/>
                        <a:gd name="connsiteY15" fmla="*/ 27992 h 267191"/>
                        <a:gd name="connsiteX16" fmla="*/ 27992 w 267191"/>
                        <a:gd name="connsiteY16" fmla="*/ 50894 h 267191"/>
                        <a:gd name="connsiteX17" fmla="*/ 38170 w 267191"/>
                        <a:gd name="connsiteY17" fmla="*/ 80794 h 267191"/>
                        <a:gd name="connsiteX18" fmla="*/ 27992 w 267191"/>
                        <a:gd name="connsiteY18" fmla="*/ 105604 h 267191"/>
                        <a:gd name="connsiteX19" fmla="*/ 0 w 267191"/>
                        <a:gd name="connsiteY19" fmla="*/ 119600 h 267191"/>
                        <a:gd name="connsiteX20" fmla="*/ 0 w 267191"/>
                        <a:gd name="connsiteY20" fmla="*/ 151409 h 267191"/>
                        <a:gd name="connsiteX21" fmla="*/ 27992 w 267191"/>
                        <a:gd name="connsiteY21" fmla="*/ 165404 h 267191"/>
                        <a:gd name="connsiteX22" fmla="*/ 38170 w 267191"/>
                        <a:gd name="connsiteY22" fmla="*/ 190215 h 267191"/>
                        <a:gd name="connsiteX23" fmla="*/ 27992 w 267191"/>
                        <a:gd name="connsiteY23" fmla="*/ 220115 h 267191"/>
                        <a:gd name="connsiteX24" fmla="*/ 50258 w 267191"/>
                        <a:gd name="connsiteY24" fmla="*/ 242381 h 267191"/>
                        <a:gd name="connsiteX25" fmla="*/ 80158 w 267191"/>
                        <a:gd name="connsiteY25" fmla="*/ 232202 h 267191"/>
                        <a:gd name="connsiteX26" fmla="*/ 104968 w 267191"/>
                        <a:gd name="connsiteY26" fmla="*/ 242381 h 267191"/>
                        <a:gd name="connsiteX27" fmla="*/ 118964 w 267191"/>
                        <a:gd name="connsiteY27" fmla="*/ 270373 h 267191"/>
                        <a:gd name="connsiteX28" fmla="*/ 150773 w 267191"/>
                        <a:gd name="connsiteY28" fmla="*/ 270373 h 267191"/>
                        <a:gd name="connsiteX29" fmla="*/ 164768 w 267191"/>
                        <a:gd name="connsiteY29" fmla="*/ 242381 h 267191"/>
                        <a:gd name="connsiteX30" fmla="*/ 189579 w 267191"/>
                        <a:gd name="connsiteY30" fmla="*/ 232202 h 267191"/>
                        <a:gd name="connsiteX31" fmla="*/ 219479 w 267191"/>
                        <a:gd name="connsiteY31" fmla="*/ 242381 h 267191"/>
                        <a:gd name="connsiteX32" fmla="*/ 242381 w 267191"/>
                        <a:gd name="connsiteY32" fmla="*/ 220115 h 267191"/>
                        <a:gd name="connsiteX33" fmla="*/ 232202 w 267191"/>
                        <a:gd name="connsiteY33" fmla="*/ 190215 h 267191"/>
                        <a:gd name="connsiteX34" fmla="*/ 243017 w 267191"/>
                        <a:gd name="connsiteY34" fmla="*/ 165404 h 267191"/>
                        <a:gd name="connsiteX35" fmla="*/ 271009 w 267191"/>
                        <a:gd name="connsiteY35" fmla="*/ 151409 h 267191"/>
                        <a:gd name="connsiteX36" fmla="*/ 271009 w 267191"/>
                        <a:gd name="connsiteY36" fmla="*/ 119600 h 267191"/>
                        <a:gd name="connsiteX37" fmla="*/ 243017 w 267191"/>
                        <a:gd name="connsiteY37" fmla="*/ 105604 h 267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267191" h="267191">
                          <a:moveTo>
                            <a:pt x="135504" y="183217"/>
                          </a:moveTo>
                          <a:cubicBezTo>
                            <a:pt x="108785" y="183217"/>
                            <a:pt x="87792" y="161587"/>
                            <a:pt x="87792" y="135504"/>
                          </a:cubicBezTo>
                          <a:cubicBezTo>
                            <a:pt x="87792" y="109421"/>
                            <a:pt x="109421" y="87792"/>
                            <a:pt x="135504" y="87792"/>
                          </a:cubicBezTo>
                          <a:cubicBezTo>
                            <a:pt x="162224" y="87792"/>
                            <a:pt x="183217" y="109421"/>
                            <a:pt x="183217" y="135504"/>
                          </a:cubicBezTo>
                          <a:cubicBezTo>
                            <a:pt x="183217" y="161587"/>
                            <a:pt x="161587" y="183217"/>
                            <a:pt x="135504" y="183217"/>
                          </a:cubicBezTo>
                          <a:close/>
                          <a:moveTo>
                            <a:pt x="243017" y="105604"/>
                          </a:moveTo>
                          <a:cubicBezTo>
                            <a:pt x="240473" y="96698"/>
                            <a:pt x="237292" y="88428"/>
                            <a:pt x="232839" y="80794"/>
                          </a:cubicBezTo>
                          <a:lnTo>
                            <a:pt x="243017" y="50894"/>
                          </a:lnTo>
                          <a:lnTo>
                            <a:pt x="220115" y="27992"/>
                          </a:lnTo>
                          <a:lnTo>
                            <a:pt x="190215" y="38170"/>
                          </a:lnTo>
                          <a:cubicBezTo>
                            <a:pt x="182581" y="33717"/>
                            <a:pt x="174311" y="30536"/>
                            <a:pt x="165404" y="27992"/>
                          </a:cubicBezTo>
                          <a:lnTo>
                            <a:pt x="151409" y="0"/>
                          </a:lnTo>
                          <a:lnTo>
                            <a:pt x="119600" y="0"/>
                          </a:lnTo>
                          <a:lnTo>
                            <a:pt x="105604" y="27992"/>
                          </a:lnTo>
                          <a:cubicBezTo>
                            <a:pt x="96698" y="30536"/>
                            <a:pt x="88428" y="33717"/>
                            <a:pt x="80794" y="38170"/>
                          </a:cubicBezTo>
                          <a:lnTo>
                            <a:pt x="50894" y="27992"/>
                          </a:lnTo>
                          <a:lnTo>
                            <a:pt x="27992" y="50894"/>
                          </a:lnTo>
                          <a:lnTo>
                            <a:pt x="38170" y="80794"/>
                          </a:lnTo>
                          <a:cubicBezTo>
                            <a:pt x="33717" y="88428"/>
                            <a:pt x="30536" y="96698"/>
                            <a:pt x="27992" y="105604"/>
                          </a:cubicBezTo>
                          <a:lnTo>
                            <a:pt x="0" y="119600"/>
                          </a:lnTo>
                          <a:lnTo>
                            <a:pt x="0" y="151409"/>
                          </a:lnTo>
                          <a:lnTo>
                            <a:pt x="27992" y="165404"/>
                          </a:lnTo>
                          <a:cubicBezTo>
                            <a:pt x="30536" y="174311"/>
                            <a:pt x="33717" y="182581"/>
                            <a:pt x="38170" y="190215"/>
                          </a:cubicBezTo>
                          <a:lnTo>
                            <a:pt x="27992" y="220115"/>
                          </a:lnTo>
                          <a:lnTo>
                            <a:pt x="50258" y="242381"/>
                          </a:lnTo>
                          <a:lnTo>
                            <a:pt x="80158" y="232202"/>
                          </a:lnTo>
                          <a:cubicBezTo>
                            <a:pt x="87792" y="236656"/>
                            <a:pt x="96062" y="239836"/>
                            <a:pt x="104968" y="242381"/>
                          </a:cubicBezTo>
                          <a:lnTo>
                            <a:pt x="118964" y="270373"/>
                          </a:lnTo>
                          <a:lnTo>
                            <a:pt x="150773" y="270373"/>
                          </a:lnTo>
                          <a:lnTo>
                            <a:pt x="164768" y="242381"/>
                          </a:lnTo>
                          <a:cubicBezTo>
                            <a:pt x="173675" y="239836"/>
                            <a:pt x="181945" y="236656"/>
                            <a:pt x="189579" y="232202"/>
                          </a:cubicBezTo>
                          <a:lnTo>
                            <a:pt x="219479" y="242381"/>
                          </a:lnTo>
                          <a:lnTo>
                            <a:pt x="242381" y="220115"/>
                          </a:lnTo>
                          <a:lnTo>
                            <a:pt x="232202" y="190215"/>
                          </a:lnTo>
                          <a:cubicBezTo>
                            <a:pt x="236656" y="182581"/>
                            <a:pt x="240473" y="173675"/>
                            <a:pt x="243017" y="165404"/>
                          </a:cubicBezTo>
                          <a:lnTo>
                            <a:pt x="271009" y="151409"/>
                          </a:lnTo>
                          <a:lnTo>
                            <a:pt x="271009" y="119600"/>
                          </a:lnTo>
                          <a:lnTo>
                            <a:pt x="243017" y="105604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57A38791-C7BC-81CB-FADA-7EF5F9DCE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23391" y="6155542"/>
                      <a:ext cx="267192" cy="267192"/>
                    </a:xfrm>
                    <a:custGeom>
                      <a:avLst/>
                      <a:gdLst>
                        <a:gd name="connsiteX0" fmla="*/ 135504 w 267191"/>
                        <a:gd name="connsiteY0" fmla="*/ 183217 h 267191"/>
                        <a:gd name="connsiteX1" fmla="*/ 87792 w 267191"/>
                        <a:gd name="connsiteY1" fmla="*/ 135504 h 267191"/>
                        <a:gd name="connsiteX2" fmla="*/ 135504 w 267191"/>
                        <a:gd name="connsiteY2" fmla="*/ 87792 h 267191"/>
                        <a:gd name="connsiteX3" fmla="*/ 183217 w 267191"/>
                        <a:gd name="connsiteY3" fmla="*/ 135504 h 267191"/>
                        <a:gd name="connsiteX4" fmla="*/ 135504 w 267191"/>
                        <a:gd name="connsiteY4" fmla="*/ 183217 h 267191"/>
                        <a:gd name="connsiteX5" fmla="*/ 135504 w 267191"/>
                        <a:gd name="connsiteY5" fmla="*/ 183217 h 267191"/>
                        <a:gd name="connsiteX6" fmla="*/ 232839 w 267191"/>
                        <a:gd name="connsiteY6" fmla="*/ 80794 h 267191"/>
                        <a:gd name="connsiteX7" fmla="*/ 243017 w 267191"/>
                        <a:gd name="connsiteY7" fmla="*/ 50894 h 267191"/>
                        <a:gd name="connsiteX8" fmla="*/ 220115 w 267191"/>
                        <a:gd name="connsiteY8" fmla="*/ 27992 h 267191"/>
                        <a:gd name="connsiteX9" fmla="*/ 190215 w 267191"/>
                        <a:gd name="connsiteY9" fmla="*/ 38170 h 267191"/>
                        <a:gd name="connsiteX10" fmla="*/ 165404 w 267191"/>
                        <a:gd name="connsiteY10" fmla="*/ 27992 h 267191"/>
                        <a:gd name="connsiteX11" fmla="*/ 151409 w 267191"/>
                        <a:gd name="connsiteY11" fmla="*/ 0 h 267191"/>
                        <a:gd name="connsiteX12" fmla="*/ 119600 w 267191"/>
                        <a:gd name="connsiteY12" fmla="*/ 0 h 267191"/>
                        <a:gd name="connsiteX13" fmla="*/ 105604 w 267191"/>
                        <a:gd name="connsiteY13" fmla="*/ 27992 h 267191"/>
                        <a:gd name="connsiteX14" fmla="*/ 80794 w 267191"/>
                        <a:gd name="connsiteY14" fmla="*/ 38170 h 267191"/>
                        <a:gd name="connsiteX15" fmla="*/ 50894 w 267191"/>
                        <a:gd name="connsiteY15" fmla="*/ 27992 h 267191"/>
                        <a:gd name="connsiteX16" fmla="*/ 28628 w 267191"/>
                        <a:gd name="connsiteY16" fmla="*/ 50257 h 267191"/>
                        <a:gd name="connsiteX17" fmla="*/ 38170 w 267191"/>
                        <a:gd name="connsiteY17" fmla="*/ 80158 h 267191"/>
                        <a:gd name="connsiteX18" fmla="*/ 27992 w 267191"/>
                        <a:gd name="connsiteY18" fmla="*/ 104968 h 267191"/>
                        <a:gd name="connsiteX19" fmla="*/ 0 w 267191"/>
                        <a:gd name="connsiteY19" fmla="*/ 118964 h 267191"/>
                        <a:gd name="connsiteX20" fmla="*/ 0 w 267191"/>
                        <a:gd name="connsiteY20" fmla="*/ 150772 h 267191"/>
                        <a:gd name="connsiteX21" fmla="*/ 27992 w 267191"/>
                        <a:gd name="connsiteY21" fmla="*/ 164768 h 267191"/>
                        <a:gd name="connsiteX22" fmla="*/ 38170 w 267191"/>
                        <a:gd name="connsiteY22" fmla="*/ 189579 h 267191"/>
                        <a:gd name="connsiteX23" fmla="*/ 28628 w 267191"/>
                        <a:gd name="connsiteY23" fmla="*/ 219479 h 267191"/>
                        <a:gd name="connsiteX24" fmla="*/ 50894 w 267191"/>
                        <a:gd name="connsiteY24" fmla="*/ 241745 h 267191"/>
                        <a:gd name="connsiteX25" fmla="*/ 80794 w 267191"/>
                        <a:gd name="connsiteY25" fmla="*/ 232202 h 267191"/>
                        <a:gd name="connsiteX26" fmla="*/ 105604 w 267191"/>
                        <a:gd name="connsiteY26" fmla="*/ 242381 h 267191"/>
                        <a:gd name="connsiteX27" fmla="*/ 119600 w 267191"/>
                        <a:gd name="connsiteY27" fmla="*/ 270373 h 267191"/>
                        <a:gd name="connsiteX28" fmla="*/ 151409 w 267191"/>
                        <a:gd name="connsiteY28" fmla="*/ 270373 h 267191"/>
                        <a:gd name="connsiteX29" fmla="*/ 165404 w 267191"/>
                        <a:gd name="connsiteY29" fmla="*/ 242381 h 267191"/>
                        <a:gd name="connsiteX30" fmla="*/ 190215 w 267191"/>
                        <a:gd name="connsiteY30" fmla="*/ 232202 h 267191"/>
                        <a:gd name="connsiteX31" fmla="*/ 220115 w 267191"/>
                        <a:gd name="connsiteY31" fmla="*/ 242381 h 267191"/>
                        <a:gd name="connsiteX32" fmla="*/ 242381 w 267191"/>
                        <a:gd name="connsiteY32" fmla="*/ 219479 h 267191"/>
                        <a:gd name="connsiteX33" fmla="*/ 232839 w 267191"/>
                        <a:gd name="connsiteY33" fmla="*/ 190215 h 267191"/>
                        <a:gd name="connsiteX34" fmla="*/ 243017 w 267191"/>
                        <a:gd name="connsiteY34" fmla="*/ 165404 h 267191"/>
                        <a:gd name="connsiteX35" fmla="*/ 271009 w 267191"/>
                        <a:gd name="connsiteY35" fmla="*/ 151409 h 267191"/>
                        <a:gd name="connsiteX36" fmla="*/ 271009 w 267191"/>
                        <a:gd name="connsiteY36" fmla="*/ 119600 h 267191"/>
                        <a:gd name="connsiteX37" fmla="*/ 243017 w 267191"/>
                        <a:gd name="connsiteY37" fmla="*/ 105604 h 267191"/>
                        <a:gd name="connsiteX38" fmla="*/ 232839 w 267191"/>
                        <a:gd name="connsiteY38" fmla="*/ 80794 h 267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267191" h="267191">
                          <a:moveTo>
                            <a:pt x="135504" y="183217"/>
                          </a:moveTo>
                          <a:cubicBezTo>
                            <a:pt x="108785" y="183217"/>
                            <a:pt x="87792" y="161587"/>
                            <a:pt x="87792" y="135504"/>
                          </a:cubicBezTo>
                          <a:cubicBezTo>
                            <a:pt x="87792" y="108785"/>
                            <a:pt x="109421" y="87792"/>
                            <a:pt x="135504" y="87792"/>
                          </a:cubicBezTo>
                          <a:cubicBezTo>
                            <a:pt x="162224" y="87792"/>
                            <a:pt x="183217" y="109421"/>
                            <a:pt x="183217" y="135504"/>
                          </a:cubicBezTo>
                          <a:cubicBezTo>
                            <a:pt x="183217" y="161587"/>
                            <a:pt x="162224" y="183217"/>
                            <a:pt x="135504" y="183217"/>
                          </a:cubicBezTo>
                          <a:lnTo>
                            <a:pt x="135504" y="183217"/>
                          </a:lnTo>
                          <a:close/>
                          <a:moveTo>
                            <a:pt x="232839" y="80794"/>
                          </a:moveTo>
                          <a:lnTo>
                            <a:pt x="243017" y="50894"/>
                          </a:lnTo>
                          <a:lnTo>
                            <a:pt x="220115" y="27992"/>
                          </a:lnTo>
                          <a:lnTo>
                            <a:pt x="190215" y="38170"/>
                          </a:lnTo>
                          <a:cubicBezTo>
                            <a:pt x="182581" y="33717"/>
                            <a:pt x="173675" y="30536"/>
                            <a:pt x="165404" y="27992"/>
                          </a:cubicBezTo>
                          <a:lnTo>
                            <a:pt x="151409" y="0"/>
                          </a:lnTo>
                          <a:lnTo>
                            <a:pt x="119600" y="0"/>
                          </a:lnTo>
                          <a:lnTo>
                            <a:pt x="105604" y="27992"/>
                          </a:lnTo>
                          <a:cubicBezTo>
                            <a:pt x="96698" y="30536"/>
                            <a:pt x="88428" y="33717"/>
                            <a:pt x="80794" y="38170"/>
                          </a:cubicBezTo>
                          <a:lnTo>
                            <a:pt x="50894" y="27992"/>
                          </a:lnTo>
                          <a:lnTo>
                            <a:pt x="28628" y="50257"/>
                          </a:lnTo>
                          <a:lnTo>
                            <a:pt x="38170" y="80158"/>
                          </a:lnTo>
                          <a:cubicBezTo>
                            <a:pt x="33717" y="87792"/>
                            <a:pt x="30536" y="96698"/>
                            <a:pt x="27992" y="104968"/>
                          </a:cubicBezTo>
                          <a:lnTo>
                            <a:pt x="0" y="118964"/>
                          </a:lnTo>
                          <a:lnTo>
                            <a:pt x="0" y="150772"/>
                          </a:lnTo>
                          <a:lnTo>
                            <a:pt x="27992" y="164768"/>
                          </a:lnTo>
                          <a:cubicBezTo>
                            <a:pt x="30536" y="173675"/>
                            <a:pt x="33717" y="181945"/>
                            <a:pt x="38170" y="189579"/>
                          </a:cubicBezTo>
                          <a:lnTo>
                            <a:pt x="28628" y="219479"/>
                          </a:lnTo>
                          <a:lnTo>
                            <a:pt x="50894" y="241745"/>
                          </a:lnTo>
                          <a:lnTo>
                            <a:pt x="80794" y="232202"/>
                          </a:lnTo>
                          <a:cubicBezTo>
                            <a:pt x="88428" y="236656"/>
                            <a:pt x="96698" y="239836"/>
                            <a:pt x="105604" y="242381"/>
                          </a:cubicBezTo>
                          <a:lnTo>
                            <a:pt x="119600" y="270373"/>
                          </a:lnTo>
                          <a:lnTo>
                            <a:pt x="151409" y="270373"/>
                          </a:lnTo>
                          <a:lnTo>
                            <a:pt x="165404" y="242381"/>
                          </a:lnTo>
                          <a:cubicBezTo>
                            <a:pt x="174311" y="239836"/>
                            <a:pt x="182581" y="236656"/>
                            <a:pt x="190215" y="232202"/>
                          </a:cubicBezTo>
                          <a:lnTo>
                            <a:pt x="220115" y="242381"/>
                          </a:lnTo>
                          <a:lnTo>
                            <a:pt x="242381" y="219479"/>
                          </a:lnTo>
                          <a:lnTo>
                            <a:pt x="232839" y="190215"/>
                          </a:lnTo>
                          <a:cubicBezTo>
                            <a:pt x="237292" y="182581"/>
                            <a:pt x="240473" y="174311"/>
                            <a:pt x="243017" y="165404"/>
                          </a:cubicBezTo>
                          <a:lnTo>
                            <a:pt x="271009" y="151409"/>
                          </a:lnTo>
                          <a:lnTo>
                            <a:pt x="271009" y="119600"/>
                          </a:lnTo>
                          <a:lnTo>
                            <a:pt x="243017" y="105604"/>
                          </a:lnTo>
                          <a:cubicBezTo>
                            <a:pt x="240473" y="96698"/>
                            <a:pt x="237292" y="88428"/>
                            <a:pt x="232839" y="80794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6" name="Graphic 30" descr="Lightbulb">
                    <a:extLst>
                      <a:ext uri="{FF2B5EF4-FFF2-40B4-BE49-F238E27FC236}">
                        <a16:creationId xmlns:a16="http://schemas.microsoft.com/office/drawing/2014/main" id="{C6832488-77B7-0A55-4368-6C2AAF9C6A3E}"/>
                      </a:ext>
                    </a:extLst>
                  </p:cNvPr>
                  <p:cNvGrpSpPr/>
                  <p:nvPr/>
                </p:nvGrpSpPr>
                <p:grpSpPr>
                  <a:xfrm>
                    <a:off x="4200304" y="6696159"/>
                    <a:ext cx="839808" cy="994108"/>
                    <a:chOff x="1962575" y="6617527"/>
                    <a:chExt cx="610724" cy="610724"/>
                  </a:xfrm>
                  <a:solidFill>
                    <a:sysClr val="window" lastClr="FFFFFF">
                      <a:alpha val="60000"/>
                    </a:sysClr>
                  </a:solidFill>
                </p:grpSpPr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C054A90F-B425-6803-56DD-987F7CC34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5235" y="7024676"/>
                      <a:ext cx="165404" cy="38170"/>
                    </a:xfrm>
                    <a:custGeom>
                      <a:avLst/>
                      <a:gdLst>
                        <a:gd name="connsiteX0" fmla="*/ 19085 w 165404"/>
                        <a:gd name="connsiteY0" fmla="*/ 0 h 38170"/>
                        <a:gd name="connsiteX1" fmla="*/ 146319 w 165404"/>
                        <a:gd name="connsiteY1" fmla="*/ 0 h 38170"/>
                        <a:gd name="connsiteX2" fmla="*/ 165404 w 165404"/>
                        <a:gd name="connsiteY2" fmla="*/ 19085 h 38170"/>
                        <a:gd name="connsiteX3" fmla="*/ 146319 w 165404"/>
                        <a:gd name="connsiteY3" fmla="*/ 38170 h 38170"/>
                        <a:gd name="connsiteX4" fmla="*/ 19085 w 165404"/>
                        <a:gd name="connsiteY4" fmla="*/ 38170 h 38170"/>
                        <a:gd name="connsiteX5" fmla="*/ 0 w 165404"/>
                        <a:gd name="connsiteY5" fmla="*/ 19085 h 38170"/>
                        <a:gd name="connsiteX6" fmla="*/ 19085 w 165404"/>
                        <a:gd name="connsiteY6" fmla="*/ 0 h 38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404" h="38170">
                          <a:moveTo>
                            <a:pt x="19085" y="0"/>
                          </a:moveTo>
                          <a:lnTo>
                            <a:pt x="146319" y="0"/>
                          </a:lnTo>
                          <a:cubicBezTo>
                            <a:pt x="157134" y="0"/>
                            <a:pt x="165404" y="8270"/>
                            <a:pt x="165404" y="19085"/>
                          </a:cubicBezTo>
                          <a:cubicBezTo>
                            <a:pt x="165404" y="29900"/>
                            <a:pt x="157134" y="38170"/>
                            <a:pt x="146319" y="38170"/>
                          </a:cubicBezTo>
                          <a:lnTo>
                            <a:pt x="19085" y="38170"/>
                          </a:lnTo>
                          <a:cubicBezTo>
                            <a:pt x="8270" y="38170"/>
                            <a:pt x="0" y="29900"/>
                            <a:pt x="0" y="19085"/>
                          </a:cubicBezTo>
                          <a:cubicBezTo>
                            <a:pt x="0" y="8270"/>
                            <a:pt x="8270" y="0"/>
                            <a:pt x="19085" y="0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B783E6A-52C1-B8F2-B8B1-13034EDAD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85235" y="7088293"/>
                      <a:ext cx="165404" cy="38170"/>
                    </a:xfrm>
                    <a:custGeom>
                      <a:avLst/>
                      <a:gdLst>
                        <a:gd name="connsiteX0" fmla="*/ 19085 w 165404"/>
                        <a:gd name="connsiteY0" fmla="*/ 0 h 38170"/>
                        <a:gd name="connsiteX1" fmla="*/ 146319 w 165404"/>
                        <a:gd name="connsiteY1" fmla="*/ 0 h 38170"/>
                        <a:gd name="connsiteX2" fmla="*/ 165404 w 165404"/>
                        <a:gd name="connsiteY2" fmla="*/ 19085 h 38170"/>
                        <a:gd name="connsiteX3" fmla="*/ 146319 w 165404"/>
                        <a:gd name="connsiteY3" fmla="*/ 38170 h 38170"/>
                        <a:gd name="connsiteX4" fmla="*/ 19085 w 165404"/>
                        <a:gd name="connsiteY4" fmla="*/ 38170 h 38170"/>
                        <a:gd name="connsiteX5" fmla="*/ 0 w 165404"/>
                        <a:gd name="connsiteY5" fmla="*/ 19085 h 38170"/>
                        <a:gd name="connsiteX6" fmla="*/ 19085 w 165404"/>
                        <a:gd name="connsiteY6" fmla="*/ 0 h 38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404" h="38170">
                          <a:moveTo>
                            <a:pt x="19085" y="0"/>
                          </a:moveTo>
                          <a:lnTo>
                            <a:pt x="146319" y="0"/>
                          </a:lnTo>
                          <a:cubicBezTo>
                            <a:pt x="157134" y="0"/>
                            <a:pt x="165404" y="8270"/>
                            <a:pt x="165404" y="19085"/>
                          </a:cubicBezTo>
                          <a:cubicBezTo>
                            <a:pt x="165404" y="29900"/>
                            <a:pt x="157134" y="38170"/>
                            <a:pt x="146319" y="38170"/>
                          </a:cubicBezTo>
                          <a:lnTo>
                            <a:pt x="19085" y="38170"/>
                          </a:lnTo>
                          <a:cubicBezTo>
                            <a:pt x="8270" y="38170"/>
                            <a:pt x="0" y="29900"/>
                            <a:pt x="0" y="19085"/>
                          </a:cubicBezTo>
                          <a:cubicBezTo>
                            <a:pt x="0" y="8270"/>
                            <a:pt x="8270" y="0"/>
                            <a:pt x="19085" y="0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9" name="Freeform: Shape 108">
                      <a:extLst>
                        <a:ext uri="{FF2B5EF4-FFF2-40B4-BE49-F238E27FC236}">
                          <a16:creationId xmlns:a16="http://schemas.microsoft.com/office/drawing/2014/main" id="{B94E6487-89D3-FD09-4BB5-C2C5E7228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26586" y="7151911"/>
                      <a:ext cx="82702" cy="38170"/>
                    </a:xfrm>
                    <a:custGeom>
                      <a:avLst/>
                      <a:gdLst>
                        <a:gd name="connsiteX0" fmla="*/ 0 w 82702"/>
                        <a:gd name="connsiteY0" fmla="*/ 0 h 38170"/>
                        <a:gd name="connsiteX1" fmla="*/ 41351 w 82702"/>
                        <a:gd name="connsiteY1" fmla="*/ 38170 h 38170"/>
                        <a:gd name="connsiteX2" fmla="*/ 82702 w 82702"/>
                        <a:gd name="connsiteY2" fmla="*/ 0 h 38170"/>
                        <a:gd name="connsiteX3" fmla="*/ 0 w 82702"/>
                        <a:gd name="connsiteY3" fmla="*/ 0 h 381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2702" h="38170">
                          <a:moveTo>
                            <a:pt x="0" y="0"/>
                          </a:moveTo>
                          <a:cubicBezTo>
                            <a:pt x="1909" y="21630"/>
                            <a:pt x="19721" y="38170"/>
                            <a:pt x="41351" y="38170"/>
                          </a:cubicBezTo>
                          <a:cubicBezTo>
                            <a:pt x="62981" y="38170"/>
                            <a:pt x="80794" y="21630"/>
                            <a:pt x="82702" y="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0" name="Freeform: Shape 109">
                      <a:extLst>
                        <a:ext uri="{FF2B5EF4-FFF2-40B4-BE49-F238E27FC236}">
                          <a16:creationId xmlns:a16="http://schemas.microsoft.com/office/drawing/2014/main" id="{892160D0-AF9D-8D93-EE9F-8E891AEAF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02533" y="6655697"/>
                      <a:ext cx="330809" cy="343532"/>
                    </a:xfrm>
                    <a:custGeom>
                      <a:avLst/>
                      <a:gdLst>
                        <a:gd name="connsiteX0" fmla="*/ 165404 w 330808"/>
                        <a:gd name="connsiteY0" fmla="*/ 0 h 343532"/>
                        <a:gd name="connsiteX1" fmla="*/ 165404 w 330808"/>
                        <a:gd name="connsiteY1" fmla="*/ 0 h 343532"/>
                        <a:gd name="connsiteX2" fmla="*/ 165404 w 330808"/>
                        <a:gd name="connsiteY2" fmla="*/ 0 h 343532"/>
                        <a:gd name="connsiteX3" fmla="*/ 0 w 330808"/>
                        <a:gd name="connsiteY3" fmla="*/ 163496 h 343532"/>
                        <a:gd name="connsiteX4" fmla="*/ 0 w 330808"/>
                        <a:gd name="connsiteY4" fmla="*/ 169221 h 343532"/>
                        <a:gd name="connsiteX5" fmla="*/ 11451 w 330808"/>
                        <a:gd name="connsiteY5" fmla="*/ 226477 h 343532"/>
                        <a:gd name="connsiteX6" fmla="*/ 40079 w 330808"/>
                        <a:gd name="connsiteY6" fmla="*/ 273553 h 343532"/>
                        <a:gd name="connsiteX7" fmla="*/ 78885 w 330808"/>
                        <a:gd name="connsiteY7" fmla="*/ 336534 h 343532"/>
                        <a:gd name="connsiteX8" fmla="*/ 90336 w 330808"/>
                        <a:gd name="connsiteY8" fmla="*/ 343532 h 343532"/>
                        <a:gd name="connsiteX9" fmla="*/ 240473 w 330808"/>
                        <a:gd name="connsiteY9" fmla="*/ 343532 h 343532"/>
                        <a:gd name="connsiteX10" fmla="*/ 251924 w 330808"/>
                        <a:gd name="connsiteY10" fmla="*/ 336534 h 343532"/>
                        <a:gd name="connsiteX11" fmla="*/ 290730 w 330808"/>
                        <a:gd name="connsiteY11" fmla="*/ 273553 h 343532"/>
                        <a:gd name="connsiteX12" fmla="*/ 319358 w 330808"/>
                        <a:gd name="connsiteY12" fmla="*/ 226477 h 343532"/>
                        <a:gd name="connsiteX13" fmla="*/ 330809 w 330808"/>
                        <a:gd name="connsiteY13" fmla="*/ 169221 h 343532"/>
                        <a:gd name="connsiteX14" fmla="*/ 330809 w 330808"/>
                        <a:gd name="connsiteY14" fmla="*/ 163496 h 343532"/>
                        <a:gd name="connsiteX15" fmla="*/ 165404 w 330808"/>
                        <a:gd name="connsiteY15" fmla="*/ 0 h 343532"/>
                        <a:gd name="connsiteX16" fmla="*/ 292639 w 330808"/>
                        <a:gd name="connsiteY16" fmla="*/ 168585 h 343532"/>
                        <a:gd name="connsiteX17" fmla="*/ 283732 w 330808"/>
                        <a:gd name="connsiteY17" fmla="*/ 213117 h 343532"/>
                        <a:gd name="connsiteX18" fmla="*/ 262102 w 330808"/>
                        <a:gd name="connsiteY18" fmla="*/ 248107 h 343532"/>
                        <a:gd name="connsiteX19" fmla="*/ 225204 w 330808"/>
                        <a:gd name="connsiteY19" fmla="*/ 305362 h 343532"/>
                        <a:gd name="connsiteX20" fmla="*/ 165404 w 330808"/>
                        <a:gd name="connsiteY20" fmla="*/ 305362 h 343532"/>
                        <a:gd name="connsiteX21" fmla="*/ 106241 w 330808"/>
                        <a:gd name="connsiteY21" fmla="*/ 305362 h 343532"/>
                        <a:gd name="connsiteX22" fmla="*/ 69343 w 330808"/>
                        <a:gd name="connsiteY22" fmla="*/ 248107 h 343532"/>
                        <a:gd name="connsiteX23" fmla="*/ 47713 w 330808"/>
                        <a:gd name="connsiteY23" fmla="*/ 213117 h 343532"/>
                        <a:gd name="connsiteX24" fmla="*/ 38806 w 330808"/>
                        <a:gd name="connsiteY24" fmla="*/ 168585 h 343532"/>
                        <a:gd name="connsiteX25" fmla="*/ 38806 w 330808"/>
                        <a:gd name="connsiteY25" fmla="*/ 163496 h 343532"/>
                        <a:gd name="connsiteX26" fmla="*/ 166041 w 330808"/>
                        <a:gd name="connsiteY26" fmla="*/ 37534 h 343532"/>
                        <a:gd name="connsiteX27" fmla="*/ 166041 w 330808"/>
                        <a:gd name="connsiteY27" fmla="*/ 37534 h 343532"/>
                        <a:gd name="connsiteX28" fmla="*/ 166041 w 330808"/>
                        <a:gd name="connsiteY28" fmla="*/ 37534 h 343532"/>
                        <a:gd name="connsiteX29" fmla="*/ 166041 w 330808"/>
                        <a:gd name="connsiteY29" fmla="*/ 37534 h 343532"/>
                        <a:gd name="connsiteX30" fmla="*/ 166041 w 330808"/>
                        <a:gd name="connsiteY30" fmla="*/ 37534 h 343532"/>
                        <a:gd name="connsiteX31" fmla="*/ 166041 w 330808"/>
                        <a:gd name="connsiteY31" fmla="*/ 37534 h 343532"/>
                        <a:gd name="connsiteX32" fmla="*/ 166041 w 330808"/>
                        <a:gd name="connsiteY32" fmla="*/ 37534 h 343532"/>
                        <a:gd name="connsiteX33" fmla="*/ 293275 w 330808"/>
                        <a:gd name="connsiteY33" fmla="*/ 163496 h 343532"/>
                        <a:gd name="connsiteX34" fmla="*/ 293275 w 330808"/>
                        <a:gd name="connsiteY34" fmla="*/ 168585 h 3435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330808" h="343532">
                          <a:moveTo>
                            <a:pt x="165404" y="0"/>
                          </a:moveTo>
                          <a:cubicBezTo>
                            <a:pt x="165404" y="0"/>
                            <a:pt x="165404" y="0"/>
                            <a:pt x="165404" y="0"/>
                          </a:cubicBezTo>
                          <a:cubicBezTo>
                            <a:pt x="165404" y="0"/>
                            <a:pt x="165404" y="0"/>
                            <a:pt x="165404" y="0"/>
                          </a:cubicBezTo>
                          <a:cubicBezTo>
                            <a:pt x="75068" y="636"/>
                            <a:pt x="1909" y="73160"/>
                            <a:pt x="0" y="163496"/>
                          </a:cubicBezTo>
                          <a:lnTo>
                            <a:pt x="0" y="169221"/>
                          </a:lnTo>
                          <a:cubicBezTo>
                            <a:pt x="636" y="188943"/>
                            <a:pt x="4453" y="208028"/>
                            <a:pt x="11451" y="226477"/>
                          </a:cubicBezTo>
                          <a:cubicBezTo>
                            <a:pt x="18449" y="243653"/>
                            <a:pt x="27992" y="259558"/>
                            <a:pt x="40079" y="273553"/>
                          </a:cubicBezTo>
                          <a:cubicBezTo>
                            <a:pt x="55347" y="290094"/>
                            <a:pt x="71887" y="322539"/>
                            <a:pt x="78885" y="336534"/>
                          </a:cubicBezTo>
                          <a:cubicBezTo>
                            <a:pt x="80794" y="340988"/>
                            <a:pt x="85247" y="343532"/>
                            <a:pt x="90336" y="343532"/>
                          </a:cubicBezTo>
                          <a:lnTo>
                            <a:pt x="240473" y="343532"/>
                          </a:lnTo>
                          <a:cubicBezTo>
                            <a:pt x="245562" y="343532"/>
                            <a:pt x="250015" y="340988"/>
                            <a:pt x="251924" y="336534"/>
                          </a:cubicBezTo>
                          <a:cubicBezTo>
                            <a:pt x="258922" y="322539"/>
                            <a:pt x="275462" y="290094"/>
                            <a:pt x="290730" y="273553"/>
                          </a:cubicBezTo>
                          <a:cubicBezTo>
                            <a:pt x="302817" y="259558"/>
                            <a:pt x="312996" y="243653"/>
                            <a:pt x="319358" y="226477"/>
                          </a:cubicBezTo>
                          <a:cubicBezTo>
                            <a:pt x="326356" y="208028"/>
                            <a:pt x="330173" y="188943"/>
                            <a:pt x="330809" y="169221"/>
                          </a:cubicBezTo>
                          <a:lnTo>
                            <a:pt x="330809" y="163496"/>
                          </a:lnTo>
                          <a:cubicBezTo>
                            <a:pt x="328900" y="73160"/>
                            <a:pt x="255741" y="636"/>
                            <a:pt x="165404" y="0"/>
                          </a:cubicBezTo>
                          <a:close/>
                          <a:moveTo>
                            <a:pt x="292639" y="168585"/>
                          </a:moveTo>
                          <a:cubicBezTo>
                            <a:pt x="292002" y="183853"/>
                            <a:pt x="288822" y="199121"/>
                            <a:pt x="283732" y="213117"/>
                          </a:cubicBezTo>
                          <a:cubicBezTo>
                            <a:pt x="278643" y="225841"/>
                            <a:pt x="271645" y="237928"/>
                            <a:pt x="262102" y="248107"/>
                          </a:cubicBezTo>
                          <a:cubicBezTo>
                            <a:pt x="247470" y="265919"/>
                            <a:pt x="234747" y="285005"/>
                            <a:pt x="225204" y="305362"/>
                          </a:cubicBezTo>
                          <a:lnTo>
                            <a:pt x="165404" y="305362"/>
                          </a:lnTo>
                          <a:lnTo>
                            <a:pt x="106241" y="305362"/>
                          </a:lnTo>
                          <a:cubicBezTo>
                            <a:pt x="96062" y="285005"/>
                            <a:pt x="83338" y="265919"/>
                            <a:pt x="69343" y="248107"/>
                          </a:cubicBezTo>
                          <a:cubicBezTo>
                            <a:pt x="60436" y="237928"/>
                            <a:pt x="52802" y="225841"/>
                            <a:pt x="47713" y="213117"/>
                          </a:cubicBezTo>
                          <a:cubicBezTo>
                            <a:pt x="41987" y="199121"/>
                            <a:pt x="39443" y="183853"/>
                            <a:pt x="38806" y="168585"/>
                          </a:cubicBezTo>
                          <a:lnTo>
                            <a:pt x="38806" y="163496"/>
                          </a:lnTo>
                          <a:cubicBezTo>
                            <a:pt x="40079" y="94153"/>
                            <a:pt x="96698" y="38170"/>
                            <a:pt x="166041" y="37534"/>
                          </a:cubicBezTo>
                          <a:lnTo>
                            <a:pt x="166041" y="37534"/>
                          </a:lnTo>
                          <a:lnTo>
                            <a:pt x="166041" y="37534"/>
                          </a:lnTo>
                          <a:cubicBezTo>
                            <a:pt x="166041" y="37534"/>
                            <a:pt x="166041" y="37534"/>
                            <a:pt x="166041" y="37534"/>
                          </a:cubicBezTo>
                          <a:cubicBezTo>
                            <a:pt x="166041" y="37534"/>
                            <a:pt x="166041" y="37534"/>
                            <a:pt x="166041" y="37534"/>
                          </a:cubicBezTo>
                          <a:lnTo>
                            <a:pt x="166041" y="37534"/>
                          </a:lnTo>
                          <a:lnTo>
                            <a:pt x="166041" y="37534"/>
                          </a:lnTo>
                          <a:cubicBezTo>
                            <a:pt x="235383" y="38170"/>
                            <a:pt x="292002" y="93517"/>
                            <a:pt x="293275" y="163496"/>
                          </a:cubicBezTo>
                          <a:lnTo>
                            <a:pt x="293275" y="168585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1" name="Graphic 92" descr="Research">
                    <a:extLst>
                      <a:ext uri="{FF2B5EF4-FFF2-40B4-BE49-F238E27FC236}">
                        <a16:creationId xmlns:a16="http://schemas.microsoft.com/office/drawing/2014/main" id="{D8B96625-46CC-5CAA-7182-25A7F561ECC7}"/>
                      </a:ext>
                    </a:extLst>
                  </p:cNvPr>
                  <p:cNvGrpSpPr/>
                  <p:nvPr/>
                </p:nvGrpSpPr>
                <p:grpSpPr>
                  <a:xfrm>
                    <a:off x="9637334" y="4056657"/>
                    <a:ext cx="839808" cy="994108"/>
                    <a:chOff x="3097213" y="6746644"/>
                    <a:chExt cx="610724" cy="610724"/>
                  </a:xfrm>
                  <a:solidFill>
                    <a:sysClr val="windowText" lastClr="000000">
                      <a:alpha val="60000"/>
                    </a:sysClr>
                  </a:solidFill>
                </p:grpSpPr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F8771738-356D-D287-1861-C92EF711B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46831" y="6799443"/>
                      <a:ext cx="502575" cy="502575"/>
                    </a:xfrm>
                    <a:custGeom>
                      <a:avLst/>
                      <a:gdLst>
                        <a:gd name="connsiteX0" fmla="*/ 411606 w 502574"/>
                        <a:gd name="connsiteY0" fmla="*/ 348625 h 502574"/>
                        <a:gd name="connsiteX1" fmla="*/ 372163 w 502574"/>
                        <a:gd name="connsiteY1" fmla="*/ 336538 h 502574"/>
                        <a:gd name="connsiteX2" fmla="*/ 343536 w 502574"/>
                        <a:gd name="connsiteY2" fmla="*/ 308546 h 502574"/>
                        <a:gd name="connsiteX3" fmla="*/ 382978 w 502574"/>
                        <a:gd name="connsiteY3" fmla="*/ 192763 h 502574"/>
                        <a:gd name="connsiteX4" fmla="*/ 192127 w 502574"/>
                        <a:gd name="connsiteY4" fmla="*/ 4 h 502574"/>
                        <a:gd name="connsiteX5" fmla="*/ 4 w 502574"/>
                        <a:gd name="connsiteY5" fmla="*/ 190855 h 502574"/>
                        <a:gd name="connsiteX6" fmla="*/ 190855 w 502574"/>
                        <a:gd name="connsiteY6" fmla="*/ 382978 h 502574"/>
                        <a:gd name="connsiteX7" fmla="*/ 307910 w 502574"/>
                        <a:gd name="connsiteY7" fmla="*/ 343536 h 502574"/>
                        <a:gd name="connsiteX8" fmla="*/ 335902 w 502574"/>
                        <a:gd name="connsiteY8" fmla="*/ 371527 h 502574"/>
                        <a:gd name="connsiteX9" fmla="*/ 347989 w 502574"/>
                        <a:gd name="connsiteY9" fmla="*/ 411606 h 502574"/>
                        <a:gd name="connsiteX10" fmla="*/ 427510 w 502574"/>
                        <a:gd name="connsiteY10" fmla="*/ 491127 h 502574"/>
                        <a:gd name="connsiteX11" fmla="*/ 490491 w 502574"/>
                        <a:gd name="connsiteY11" fmla="*/ 491127 h 502574"/>
                        <a:gd name="connsiteX12" fmla="*/ 490491 w 502574"/>
                        <a:gd name="connsiteY12" fmla="*/ 428146 h 502574"/>
                        <a:gd name="connsiteX13" fmla="*/ 411606 w 502574"/>
                        <a:gd name="connsiteY13" fmla="*/ 348625 h 502574"/>
                        <a:gd name="connsiteX14" fmla="*/ 192127 w 502574"/>
                        <a:gd name="connsiteY14" fmla="*/ 344808 h 502574"/>
                        <a:gd name="connsiteX15" fmla="*/ 39446 w 502574"/>
                        <a:gd name="connsiteY15" fmla="*/ 192127 h 502574"/>
                        <a:gd name="connsiteX16" fmla="*/ 192127 w 502574"/>
                        <a:gd name="connsiteY16" fmla="*/ 39446 h 502574"/>
                        <a:gd name="connsiteX17" fmla="*/ 344808 w 502574"/>
                        <a:gd name="connsiteY17" fmla="*/ 192127 h 502574"/>
                        <a:gd name="connsiteX18" fmla="*/ 192127 w 502574"/>
                        <a:gd name="connsiteY18" fmla="*/ 344808 h 502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02574" h="502574">
                          <a:moveTo>
                            <a:pt x="411606" y="348625"/>
                          </a:moveTo>
                          <a:cubicBezTo>
                            <a:pt x="401427" y="338446"/>
                            <a:pt x="386159" y="333357"/>
                            <a:pt x="372163" y="336538"/>
                          </a:cubicBezTo>
                          <a:lnTo>
                            <a:pt x="343536" y="308546"/>
                          </a:lnTo>
                          <a:cubicBezTo>
                            <a:pt x="368983" y="275465"/>
                            <a:pt x="382978" y="234751"/>
                            <a:pt x="382978" y="192763"/>
                          </a:cubicBezTo>
                          <a:cubicBezTo>
                            <a:pt x="383615" y="86523"/>
                            <a:pt x="297731" y="640"/>
                            <a:pt x="192127" y="4"/>
                          </a:cubicBezTo>
                          <a:cubicBezTo>
                            <a:pt x="86523" y="-633"/>
                            <a:pt x="640" y="85250"/>
                            <a:pt x="4" y="190855"/>
                          </a:cubicBezTo>
                          <a:cubicBezTo>
                            <a:pt x="-633" y="296459"/>
                            <a:pt x="85250" y="382342"/>
                            <a:pt x="190855" y="382978"/>
                          </a:cubicBezTo>
                          <a:cubicBezTo>
                            <a:pt x="232842" y="382978"/>
                            <a:pt x="274193" y="368983"/>
                            <a:pt x="307910" y="343536"/>
                          </a:cubicBezTo>
                          <a:lnTo>
                            <a:pt x="335902" y="371527"/>
                          </a:lnTo>
                          <a:cubicBezTo>
                            <a:pt x="333357" y="386159"/>
                            <a:pt x="337810" y="400791"/>
                            <a:pt x="347989" y="411606"/>
                          </a:cubicBezTo>
                          <a:lnTo>
                            <a:pt x="427510" y="491127"/>
                          </a:lnTo>
                          <a:cubicBezTo>
                            <a:pt x="444687" y="508304"/>
                            <a:pt x="473315" y="508304"/>
                            <a:pt x="490491" y="491127"/>
                          </a:cubicBezTo>
                          <a:cubicBezTo>
                            <a:pt x="507668" y="473951"/>
                            <a:pt x="507668" y="445323"/>
                            <a:pt x="490491" y="428146"/>
                          </a:cubicBezTo>
                          <a:lnTo>
                            <a:pt x="411606" y="348625"/>
                          </a:lnTo>
                          <a:close/>
                          <a:moveTo>
                            <a:pt x="192127" y="344808"/>
                          </a:moveTo>
                          <a:cubicBezTo>
                            <a:pt x="107516" y="344808"/>
                            <a:pt x="39446" y="276738"/>
                            <a:pt x="39446" y="192127"/>
                          </a:cubicBezTo>
                          <a:cubicBezTo>
                            <a:pt x="39446" y="107516"/>
                            <a:pt x="107516" y="39446"/>
                            <a:pt x="192127" y="39446"/>
                          </a:cubicBezTo>
                          <a:cubicBezTo>
                            <a:pt x="276738" y="39446"/>
                            <a:pt x="344808" y="107516"/>
                            <a:pt x="344808" y="192127"/>
                          </a:cubicBezTo>
                          <a:cubicBezTo>
                            <a:pt x="344808" y="276102"/>
                            <a:pt x="276102" y="344808"/>
                            <a:pt x="192127" y="344808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920C9C82-1601-DF31-7DE4-D5E22E202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2181" y="6893992"/>
                      <a:ext cx="273553" cy="197213"/>
                    </a:xfrm>
                    <a:custGeom>
                      <a:avLst/>
                      <a:gdLst>
                        <a:gd name="connsiteX0" fmla="*/ 273553 w 273553"/>
                        <a:gd name="connsiteY0" fmla="*/ 88035 h 197212"/>
                        <a:gd name="connsiteX1" fmla="*/ 237292 w 273553"/>
                        <a:gd name="connsiteY1" fmla="*/ 88035 h 197212"/>
                        <a:gd name="connsiteX2" fmla="*/ 229022 w 273553"/>
                        <a:gd name="connsiteY2" fmla="*/ 93125 h 197212"/>
                        <a:gd name="connsiteX3" fmla="*/ 204847 w 273553"/>
                        <a:gd name="connsiteY3" fmla="*/ 119208 h 197212"/>
                        <a:gd name="connsiteX4" fmla="*/ 184490 w 273553"/>
                        <a:gd name="connsiteY4" fmla="*/ 48593 h 197212"/>
                        <a:gd name="connsiteX5" fmla="*/ 170494 w 273553"/>
                        <a:gd name="connsiteY5" fmla="*/ 40959 h 197212"/>
                        <a:gd name="connsiteX6" fmla="*/ 162860 w 273553"/>
                        <a:gd name="connsiteY6" fmla="*/ 47957 h 197212"/>
                        <a:gd name="connsiteX7" fmla="*/ 124689 w 273553"/>
                        <a:gd name="connsiteY7" fmla="*/ 149108 h 197212"/>
                        <a:gd name="connsiteX8" fmla="*/ 98606 w 273553"/>
                        <a:gd name="connsiteY8" fmla="*/ 9150 h 197212"/>
                        <a:gd name="connsiteX9" fmla="*/ 85883 w 273553"/>
                        <a:gd name="connsiteY9" fmla="*/ 244 h 197212"/>
                        <a:gd name="connsiteX10" fmla="*/ 76977 w 273553"/>
                        <a:gd name="connsiteY10" fmla="*/ 7878 h 197212"/>
                        <a:gd name="connsiteX11" fmla="*/ 49621 w 273553"/>
                        <a:gd name="connsiteY11" fmla="*/ 88035 h 197212"/>
                        <a:gd name="connsiteX12" fmla="*/ 0 w 273553"/>
                        <a:gd name="connsiteY12" fmla="*/ 88035 h 197212"/>
                        <a:gd name="connsiteX13" fmla="*/ 0 w 273553"/>
                        <a:gd name="connsiteY13" fmla="*/ 113482 h 197212"/>
                        <a:gd name="connsiteX14" fmla="*/ 57892 w 273553"/>
                        <a:gd name="connsiteY14" fmla="*/ 113482 h 197212"/>
                        <a:gd name="connsiteX15" fmla="*/ 68706 w 273553"/>
                        <a:gd name="connsiteY15" fmla="*/ 103940 h 197212"/>
                        <a:gd name="connsiteX16" fmla="*/ 84611 w 273553"/>
                        <a:gd name="connsiteY16" fmla="*/ 55591 h 197212"/>
                        <a:gd name="connsiteX17" fmla="*/ 110058 w 273553"/>
                        <a:gd name="connsiteY17" fmla="*/ 192367 h 197212"/>
                        <a:gd name="connsiteX18" fmla="*/ 120236 w 273553"/>
                        <a:gd name="connsiteY18" fmla="*/ 201274 h 197212"/>
                        <a:gd name="connsiteX19" fmla="*/ 121509 w 273553"/>
                        <a:gd name="connsiteY19" fmla="*/ 201274 h 197212"/>
                        <a:gd name="connsiteX20" fmla="*/ 132324 w 273553"/>
                        <a:gd name="connsiteY20" fmla="*/ 194276 h 197212"/>
                        <a:gd name="connsiteX21" fmla="*/ 173038 w 273553"/>
                        <a:gd name="connsiteY21" fmla="*/ 87399 h 197212"/>
                        <a:gd name="connsiteX22" fmla="*/ 189579 w 273553"/>
                        <a:gd name="connsiteY22" fmla="*/ 144655 h 197212"/>
                        <a:gd name="connsiteX23" fmla="*/ 203575 w 273553"/>
                        <a:gd name="connsiteY23" fmla="*/ 152289 h 197212"/>
                        <a:gd name="connsiteX24" fmla="*/ 208664 w 273553"/>
                        <a:gd name="connsiteY24" fmla="*/ 149108 h 197212"/>
                        <a:gd name="connsiteX25" fmla="*/ 243017 w 273553"/>
                        <a:gd name="connsiteY25" fmla="*/ 113482 h 197212"/>
                        <a:gd name="connsiteX26" fmla="*/ 274190 w 273553"/>
                        <a:gd name="connsiteY26" fmla="*/ 113482 h 197212"/>
                        <a:gd name="connsiteX27" fmla="*/ 274190 w 273553"/>
                        <a:gd name="connsiteY27" fmla="*/ 88035 h 1972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73553" h="197212">
                          <a:moveTo>
                            <a:pt x="273553" y="88035"/>
                          </a:moveTo>
                          <a:lnTo>
                            <a:pt x="237292" y="88035"/>
                          </a:lnTo>
                          <a:cubicBezTo>
                            <a:pt x="234111" y="88672"/>
                            <a:pt x="230930" y="90580"/>
                            <a:pt x="229022" y="93125"/>
                          </a:cubicBezTo>
                          <a:lnTo>
                            <a:pt x="204847" y="119208"/>
                          </a:lnTo>
                          <a:lnTo>
                            <a:pt x="184490" y="48593"/>
                          </a:lnTo>
                          <a:cubicBezTo>
                            <a:pt x="182581" y="42867"/>
                            <a:pt x="176219" y="39050"/>
                            <a:pt x="170494" y="40959"/>
                          </a:cubicBezTo>
                          <a:cubicBezTo>
                            <a:pt x="167313" y="42231"/>
                            <a:pt x="164132" y="44140"/>
                            <a:pt x="162860" y="47957"/>
                          </a:cubicBezTo>
                          <a:lnTo>
                            <a:pt x="124689" y="149108"/>
                          </a:lnTo>
                          <a:lnTo>
                            <a:pt x="98606" y="9150"/>
                          </a:lnTo>
                          <a:cubicBezTo>
                            <a:pt x="97334" y="2788"/>
                            <a:pt x="91609" y="-1029"/>
                            <a:pt x="85883" y="244"/>
                          </a:cubicBezTo>
                          <a:cubicBezTo>
                            <a:pt x="82066" y="880"/>
                            <a:pt x="78885" y="4061"/>
                            <a:pt x="76977" y="7878"/>
                          </a:cubicBezTo>
                          <a:lnTo>
                            <a:pt x="49621" y="88035"/>
                          </a:lnTo>
                          <a:lnTo>
                            <a:pt x="0" y="88035"/>
                          </a:lnTo>
                          <a:lnTo>
                            <a:pt x="0" y="113482"/>
                          </a:lnTo>
                          <a:lnTo>
                            <a:pt x="57892" y="113482"/>
                          </a:lnTo>
                          <a:cubicBezTo>
                            <a:pt x="62981" y="112846"/>
                            <a:pt x="67434" y="109029"/>
                            <a:pt x="68706" y="103940"/>
                          </a:cubicBezTo>
                          <a:lnTo>
                            <a:pt x="84611" y="55591"/>
                          </a:lnTo>
                          <a:lnTo>
                            <a:pt x="110058" y="192367"/>
                          </a:lnTo>
                          <a:cubicBezTo>
                            <a:pt x="110694" y="197457"/>
                            <a:pt x="115147" y="201274"/>
                            <a:pt x="120236" y="201274"/>
                          </a:cubicBezTo>
                          <a:lnTo>
                            <a:pt x="121509" y="201274"/>
                          </a:lnTo>
                          <a:cubicBezTo>
                            <a:pt x="125962" y="201274"/>
                            <a:pt x="130415" y="198729"/>
                            <a:pt x="132324" y="194276"/>
                          </a:cubicBezTo>
                          <a:lnTo>
                            <a:pt x="173038" y="87399"/>
                          </a:lnTo>
                          <a:lnTo>
                            <a:pt x="189579" y="144655"/>
                          </a:lnTo>
                          <a:cubicBezTo>
                            <a:pt x="191487" y="150380"/>
                            <a:pt x="197213" y="154197"/>
                            <a:pt x="203575" y="152289"/>
                          </a:cubicBezTo>
                          <a:cubicBezTo>
                            <a:pt x="205483" y="151652"/>
                            <a:pt x="207392" y="150380"/>
                            <a:pt x="208664" y="149108"/>
                          </a:cubicBezTo>
                          <a:lnTo>
                            <a:pt x="243017" y="113482"/>
                          </a:lnTo>
                          <a:lnTo>
                            <a:pt x="274190" y="113482"/>
                          </a:lnTo>
                          <a:lnTo>
                            <a:pt x="274190" y="88035"/>
                          </a:ln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4" name="Graphic 94" descr="Database">
                    <a:extLst>
                      <a:ext uri="{FF2B5EF4-FFF2-40B4-BE49-F238E27FC236}">
                        <a16:creationId xmlns:a16="http://schemas.microsoft.com/office/drawing/2014/main" id="{6B565652-1478-AF46-7BF2-AD96DD2FB495}"/>
                      </a:ext>
                    </a:extLst>
                  </p:cNvPr>
                  <p:cNvGrpSpPr/>
                  <p:nvPr/>
                </p:nvGrpSpPr>
                <p:grpSpPr>
                  <a:xfrm>
                    <a:off x="8483205" y="3605929"/>
                    <a:ext cx="489888" cy="787003"/>
                    <a:chOff x="2739050" y="5766101"/>
                    <a:chExt cx="356256" cy="483490"/>
                  </a:xfrm>
                  <a:solidFill>
                    <a:sysClr val="windowText" lastClr="000000">
                      <a:alpha val="60000"/>
                    </a:sysClr>
                  </a:solidFill>
                </p:grpSpPr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EFD80CC2-9BCB-A11C-601B-D13D3BD9A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050" y="5766101"/>
                      <a:ext cx="356256" cy="101787"/>
                    </a:xfrm>
                    <a:custGeom>
                      <a:avLst/>
                      <a:gdLst>
                        <a:gd name="connsiteX0" fmla="*/ 356256 w 356255"/>
                        <a:gd name="connsiteY0" fmla="*/ 50894 h 101787"/>
                        <a:gd name="connsiteX1" fmla="*/ 178128 w 356255"/>
                        <a:gd name="connsiteY1" fmla="*/ 101787 h 101787"/>
                        <a:gd name="connsiteX2" fmla="*/ 0 w 356255"/>
                        <a:gd name="connsiteY2" fmla="*/ 50894 h 101787"/>
                        <a:gd name="connsiteX3" fmla="*/ 178128 w 356255"/>
                        <a:gd name="connsiteY3" fmla="*/ 0 h 101787"/>
                        <a:gd name="connsiteX4" fmla="*/ 356256 w 356255"/>
                        <a:gd name="connsiteY4" fmla="*/ 50894 h 101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6255" h="101787">
                          <a:moveTo>
                            <a:pt x="356256" y="50894"/>
                          </a:moveTo>
                          <a:cubicBezTo>
                            <a:pt x="356256" y="79001"/>
                            <a:pt x="276505" y="101787"/>
                            <a:pt x="178128" y="101787"/>
                          </a:cubicBezTo>
                          <a:cubicBezTo>
                            <a:pt x="79751" y="101787"/>
                            <a:pt x="0" y="79001"/>
                            <a:pt x="0" y="50894"/>
                          </a:cubicBezTo>
                          <a:cubicBezTo>
                            <a:pt x="0" y="22786"/>
                            <a:pt x="79751" y="0"/>
                            <a:pt x="178128" y="0"/>
                          </a:cubicBezTo>
                          <a:cubicBezTo>
                            <a:pt x="276505" y="0"/>
                            <a:pt x="356256" y="22786"/>
                            <a:pt x="356256" y="50894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2DC3757C-3113-8243-81C4-12214F7EA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050" y="5842442"/>
                      <a:ext cx="356256" cy="152681"/>
                    </a:xfrm>
                    <a:custGeom>
                      <a:avLst/>
                      <a:gdLst>
                        <a:gd name="connsiteX0" fmla="*/ 305362 w 356255"/>
                        <a:gd name="connsiteY0" fmla="*/ 101787 h 152681"/>
                        <a:gd name="connsiteX1" fmla="*/ 292639 w 356255"/>
                        <a:gd name="connsiteY1" fmla="*/ 89064 h 152681"/>
                        <a:gd name="connsiteX2" fmla="*/ 305362 w 356255"/>
                        <a:gd name="connsiteY2" fmla="*/ 76341 h 152681"/>
                        <a:gd name="connsiteX3" fmla="*/ 318085 w 356255"/>
                        <a:gd name="connsiteY3" fmla="*/ 89064 h 152681"/>
                        <a:gd name="connsiteX4" fmla="*/ 305362 w 356255"/>
                        <a:gd name="connsiteY4" fmla="*/ 101787 h 152681"/>
                        <a:gd name="connsiteX5" fmla="*/ 178128 w 356255"/>
                        <a:gd name="connsiteY5" fmla="*/ 50894 h 152681"/>
                        <a:gd name="connsiteX6" fmla="*/ 0 w 356255"/>
                        <a:gd name="connsiteY6" fmla="*/ 0 h 152681"/>
                        <a:gd name="connsiteX7" fmla="*/ 0 w 356255"/>
                        <a:gd name="connsiteY7" fmla="*/ 101787 h 152681"/>
                        <a:gd name="connsiteX8" fmla="*/ 178128 w 356255"/>
                        <a:gd name="connsiteY8" fmla="*/ 152681 h 152681"/>
                        <a:gd name="connsiteX9" fmla="*/ 356256 w 356255"/>
                        <a:gd name="connsiteY9" fmla="*/ 101787 h 152681"/>
                        <a:gd name="connsiteX10" fmla="*/ 356256 w 356255"/>
                        <a:gd name="connsiteY10" fmla="*/ 0 h 152681"/>
                        <a:gd name="connsiteX11" fmla="*/ 178128 w 356255"/>
                        <a:gd name="connsiteY11" fmla="*/ 50894 h 152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56255" h="152681">
                          <a:moveTo>
                            <a:pt x="305362" y="101787"/>
                          </a:moveTo>
                          <a:cubicBezTo>
                            <a:pt x="297728" y="101787"/>
                            <a:pt x="292639" y="96698"/>
                            <a:pt x="292639" y="89064"/>
                          </a:cubicBezTo>
                          <a:cubicBezTo>
                            <a:pt x="292639" y="81430"/>
                            <a:pt x="297728" y="76341"/>
                            <a:pt x="305362" y="76341"/>
                          </a:cubicBezTo>
                          <a:cubicBezTo>
                            <a:pt x="312996" y="76341"/>
                            <a:pt x="318085" y="81430"/>
                            <a:pt x="318085" y="89064"/>
                          </a:cubicBezTo>
                          <a:cubicBezTo>
                            <a:pt x="318085" y="96698"/>
                            <a:pt x="312996" y="101787"/>
                            <a:pt x="305362" y="101787"/>
                          </a:cubicBezTo>
                          <a:close/>
                          <a:moveTo>
                            <a:pt x="178128" y="50894"/>
                          </a:moveTo>
                          <a:cubicBezTo>
                            <a:pt x="80158" y="50894"/>
                            <a:pt x="0" y="27992"/>
                            <a:pt x="0" y="0"/>
                          </a:cubicBezTo>
                          <a:lnTo>
                            <a:pt x="0" y="101787"/>
                          </a:lnTo>
                          <a:cubicBezTo>
                            <a:pt x="0" y="129779"/>
                            <a:pt x="80158" y="152681"/>
                            <a:pt x="178128" y="152681"/>
                          </a:cubicBezTo>
                          <a:cubicBezTo>
                            <a:pt x="276098" y="152681"/>
                            <a:pt x="356256" y="129779"/>
                            <a:pt x="356256" y="101787"/>
                          </a:cubicBezTo>
                          <a:lnTo>
                            <a:pt x="356256" y="0"/>
                          </a:lnTo>
                          <a:cubicBezTo>
                            <a:pt x="356256" y="27992"/>
                            <a:pt x="276098" y="50894"/>
                            <a:pt x="178128" y="50894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FFC6AD86-99E1-EB06-945D-57F1200FE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050" y="5969676"/>
                      <a:ext cx="356256" cy="152681"/>
                    </a:xfrm>
                    <a:custGeom>
                      <a:avLst/>
                      <a:gdLst>
                        <a:gd name="connsiteX0" fmla="*/ 305362 w 356255"/>
                        <a:gd name="connsiteY0" fmla="*/ 101787 h 152681"/>
                        <a:gd name="connsiteX1" fmla="*/ 292639 w 356255"/>
                        <a:gd name="connsiteY1" fmla="*/ 89064 h 152681"/>
                        <a:gd name="connsiteX2" fmla="*/ 305362 w 356255"/>
                        <a:gd name="connsiteY2" fmla="*/ 76341 h 152681"/>
                        <a:gd name="connsiteX3" fmla="*/ 318085 w 356255"/>
                        <a:gd name="connsiteY3" fmla="*/ 89064 h 152681"/>
                        <a:gd name="connsiteX4" fmla="*/ 305362 w 356255"/>
                        <a:gd name="connsiteY4" fmla="*/ 101787 h 152681"/>
                        <a:gd name="connsiteX5" fmla="*/ 178128 w 356255"/>
                        <a:gd name="connsiteY5" fmla="*/ 50894 h 152681"/>
                        <a:gd name="connsiteX6" fmla="*/ 0 w 356255"/>
                        <a:gd name="connsiteY6" fmla="*/ 0 h 152681"/>
                        <a:gd name="connsiteX7" fmla="*/ 0 w 356255"/>
                        <a:gd name="connsiteY7" fmla="*/ 101787 h 152681"/>
                        <a:gd name="connsiteX8" fmla="*/ 178128 w 356255"/>
                        <a:gd name="connsiteY8" fmla="*/ 152681 h 152681"/>
                        <a:gd name="connsiteX9" fmla="*/ 356256 w 356255"/>
                        <a:gd name="connsiteY9" fmla="*/ 101787 h 152681"/>
                        <a:gd name="connsiteX10" fmla="*/ 356256 w 356255"/>
                        <a:gd name="connsiteY10" fmla="*/ 0 h 152681"/>
                        <a:gd name="connsiteX11" fmla="*/ 178128 w 356255"/>
                        <a:gd name="connsiteY11" fmla="*/ 50894 h 152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56255" h="152681">
                          <a:moveTo>
                            <a:pt x="305362" y="101787"/>
                          </a:moveTo>
                          <a:cubicBezTo>
                            <a:pt x="297728" y="101787"/>
                            <a:pt x="292639" y="96698"/>
                            <a:pt x="292639" y="89064"/>
                          </a:cubicBezTo>
                          <a:cubicBezTo>
                            <a:pt x="292639" y="81430"/>
                            <a:pt x="297728" y="76341"/>
                            <a:pt x="305362" y="76341"/>
                          </a:cubicBezTo>
                          <a:cubicBezTo>
                            <a:pt x="312996" y="76341"/>
                            <a:pt x="318085" y="81430"/>
                            <a:pt x="318085" y="89064"/>
                          </a:cubicBezTo>
                          <a:cubicBezTo>
                            <a:pt x="318085" y="96698"/>
                            <a:pt x="312996" y="101787"/>
                            <a:pt x="305362" y="101787"/>
                          </a:cubicBezTo>
                          <a:close/>
                          <a:moveTo>
                            <a:pt x="178128" y="50894"/>
                          </a:moveTo>
                          <a:cubicBezTo>
                            <a:pt x="80158" y="50894"/>
                            <a:pt x="0" y="27992"/>
                            <a:pt x="0" y="0"/>
                          </a:cubicBezTo>
                          <a:lnTo>
                            <a:pt x="0" y="101787"/>
                          </a:lnTo>
                          <a:cubicBezTo>
                            <a:pt x="0" y="129779"/>
                            <a:pt x="80158" y="152681"/>
                            <a:pt x="178128" y="152681"/>
                          </a:cubicBezTo>
                          <a:cubicBezTo>
                            <a:pt x="276098" y="152681"/>
                            <a:pt x="356256" y="129779"/>
                            <a:pt x="356256" y="101787"/>
                          </a:cubicBezTo>
                          <a:lnTo>
                            <a:pt x="356256" y="0"/>
                          </a:lnTo>
                          <a:cubicBezTo>
                            <a:pt x="356256" y="27992"/>
                            <a:pt x="276098" y="50894"/>
                            <a:pt x="178128" y="50894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4DE13B49-4BE0-859A-4A3A-C30F222A0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050" y="6096910"/>
                      <a:ext cx="356256" cy="152681"/>
                    </a:xfrm>
                    <a:custGeom>
                      <a:avLst/>
                      <a:gdLst>
                        <a:gd name="connsiteX0" fmla="*/ 305362 w 356255"/>
                        <a:gd name="connsiteY0" fmla="*/ 101787 h 152681"/>
                        <a:gd name="connsiteX1" fmla="*/ 292639 w 356255"/>
                        <a:gd name="connsiteY1" fmla="*/ 89064 h 152681"/>
                        <a:gd name="connsiteX2" fmla="*/ 305362 w 356255"/>
                        <a:gd name="connsiteY2" fmla="*/ 76341 h 152681"/>
                        <a:gd name="connsiteX3" fmla="*/ 318085 w 356255"/>
                        <a:gd name="connsiteY3" fmla="*/ 89064 h 152681"/>
                        <a:gd name="connsiteX4" fmla="*/ 305362 w 356255"/>
                        <a:gd name="connsiteY4" fmla="*/ 101787 h 152681"/>
                        <a:gd name="connsiteX5" fmla="*/ 178128 w 356255"/>
                        <a:gd name="connsiteY5" fmla="*/ 50894 h 152681"/>
                        <a:gd name="connsiteX6" fmla="*/ 0 w 356255"/>
                        <a:gd name="connsiteY6" fmla="*/ 0 h 152681"/>
                        <a:gd name="connsiteX7" fmla="*/ 0 w 356255"/>
                        <a:gd name="connsiteY7" fmla="*/ 101787 h 152681"/>
                        <a:gd name="connsiteX8" fmla="*/ 178128 w 356255"/>
                        <a:gd name="connsiteY8" fmla="*/ 152681 h 152681"/>
                        <a:gd name="connsiteX9" fmla="*/ 356256 w 356255"/>
                        <a:gd name="connsiteY9" fmla="*/ 101787 h 152681"/>
                        <a:gd name="connsiteX10" fmla="*/ 356256 w 356255"/>
                        <a:gd name="connsiteY10" fmla="*/ 0 h 152681"/>
                        <a:gd name="connsiteX11" fmla="*/ 178128 w 356255"/>
                        <a:gd name="connsiteY11" fmla="*/ 50894 h 152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56255" h="152681">
                          <a:moveTo>
                            <a:pt x="305362" y="101787"/>
                          </a:moveTo>
                          <a:cubicBezTo>
                            <a:pt x="297728" y="101787"/>
                            <a:pt x="292639" y="96698"/>
                            <a:pt x="292639" y="89064"/>
                          </a:cubicBezTo>
                          <a:cubicBezTo>
                            <a:pt x="292639" y="81430"/>
                            <a:pt x="297728" y="76341"/>
                            <a:pt x="305362" y="76341"/>
                          </a:cubicBezTo>
                          <a:cubicBezTo>
                            <a:pt x="312996" y="76341"/>
                            <a:pt x="318085" y="81430"/>
                            <a:pt x="318085" y="89064"/>
                          </a:cubicBezTo>
                          <a:cubicBezTo>
                            <a:pt x="318085" y="96698"/>
                            <a:pt x="312996" y="101787"/>
                            <a:pt x="305362" y="101787"/>
                          </a:cubicBezTo>
                          <a:close/>
                          <a:moveTo>
                            <a:pt x="178128" y="50894"/>
                          </a:moveTo>
                          <a:cubicBezTo>
                            <a:pt x="80158" y="50894"/>
                            <a:pt x="0" y="27992"/>
                            <a:pt x="0" y="0"/>
                          </a:cubicBezTo>
                          <a:lnTo>
                            <a:pt x="0" y="101787"/>
                          </a:lnTo>
                          <a:cubicBezTo>
                            <a:pt x="0" y="129779"/>
                            <a:pt x="80158" y="152681"/>
                            <a:pt x="178128" y="152681"/>
                          </a:cubicBezTo>
                          <a:cubicBezTo>
                            <a:pt x="276098" y="152681"/>
                            <a:pt x="356256" y="129779"/>
                            <a:pt x="356256" y="101787"/>
                          </a:cubicBezTo>
                          <a:lnTo>
                            <a:pt x="356256" y="0"/>
                          </a:lnTo>
                          <a:cubicBezTo>
                            <a:pt x="356256" y="27992"/>
                            <a:pt x="276098" y="50894"/>
                            <a:pt x="178128" y="50894"/>
                          </a:cubicBezTo>
                          <a:close/>
                        </a:path>
                      </a:pathLst>
                    </a:custGeom>
                    <a:grpFill/>
                    <a:ln w="63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19" name="Graphic 96" descr="Pin">
                    <a:extLst>
                      <a:ext uri="{FF2B5EF4-FFF2-40B4-BE49-F238E27FC236}">
                        <a16:creationId xmlns:a16="http://schemas.microsoft.com/office/drawing/2014/main" id="{0A636DF6-78E6-2617-FFA1-21CDDCE69BF0}"/>
                      </a:ext>
                    </a:extLst>
                  </p:cNvPr>
                  <p:cNvSpPr/>
                  <p:nvPr/>
                </p:nvSpPr>
                <p:spPr>
                  <a:xfrm>
                    <a:off x="10637086" y="5392901"/>
                    <a:ext cx="621107" cy="735225"/>
                  </a:xfrm>
                  <a:custGeom>
                    <a:avLst/>
                    <a:gdLst>
                      <a:gd name="connsiteX0" fmla="*/ 220429 w 451681"/>
                      <a:gd name="connsiteY0" fmla="*/ 436727 h 451681"/>
                      <a:gd name="connsiteX1" fmla="*/ 311402 w 451681"/>
                      <a:gd name="connsiteY1" fmla="*/ 345755 h 451681"/>
                      <a:gd name="connsiteX2" fmla="*/ 440544 w 451681"/>
                      <a:gd name="connsiteY2" fmla="*/ 450723 h 451681"/>
                      <a:gd name="connsiteX3" fmla="*/ 450087 w 451681"/>
                      <a:gd name="connsiteY3" fmla="*/ 450087 h 451681"/>
                      <a:gd name="connsiteX4" fmla="*/ 450723 w 451681"/>
                      <a:gd name="connsiteY4" fmla="*/ 440544 h 451681"/>
                      <a:gd name="connsiteX5" fmla="*/ 345755 w 451681"/>
                      <a:gd name="connsiteY5" fmla="*/ 312038 h 451681"/>
                      <a:gd name="connsiteX6" fmla="*/ 436727 w 451681"/>
                      <a:gd name="connsiteY6" fmla="*/ 221065 h 451681"/>
                      <a:gd name="connsiteX7" fmla="*/ 442453 w 451681"/>
                      <a:gd name="connsiteY7" fmla="*/ 194346 h 451681"/>
                      <a:gd name="connsiteX8" fmla="*/ 420823 w 451681"/>
                      <a:gd name="connsiteY8" fmla="*/ 177806 h 451681"/>
                      <a:gd name="connsiteX9" fmla="*/ 332395 w 451681"/>
                      <a:gd name="connsiteY9" fmla="*/ 200708 h 451681"/>
                      <a:gd name="connsiteX10" fmla="*/ 197527 w 451681"/>
                      <a:gd name="connsiteY10" fmla="*/ 92559 h 451681"/>
                      <a:gd name="connsiteX11" fmla="*/ 212159 w 451681"/>
                      <a:gd name="connsiteY11" fmla="*/ 20671 h 451681"/>
                      <a:gd name="connsiteX12" fmla="*/ 175261 w 451681"/>
                      <a:gd name="connsiteY12" fmla="*/ 5403 h 451681"/>
                      <a:gd name="connsiteX13" fmla="*/ 5403 w 451681"/>
                      <a:gd name="connsiteY13" fmla="*/ 175261 h 451681"/>
                      <a:gd name="connsiteX14" fmla="*/ 20671 w 451681"/>
                      <a:gd name="connsiteY14" fmla="*/ 212159 h 451681"/>
                      <a:gd name="connsiteX15" fmla="*/ 92559 w 451681"/>
                      <a:gd name="connsiteY15" fmla="*/ 197527 h 451681"/>
                      <a:gd name="connsiteX16" fmla="*/ 200708 w 451681"/>
                      <a:gd name="connsiteY16" fmla="*/ 332395 h 451681"/>
                      <a:gd name="connsiteX17" fmla="*/ 177806 w 451681"/>
                      <a:gd name="connsiteY17" fmla="*/ 420823 h 451681"/>
                      <a:gd name="connsiteX18" fmla="*/ 194346 w 451681"/>
                      <a:gd name="connsiteY18" fmla="*/ 442453 h 451681"/>
                      <a:gd name="connsiteX19" fmla="*/ 220429 w 451681"/>
                      <a:gd name="connsiteY19" fmla="*/ 436727 h 451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1681" h="451681">
                        <a:moveTo>
                          <a:pt x="220429" y="436727"/>
                        </a:moveTo>
                        <a:lnTo>
                          <a:pt x="311402" y="345755"/>
                        </a:lnTo>
                        <a:lnTo>
                          <a:pt x="440544" y="450723"/>
                        </a:lnTo>
                        <a:cubicBezTo>
                          <a:pt x="443089" y="453268"/>
                          <a:pt x="447542" y="452631"/>
                          <a:pt x="450087" y="450087"/>
                        </a:cubicBezTo>
                        <a:cubicBezTo>
                          <a:pt x="452631" y="447542"/>
                          <a:pt x="452631" y="443725"/>
                          <a:pt x="450723" y="440544"/>
                        </a:cubicBezTo>
                        <a:lnTo>
                          <a:pt x="345755" y="312038"/>
                        </a:lnTo>
                        <a:lnTo>
                          <a:pt x="436727" y="221065"/>
                        </a:lnTo>
                        <a:cubicBezTo>
                          <a:pt x="443725" y="214067"/>
                          <a:pt x="445634" y="203889"/>
                          <a:pt x="442453" y="194346"/>
                        </a:cubicBezTo>
                        <a:cubicBezTo>
                          <a:pt x="439272" y="184804"/>
                          <a:pt x="430365" y="178442"/>
                          <a:pt x="420823" y="177806"/>
                        </a:cubicBezTo>
                        <a:cubicBezTo>
                          <a:pt x="395376" y="175261"/>
                          <a:pt x="364204" y="183531"/>
                          <a:pt x="332395" y="200708"/>
                        </a:cubicBezTo>
                        <a:lnTo>
                          <a:pt x="197527" y="92559"/>
                        </a:lnTo>
                        <a:cubicBezTo>
                          <a:pt x="208978" y="70293"/>
                          <a:pt x="214067" y="45482"/>
                          <a:pt x="212159" y="20671"/>
                        </a:cubicBezTo>
                        <a:cubicBezTo>
                          <a:pt x="209614" y="2859"/>
                          <a:pt x="187348" y="-6684"/>
                          <a:pt x="175261" y="5403"/>
                        </a:cubicBezTo>
                        <a:lnTo>
                          <a:pt x="5403" y="175261"/>
                        </a:lnTo>
                        <a:cubicBezTo>
                          <a:pt x="-6684" y="187348"/>
                          <a:pt x="2859" y="209614"/>
                          <a:pt x="20671" y="212159"/>
                        </a:cubicBezTo>
                        <a:cubicBezTo>
                          <a:pt x="45482" y="214067"/>
                          <a:pt x="70293" y="209614"/>
                          <a:pt x="92559" y="197527"/>
                        </a:cubicBezTo>
                        <a:lnTo>
                          <a:pt x="200708" y="332395"/>
                        </a:lnTo>
                        <a:cubicBezTo>
                          <a:pt x="183531" y="364204"/>
                          <a:pt x="175897" y="395376"/>
                          <a:pt x="177806" y="420823"/>
                        </a:cubicBezTo>
                        <a:cubicBezTo>
                          <a:pt x="178442" y="430365"/>
                          <a:pt x="184804" y="439272"/>
                          <a:pt x="194346" y="442453"/>
                        </a:cubicBezTo>
                        <a:cubicBezTo>
                          <a:pt x="203252" y="446270"/>
                          <a:pt x="213431" y="443725"/>
                          <a:pt x="220429" y="436727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alpha val="60000"/>
                    </a:sysClr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Graphic 98" descr="Unlock">
                    <a:extLst>
                      <a:ext uri="{FF2B5EF4-FFF2-40B4-BE49-F238E27FC236}">
                        <a16:creationId xmlns:a16="http://schemas.microsoft.com/office/drawing/2014/main" id="{E8CCD614-74DB-0101-10E6-F408CD4C5155}"/>
                      </a:ext>
                    </a:extLst>
                  </p:cNvPr>
                  <p:cNvSpPr/>
                  <p:nvPr/>
                </p:nvSpPr>
                <p:spPr>
                  <a:xfrm>
                    <a:off x="11232450" y="6858779"/>
                    <a:ext cx="489888" cy="828424"/>
                  </a:xfrm>
                  <a:custGeom>
                    <a:avLst/>
                    <a:gdLst>
                      <a:gd name="connsiteX0" fmla="*/ 178128 w 356255"/>
                      <a:gd name="connsiteY0" fmla="*/ 241745 h 508936"/>
                      <a:gd name="connsiteX1" fmla="*/ 82702 w 356255"/>
                      <a:gd name="connsiteY1" fmla="*/ 248743 h 508936"/>
                      <a:gd name="connsiteX2" fmla="*/ 82702 w 356255"/>
                      <a:gd name="connsiteY2" fmla="*/ 133596 h 508936"/>
                      <a:gd name="connsiteX3" fmla="*/ 178128 w 356255"/>
                      <a:gd name="connsiteY3" fmla="*/ 38170 h 508936"/>
                      <a:gd name="connsiteX4" fmla="*/ 273553 w 356255"/>
                      <a:gd name="connsiteY4" fmla="*/ 133596 h 508936"/>
                      <a:gd name="connsiteX5" fmla="*/ 273553 w 356255"/>
                      <a:gd name="connsiteY5" fmla="*/ 171766 h 508936"/>
                      <a:gd name="connsiteX6" fmla="*/ 311724 w 356255"/>
                      <a:gd name="connsiteY6" fmla="*/ 171766 h 508936"/>
                      <a:gd name="connsiteX7" fmla="*/ 311724 w 356255"/>
                      <a:gd name="connsiteY7" fmla="*/ 133596 h 508936"/>
                      <a:gd name="connsiteX8" fmla="*/ 178128 w 356255"/>
                      <a:gd name="connsiteY8" fmla="*/ 0 h 508936"/>
                      <a:gd name="connsiteX9" fmla="*/ 44532 w 356255"/>
                      <a:gd name="connsiteY9" fmla="*/ 133596 h 508936"/>
                      <a:gd name="connsiteX10" fmla="*/ 44532 w 356255"/>
                      <a:gd name="connsiteY10" fmla="*/ 251287 h 508936"/>
                      <a:gd name="connsiteX11" fmla="*/ 0 w 356255"/>
                      <a:gd name="connsiteY11" fmla="*/ 254468 h 508936"/>
                      <a:gd name="connsiteX12" fmla="*/ 0 w 356255"/>
                      <a:gd name="connsiteY12" fmla="*/ 496213 h 508936"/>
                      <a:gd name="connsiteX13" fmla="*/ 178128 w 356255"/>
                      <a:gd name="connsiteY13" fmla="*/ 508937 h 508936"/>
                      <a:gd name="connsiteX14" fmla="*/ 356256 w 356255"/>
                      <a:gd name="connsiteY14" fmla="*/ 496213 h 508936"/>
                      <a:gd name="connsiteX15" fmla="*/ 356256 w 356255"/>
                      <a:gd name="connsiteY15" fmla="*/ 254468 h 508936"/>
                      <a:gd name="connsiteX16" fmla="*/ 178128 w 356255"/>
                      <a:gd name="connsiteY16" fmla="*/ 241745 h 508936"/>
                      <a:gd name="connsiteX17" fmla="*/ 190851 w 356255"/>
                      <a:gd name="connsiteY17" fmla="*/ 411603 h 508936"/>
                      <a:gd name="connsiteX18" fmla="*/ 190851 w 356255"/>
                      <a:gd name="connsiteY18" fmla="*/ 445320 h 508936"/>
                      <a:gd name="connsiteX19" fmla="*/ 165404 w 356255"/>
                      <a:gd name="connsiteY19" fmla="*/ 445320 h 508936"/>
                      <a:gd name="connsiteX20" fmla="*/ 165404 w 356255"/>
                      <a:gd name="connsiteY20" fmla="*/ 411603 h 508936"/>
                      <a:gd name="connsiteX21" fmla="*/ 139958 w 356255"/>
                      <a:gd name="connsiteY21" fmla="*/ 375341 h 508936"/>
                      <a:gd name="connsiteX22" fmla="*/ 178128 w 356255"/>
                      <a:gd name="connsiteY22" fmla="*/ 337171 h 508936"/>
                      <a:gd name="connsiteX23" fmla="*/ 216298 w 356255"/>
                      <a:gd name="connsiteY23" fmla="*/ 375341 h 508936"/>
                      <a:gd name="connsiteX24" fmla="*/ 190851 w 356255"/>
                      <a:gd name="connsiteY24" fmla="*/ 411603 h 508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356255" h="508936">
                        <a:moveTo>
                          <a:pt x="178128" y="241745"/>
                        </a:moveTo>
                        <a:lnTo>
                          <a:pt x="82702" y="248743"/>
                        </a:lnTo>
                        <a:lnTo>
                          <a:pt x="82702" y="133596"/>
                        </a:lnTo>
                        <a:cubicBezTo>
                          <a:pt x="82702" y="80794"/>
                          <a:pt x="125326" y="38170"/>
                          <a:pt x="178128" y="38170"/>
                        </a:cubicBezTo>
                        <a:cubicBezTo>
                          <a:pt x="230930" y="38170"/>
                          <a:pt x="273553" y="80794"/>
                          <a:pt x="273553" y="133596"/>
                        </a:cubicBezTo>
                        <a:lnTo>
                          <a:pt x="273553" y="171766"/>
                        </a:lnTo>
                        <a:lnTo>
                          <a:pt x="311724" y="171766"/>
                        </a:lnTo>
                        <a:lnTo>
                          <a:pt x="311724" y="133596"/>
                        </a:lnTo>
                        <a:cubicBezTo>
                          <a:pt x="311724" y="59800"/>
                          <a:pt x="251924" y="0"/>
                          <a:pt x="178128" y="0"/>
                        </a:cubicBezTo>
                        <a:cubicBezTo>
                          <a:pt x="104332" y="0"/>
                          <a:pt x="44532" y="59800"/>
                          <a:pt x="44532" y="133596"/>
                        </a:cubicBezTo>
                        <a:lnTo>
                          <a:pt x="44532" y="251287"/>
                        </a:lnTo>
                        <a:lnTo>
                          <a:pt x="0" y="254468"/>
                        </a:lnTo>
                        <a:lnTo>
                          <a:pt x="0" y="496213"/>
                        </a:lnTo>
                        <a:lnTo>
                          <a:pt x="178128" y="508937"/>
                        </a:lnTo>
                        <a:lnTo>
                          <a:pt x="356256" y="496213"/>
                        </a:lnTo>
                        <a:lnTo>
                          <a:pt x="356256" y="254468"/>
                        </a:lnTo>
                        <a:lnTo>
                          <a:pt x="178128" y="241745"/>
                        </a:lnTo>
                        <a:close/>
                        <a:moveTo>
                          <a:pt x="190851" y="411603"/>
                        </a:moveTo>
                        <a:lnTo>
                          <a:pt x="190851" y="445320"/>
                        </a:lnTo>
                        <a:lnTo>
                          <a:pt x="165404" y="445320"/>
                        </a:lnTo>
                        <a:lnTo>
                          <a:pt x="165404" y="411603"/>
                        </a:lnTo>
                        <a:cubicBezTo>
                          <a:pt x="150773" y="406513"/>
                          <a:pt x="139958" y="392517"/>
                          <a:pt x="139958" y="375341"/>
                        </a:cubicBezTo>
                        <a:cubicBezTo>
                          <a:pt x="139958" y="354347"/>
                          <a:pt x="157134" y="337171"/>
                          <a:pt x="178128" y="337171"/>
                        </a:cubicBezTo>
                        <a:cubicBezTo>
                          <a:pt x="199121" y="337171"/>
                          <a:pt x="216298" y="354347"/>
                          <a:pt x="216298" y="375341"/>
                        </a:cubicBezTo>
                        <a:cubicBezTo>
                          <a:pt x="216298" y="391881"/>
                          <a:pt x="205483" y="405877"/>
                          <a:pt x="190851" y="411603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alpha val="60000"/>
                    </a:sysClr>
                  </a:solidFill>
                  <a:ln w="63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73C4A63-C427-DA8F-66CD-8CD296004EEA}"/>
                  </a:ext>
                </a:extLst>
              </p:cNvPr>
              <p:cNvSpPr/>
              <p:nvPr/>
            </p:nvSpPr>
            <p:spPr>
              <a:xfrm>
                <a:off x="5223436" y="4688389"/>
                <a:ext cx="5669181" cy="3361042"/>
              </a:xfrm>
              <a:custGeom>
                <a:avLst/>
                <a:gdLst>
                  <a:gd name="connsiteX0" fmla="*/ 2062093 w 4124186"/>
                  <a:gd name="connsiteY0" fmla="*/ 0 h 2062093"/>
                  <a:gd name="connsiteX1" fmla="*/ 4124186 w 4124186"/>
                  <a:gd name="connsiteY1" fmla="*/ 2062093 h 2062093"/>
                  <a:gd name="connsiteX2" fmla="*/ 3711660 w 4124186"/>
                  <a:gd name="connsiteY2" fmla="*/ 2062093 h 2062093"/>
                  <a:gd name="connsiteX3" fmla="*/ 3228905 w 4124186"/>
                  <a:gd name="connsiteY3" fmla="*/ 893977 h 2062093"/>
                  <a:gd name="connsiteX4" fmla="*/ 3229087 w 4124186"/>
                  <a:gd name="connsiteY4" fmla="*/ 893693 h 2062093"/>
                  <a:gd name="connsiteX5" fmla="*/ 2062093 w 4124186"/>
                  <a:gd name="connsiteY5" fmla="*/ 410102 h 2062093"/>
                  <a:gd name="connsiteX6" fmla="*/ 896253 w 4124186"/>
                  <a:gd name="connsiteY6" fmla="*/ 893693 h 2062093"/>
                  <a:gd name="connsiteX7" fmla="*/ 895280 w 4124186"/>
                  <a:gd name="connsiteY7" fmla="*/ 893977 h 2062093"/>
                  <a:gd name="connsiteX8" fmla="*/ 412525 w 4124186"/>
                  <a:gd name="connsiteY8" fmla="*/ 2062093 h 2062093"/>
                  <a:gd name="connsiteX9" fmla="*/ 0 w 4124186"/>
                  <a:gd name="connsiteY9" fmla="*/ 2062093 h 2062093"/>
                  <a:gd name="connsiteX10" fmla="*/ 2062093 w 4124186"/>
                  <a:gd name="connsiteY10" fmla="*/ 0 h 206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24186" h="2062093">
                    <a:moveTo>
                      <a:pt x="2062093" y="0"/>
                    </a:moveTo>
                    <a:cubicBezTo>
                      <a:pt x="3200956" y="0"/>
                      <a:pt x="4124186" y="923230"/>
                      <a:pt x="4124186" y="2062093"/>
                    </a:cubicBezTo>
                    <a:lnTo>
                      <a:pt x="3711660" y="2062093"/>
                    </a:lnTo>
                    <a:cubicBezTo>
                      <a:pt x="3711660" y="1624050"/>
                      <a:pt x="3537868" y="1204102"/>
                      <a:pt x="3228905" y="893977"/>
                    </a:cubicBezTo>
                    <a:lnTo>
                      <a:pt x="3229087" y="893693"/>
                    </a:lnTo>
                    <a:cubicBezTo>
                      <a:pt x="2919425" y="584195"/>
                      <a:pt x="2500105" y="410102"/>
                      <a:pt x="2062093" y="410102"/>
                    </a:cubicBezTo>
                    <a:cubicBezTo>
                      <a:pt x="1624903" y="410102"/>
                      <a:pt x="1205773" y="584195"/>
                      <a:pt x="896253" y="893693"/>
                    </a:cubicBezTo>
                    <a:lnTo>
                      <a:pt x="895280" y="893977"/>
                    </a:lnTo>
                    <a:cubicBezTo>
                      <a:pt x="586317" y="1204102"/>
                      <a:pt x="412525" y="1624050"/>
                      <a:pt x="412525" y="2062093"/>
                    </a:cubicBezTo>
                    <a:lnTo>
                      <a:pt x="0" y="2062093"/>
                    </a:lnTo>
                    <a:cubicBezTo>
                      <a:pt x="0" y="923230"/>
                      <a:pt x="923230" y="0"/>
                      <a:pt x="2062093" y="0"/>
                    </a:cubicBez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9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15B0-60EF-16BE-2CCD-880A37F3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 Support Tools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8D56B-5639-1261-5FA3-A7536862A9CE}"/>
              </a:ext>
            </a:extLst>
          </p:cNvPr>
          <p:cNvSpPr txBox="1"/>
          <p:nvPr/>
        </p:nvSpPr>
        <p:spPr>
          <a:xfrm>
            <a:off x="9466966" y="2217003"/>
            <a:ext cx="3259094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GST Profile (360</a:t>
            </a:r>
            <a:r>
              <a:rPr lang="en-US" sz="2400" b="1" noProof="1">
                <a:solidFill>
                  <a:schemeClr val="accent1"/>
                </a:solidFill>
                <a:latin typeface="HGGothicE" panose="020B0909000000000000" pitchFamily="49" charset="-128"/>
                <a:ea typeface="HGGothicE" panose="020B0909000000000000" pitchFamily="49" charset="-128"/>
                <a:cs typeface="Tahoma" panose="020B0604030504040204" pitchFamily="34" charset="0"/>
              </a:rPr>
              <a:t>º</a:t>
            </a:r>
            <a:r>
              <a:rPr lang="en-US" sz="2400" b="1" noProof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View of a GSTIN)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91C7C-A08C-18A3-BAA2-6CB0C829A163}"/>
              </a:ext>
            </a:extLst>
          </p:cNvPr>
          <p:cNvSpPr txBox="1"/>
          <p:nvPr/>
        </p:nvSpPr>
        <p:spPr>
          <a:xfrm>
            <a:off x="1167704" y="2140803"/>
            <a:ext cx="4671915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400" b="1" noProof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Investigation Support System - Data Extraction Dashboard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AC9E7-0BD2-EFAF-E617-AA9A5A8F17EB}"/>
              </a:ext>
            </a:extLst>
          </p:cNvPr>
          <p:cNvSpPr txBox="1"/>
          <p:nvPr/>
        </p:nvSpPr>
        <p:spPr>
          <a:xfrm>
            <a:off x="1254457" y="5426139"/>
            <a:ext cx="3305316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2400" b="1" noProof="1">
                <a:solidFill>
                  <a:srgbClr val="FEB5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Score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DC4F3-917B-F227-DAD8-3ADE4427B866}"/>
              </a:ext>
            </a:extLst>
          </p:cNvPr>
          <p:cNvSpPr txBox="1"/>
          <p:nvPr/>
        </p:nvSpPr>
        <p:spPr>
          <a:xfrm>
            <a:off x="5919108" y="8050327"/>
            <a:ext cx="354785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9AC779-018D-27D0-EF41-1CB7B50CFE94}"/>
              </a:ext>
            </a:extLst>
          </p:cNvPr>
          <p:cNvSpPr txBox="1"/>
          <p:nvPr/>
        </p:nvSpPr>
        <p:spPr>
          <a:xfrm>
            <a:off x="10487229" y="5241474"/>
            <a:ext cx="4953589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2400" b="1" noProof="1">
                <a:solidFill>
                  <a:srgbClr val="F793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Entities Based on Common Linkages/Parameters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2A2DA8-6B5D-F294-49FC-CAE9D4CC9503}"/>
              </a:ext>
            </a:extLst>
          </p:cNvPr>
          <p:cNvGrpSpPr/>
          <p:nvPr/>
        </p:nvGrpSpPr>
        <p:grpSpPr>
          <a:xfrm>
            <a:off x="4890441" y="2388033"/>
            <a:ext cx="5400000" cy="5400000"/>
            <a:chOff x="4038600" y="1616730"/>
            <a:chExt cx="4114800" cy="4114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6210F56-D5C4-81D1-27EB-EF950965B75E}"/>
                </a:ext>
              </a:extLst>
            </p:cNvPr>
            <p:cNvGrpSpPr/>
            <p:nvPr/>
          </p:nvGrpSpPr>
          <p:grpSpPr>
            <a:xfrm>
              <a:off x="4038600" y="1616730"/>
              <a:ext cx="4114800" cy="4114800"/>
              <a:chOff x="4038600" y="1616730"/>
              <a:chExt cx="4114800" cy="41148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39F5E2F-F8FB-0FEE-D332-9B6E23B48D68}"/>
                  </a:ext>
                </a:extLst>
              </p:cNvPr>
              <p:cNvSpPr/>
              <p:nvPr/>
            </p:nvSpPr>
            <p:spPr>
              <a:xfrm>
                <a:off x="5046144" y="3668087"/>
                <a:ext cx="2096418" cy="1793987"/>
              </a:xfrm>
              <a:custGeom>
                <a:avLst/>
                <a:gdLst>
                  <a:gd name="connsiteX0" fmla="*/ 2296120 w 2296429"/>
                  <a:gd name="connsiteY0" fmla="*/ 1580194 h 1953460"/>
                  <a:gd name="connsiteX1" fmla="*/ -310 w 2296429"/>
                  <a:gd name="connsiteY1" fmla="*/ 1580194 h 1953460"/>
                  <a:gd name="connsiteX2" fmla="*/ 1147910 w 2296429"/>
                  <a:gd name="connsiteY2" fmla="*/ -185 h 1953460"/>
                  <a:gd name="connsiteX0" fmla="*/ 2296430 w 2296430"/>
                  <a:gd name="connsiteY0" fmla="*/ 1580379 h 1953460"/>
                  <a:gd name="connsiteX1" fmla="*/ 0 w 2296430"/>
                  <a:gd name="connsiteY1" fmla="*/ 1580379 h 1953460"/>
                  <a:gd name="connsiteX2" fmla="*/ 597031 w 2296430"/>
                  <a:gd name="connsiteY2" fmla="*/ 766459 h 1953460"/>
                  <a:gd name="connsiteX3" fmla="*/ 1148220 w 2296430"/>
                  <a:gd name="connsiteY3" fmla="*/ 0 h 1953460"/>
                  <a:gd name="connsiteX4" fmla="*/ 2296430 w 2296430"/>
                  <a:gd name="connsiteY4" fmla="*/ 1580379 h 1953460"/>
                  <a:gd name="connsiteX0" fmla="*/ 2296430 w 2296430"/>
                  <a:gd name="connsiteY0" fmla="*/ 1580379 h 1953460"/>
                  <a:gd name="connsiteX1" fmla="*/ 0 w 2296430"/>
                  <a:gd name="connsiteY1" fmla="*/ 1580379 h 1953460"/>
                  <a:gd name="connsiteX2" fmla="*/ 409223 w 2296430"/>
                  <a:gd name="connsiteY2" fmla="*/ 735344 h 1953460"/>
                  <a:gd name="connsiteX3" fmla="*/ 1148220 w 2296430"/>
                  <a:gd name="connsiteY3" fmla="*/ 0 h 1953460"/>
                  <a:gd name="connsiteX4" fmla="*/ 2296430 w 2296430"/>
                  <a:gd name="connsiteY4" fmla="*/ 1580379 h 1953460"/>
                  <a:gd name="connsiteX0" fmla="*/ 2296430 w 2296430"/>
                  <a:gd name="connsiteY0" fmla="*/ 1580379 h 1953460"/>
                  <a:gd name="connsiteX1" fmla="*/ 0 w 2296430"/>
                  <a:gd name="connsiteY1" fmla="*/ 1580379 h 1953460"/>
                  <a:gd name="connsiteX2" fmla="*/ 409223 w 2296430"/>
                  <a:gd name="connsiteY2" fmla="*/ 735344 h 1953460"/>
                  <a:gd name="connsiteX3" fmla="*/ 1148220 w 2296430"/>
                  <a:gd name="connsiteY3" fmla="*/ 0 h 1953460"/>
                  <a:gd name="connsiteX4" fmla="*/ 1671707 w 2296430"/>
                  <a:gd name="connsiteY4" fmla="*/ 745715 h 1953460"/>
                  <a:gd name="connsiteX5" fmla="*/ 2296430 w 2296430"/>
                  <a:gd name="connsiteY5" fmla="*/ 1580379 h 1953460"/>
                  <a:gd name="connsiteX0" fmla="*/ 2296430 w 2296430"/>
                  <a:gd name="connsiteY0" fmla="*/ 1580379 h 1953460"/>
                  <a:gd name="connsiteX1" fmla="*/ 0 w 2296430"/>
                  <a:gd name="connsiteY1" fmla="*/ 1580379 h 1953460"/>
                  <a:gd name="connsiteX2" fmla="*/ 409223 w 2296430"/>
                  <a:gd name="connsiteY2" fmla="*/ 735344 h 1953460"/>
                  <a:gd name="connsiteX3" fmla="*/ 1148220 w 2296430"/>
                  <a:gd name="connsiteY3" fmla="*/ 0 h 1953460"/>
                  <a:gd name="connsiteX4" fmla="*/ 1765611 w 2296430"/>
                  <a:gd name="connsiteY4" fmla="*/ 714600 h 1953460"/>
                  <a:gd name="connsiteX5" fmla="*/ 2296430 w 2296430"/>
                  <a:gd name="connsiteY5" fmla="*/ 1580379 h 195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6430" h="1953460">
                    <a:moveTo>
                      <a:pt x="2296430" y="1580379"/>
                    </a:moveTo>
                    <a:cubicBezTo>
                      <a:pt x="1611773" y="2077821"/>
                      <a:pt x="684666" y="2077821"/>
                      <a:pt x="0" y="1580379"/>
                    </a:cubicBezTo>
                    <a:lnTo>
                      <a:pt x="409223" y="735344"/>
                    </a:lnTo>
                    <a:lnTo>
                      <a:pt x="1148220" y="0"/>
                    </a:lnTo>
                    <a:lnTo>
                      <a:pt x="1765611" y="714600"/>
                    </a:lnTo>
                    <a:lnTo>
                      <a:pt x="2296430" y="1580379"/>
                    </a:lnTo>
                    <a:close/>
                  </a:path>
                </a:pathLst>
              </a:custGeom>
              <a:solidFill>
                <a:srgbClr val="4CC1E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CE9E7F-01EF-B194-FBDA-8DD5D40DD45C}"/>
                  </a:ext>
                </a:extLst>
              </p:cNvPr>
              <p:cNvSpPr/>
              <p:nvPr/>
            </p:nvSpPr>
            <p:spPr>
              <a:xfrm>
                <a:off x="5572124" y="1874097"/>
                <a:ext cx="2218270" cy="1793989"/>
              </a:xfrm>
              <a:custGeom>
                <a:avLst/>
                <a:gdLst>
                  <a:gd name="connsiteX0" fmla="*/ -310 w 1857851"/>
                  <a:gd name="connsiteY0" fmla="*/ -185 h 1953463"/>
                  <a:gd name="connsiteX1" fmla="*/ 1857541 w 1857851"/>
                  <a:gd name="connsiteY1" fmla="*/ 1349622 h 1953463"/>
                  <a:gd name="connsiteX2" fmla="*/ -310 w 1857851"/>
                  <a:gd name="connsiteY2" fmla="*/ 1953278 h 1953463"/>
                  <a:gd name="connsiteX0" fmla="*/ 0 w 1857851"/>
                  <a:gd name="connsiteY0" fmla="*/ 0 h 1953463"/>
                  <a:gd name="connsiteX1" fmla="*/ 1857851 w 1857851"/>
                  <a:gd name="connsiteY1" fmla="*/ 1349807 h 1953463"/>
                  <a:gd name="connsiteX2" fmla="*/ 0 w 1857851"/>
                  <a:gd name="connsiteY2" fmla="*/ 1953463 h 1953463"/>
                  <a:gd name="connsiteX3" fmla="*/ 1800 w 1857851"/>
                  <a:gd name="connsiteY3" fmla="*/ 915245 h 1953463"/>
                  <a:gd name="connsiteX4" fmla="*/ 0 w 1857851"/>
                  <a:gd name="connsiteY4" fmla="*/ 0 h 1953463"/>
                  <a:gd name="connsiteX0" fmla="*/ 0 w 1857851"/>
                  <a:gd name="connsiteY0" fmla="*/ 0 h 1953463"/>
                  <a:gd name="connsiteX1" fmla="*/ 1857851 w 1857851"/>
                  <a:gd name="connsiteY1" fmla="*/ 1349807 h 1953463"/>
                  <a:gd name="connsiteX2" fmla="*/ 1003441 w 1857851"/>
                  <a:gd name="connsiteY2" fmla="*/ 1630894 h 1953463"/>
                  <a:gd name="connsiteX3" fmla="*/ 0 w 1857851"/>
                  <a:gd name="connsiteY3" fmla="*/ 1953463 h 1953463"/>
                  <a:gd name="connsiteX4" fmla="*/ 1800 w 1857851"/>
                  <a:gd name="connsiteY4" fmla="*/ 915245 h 1953463"/>
                  <a:gd name="connsiteX5" fmla="*/ 0 w 1857851"/>
                  <a:gd name="connsiteY5" fmla="*/ 0 h 1953463"/>
                  <a:gd name="connsiteX0" fmla="*/ 196441 w 2054292"/>
                  <a:gd name="connsiteY0" fmla="*/ 0 h 1953463"/>
                  <a:gd name="connsiteX1" fmla="*/ 2054292 w 2054292"/>
                  <a:gd name="connsiteY1" fmla="*/ 1349807 h 1953463"/>
                  <a:gd name="connsiteX2" fmla="*/ 1199882 w 2054292"/>
                  <a:gd name="connsiteY2" fmla="*/ 1630894 h 1953463"/>
                  <a:gd name="connsiteX3" fmla="*/ 196441 w 2054292"/>
                  <a:gd name="connsiteY3" fmla="*/ 1953463 h 1953463"/>
                  <a:gd name="connsiteX4" fmla="*/ 0 w 2054292"/>
                  <a:gd name="connsiteY4" fmla="*/ 956732 h 1953463"/>
                  <a:gd name="connsiteX5" fmla="*/ 196441 w 2054292"/>
                  <a:gd name="connsiteY5" fmla="*/ 0 h 1953463"/>
                  <a:gd name="connsiteX0" fmla="*/ 196441 w 2054292"/>
                  <a:gd name="connsiteY0" fmla="*/ 0 h 1953463"/>
                  <a:gd name="connsiteX1" fmla="*/ 2054292 w 2054292"/>
                  <a:gd name="connsiteY1" fmla="*/ 1349807 h 1953463"/>
                  <a:gd name="connsiteX2" fmla="*/ 1283352 w 2054292"/>
                  <a:gd name="connsiteY2" fmla="*/ 1786469 h 1953463"/>
                  <a:gd name="connsiteX3" fmla="*/ 196441 w 2054292"/>
                  <a:gd name="connsiteY3" fmla="*/ 1953463 h 1953463"/>
                  <a:gd name="connsiteX4" fmla="*/ 0 w 2054292"/>
                  <a:gd name="connsiteY4" fmla="*/ 956732 h 1953463"/>
                  <a:gd name="connsiteX5" fmla="*/ 196441 w 2054292"/>
                  <a:gd name="connsiteY5" fmla="*/ 0 h 1953463"/>
                  <a:gd name="connsiteX0" fmla="*/ 572056 w 2429907"/>
                  <a:gd name="connsiteY0" fmla="*/ 0 h 1953463"/>
                  <a:gd name="connsiteX1" fmla="*/ 2429907 w 2429907"/>
                  <a:gd name="connsiteY1" fmla="*/ 1349807 h 1953463"/>
                  <a:gd name="connsiteX2" fmla="*/ 1658967 w 2429907"/>
                  <a:gd name="connsiteY2" fmla="*/ 1786469 h 1953463"/>
                  <a:gd name="connsiteX3" fmla="*/ 572056 w 2429907"/>
                  <a:gd name="connsiteY3" fmla="*/ 1953463 h 1953463"/>
                  <a:gd name="connsiteX4" fmla="*/ 0 w 2429907"/>
                  <a:gd name="connsiteY4" fmla="*/ 1184910 h 1953463"/>
                  <a:gd name="connsiteX5" fmla="*/ 572056 w 2429907"/>
                  <a:gd name="connsiteY5" fmla="*/ 0 h 195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9907" h="1953463">
                    <a:moveTo>
                      <a:pt x="572056" y="0"/>
                    </a:moveTo>
                    <a:cubicBezTo>
                      <a:pt x="1418343" y="0"/>
                      <a:pt x="2168389" y="544944"/>
                      <a:pt x="2429907" y="1349807"/>
                    </a:cubicBezTo>
                    <a:lnTo>
                      <a:pt x="1658967" y="1786469"/>
                    </a:lnTo>
                    <a:lnTo>
                      <a:pt x="572056" y="1953463"/>
                    </a:lnTo>
                    <a:lnTo>
                      <a:pt x="0" y="1184910"/>
                    </a:lnTo>
                    <a:lnTo>
                      <a:pt x="572056" y="0"/>
                    </a:lnTo>
                    <a:close/>
                  </a:path>
                </a:pathLst>
              </a:custGeom>
              <a:solidFill>
                <a:srgbClr val="3A5C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4ADE488-7431-7587-FE7D-4C66F29AABEF}"/>
                  </a:ext>
                </a:extLst>
              </p:cNvPr>
              <p:cNvSpPr/>
              <p:nvPr/>
            </p:nvSpPr>
            <p:spPr>
              <a:xfrm>
                <a:off x="6094640" y="3113880"/>
                <a:ext cx="1783441" cy="2005738"/>
              </a:xfrm>
              <a:custGeom>
                <a:avLst/>
                <a:gdLst>
                  <a:gd name="connsiteX0" fmla="*/ 1857541 w 1953593"/>
                  <a:gd name="connsiteY0" fmla="*/ -185 h 2184035"/>
                  <a:gd name="connsiteX1" fmla="*/ 1147900 w 1953593"/>
                  <a:gd name="connsiteY1" fmla="*/ 2183850 h 2184035"/>
                  <a:gd name="connsiteX2" fmla="*/ -310 w 1953593"/>
                  <a:gd name="connsiteY2" fmla="*/ 603471 h 21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3593" h="2184035">
                    <a:moveTo>
                      <a:pt x="1857541" y="-185"/>
                    </a:moveTo>
                    <a:cubicBezTo>
                      <a:pt x="2119060" y="804687"/>
                      <a:pt x="1832567" y="1686416"/>
                      <a:pt x="1147900" y="2183850"/>
                    </a:cubicBezTo>
                    <a:lnTo>
                      <a:pt x="-310" y="603471"/>
                    </a:lnTo>
                    <a:close/>
                  </a:path>
                </a:pathLst>
              </a:custGeom>
              <a:solidFill>
                <a:srgbClr val="F793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68EF8F1-AC67-26C1-4660-24D817A0627E}"/>
                  </a:ext>
                </a:extLst>
              </p:cNvPr>
              <p:cNvSpPr/>
              <p:nvPr/>
            </p:nvSpPr>
            <p:spPr>
              <a:xfrm>
                <a:off x="4310916" y="3113710"/>
                <a:ext cx="1783441" cy="2005738"/>
              </a:xfrm>
              <a:custGeom>
                <a:avLst/>
                <a:gdLst>
                  <a:gd name="connsiteX0" fmla="*/ 805073 w 1953593"/>
                  <a:gd name="connsiteY0" fmla="*/ 2183850 h 2184035"/>
                  <a:gd name="connsiteX1" fmla="*/ 95432 w 1953593"/>
                  <a:gd name="connsiteY1" fmla="*/ -185 h 2184035"/>
                  <a:gd name="connsiteX2" fmla="*/ 1953284 w 1953593"/>
                  <a:gd name="connsiteY2" fmla="*/ 603471 h 2184035"/>
                  <a:gd name="connsiteX0" fmla="*/ 805382 w 1953593"/>
                  <a:gd name="connsiteY0" fmla="*/ 2184035 h 2184035"/>
                  <a:gd name="connsiteX1" fmla="*/ 95741 w 1953593"/>
                  <a:gd name="connsiteY1" fmla="*/ 0 h 2184035"/>
                  <a:gd name="connsiteX2" fmla="*/ 932886 w 1953593"/>
                  <a:gd name="connsiteY2" fmla="*/ 281087 h 2184035"/>
                  <a:gd name="connsiteX3" fmla="*/ 1953593 w 1953593"/>
                  <a:gd name="connsiteY3" fmla="*/ 603656 h 2184035"/>
                  <a:gd name="connsiteX4" fmla="*/ 805382 w 1953593"/>
                  <a:gd name="connsiteY4" fmla="*/ 2184035 h 2184035"/>
                  <a:gd name="connsiteX0" fmla="*/ 805382 w 1953593"/>
                  <a:gd name="connsiteY0" fmla="*/ 2184035 h 2184035"/>
                  <a:gd name="connsiteX1" fmla="*/ 95741 w 1953593"/>
                  <a:gd name="connsiteY1" fmla="*/ 0 h 2184035"/>
                  <a:gd name="connsiteX2" fmla="*/ 995489 w 1953593"/>
                  <a:gd name="connsiteY2" fmla="*/ 146255 h 2184035"/>
                  <a:gd name="connsiteX3" fmla="*/ 1953593 w 1953593"/>
                  <a:gd name="connsiteY3" fmla="*/ 603656 h 2184035"/>
                  <a:gd name="connsiteX4" fmla="*/ 805382 w 1953593"/>
                  <a:gd name="connsiteY4" fmla="*/ 2184035 h 21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3593" h="2184035">
                    <a:moveTo>
                      <a:pt x="805382" y="2184035"/>
                    </a:moveTo>
                    <a:cubicBezTo>
                      <a:pt x="120716" y="1686601"/>
                      <a:pt x="-165777" y="804872"/>
                      <a:pt x="95741" y="0"/>
                    </a:cubicBezTo>
                    <a:lnTo>
                      <a:pt x="995489" y="146255"/>
                    </a:lnTo>
                    <a:lnTo>
                      <a:pt x="1953593" y="603656"/>
                    </a:lnTo>
                    <a:lnTo>
                      <a:pt x="805382" y="2184035"/>
                    </a:lnTo>
                    <a:close/>
                  </a:path>
                </a:pathLst>
              </a:custGeom>
              <a:solidFill>
                <a:srgbClr val="FFCC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55745C9-E5D7-10AC-76FA-18B9E4D30973}"/>
                  </a:ext>
                </a:extLst>
              </p:cNvPr>
              <p:cNvSpPr/>
              <p:nvPr/>
            </p:nvSpPr>
            <p:spPr>
              <a:xfrm>
                <a:off x="4398969" y="1874267"/>
                <a:ext cx="1696038" cy="1793989"/>
              </a:xfrm>
              <a:custGeom>
                <a:avLst/>
                <a:gdLst>
                  <a:gd name="connsiteX0" fmla="*/ -310 w 1857851"/>
                  <a:gd name="connsiteY0" fmla="*/ 1349622 h 1953463"/>
                  <a:gd name="connsiteX1" fmla="*/ 1857541 w 1857851"/>
                  <a:gd name="connsiteY1" fmla="*/ -185 h 1953463"/>
                  <a:gd name="connsiteX2" fmla="*/ 1857541 w 1857851"/>
                  <a:gd name="connsiteY2" fmla="*/ 1953278 h 195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7851" h="1953463">
                    <a:moveTo>
                      <a:pt x="-310" y="1349622"/>
                    </a:moveTo>
                    <a:cubicBezTo>
                      <a:pt x="261208" y="544750"/>
                      <a:pt x="1011254" y="-185"/>
                      <a:pt x="1857541" y="-185"/>
                    </a:cubicBezTo>
                    <a:lnTo>
                      <a:pt x="1857541" y="1953278"/>
                    </a:lnTo>
                    <a:close/>
                  </a:path>
                </a:pathLst>
              </a:custGeom>
              <a:solidFill>
                <a:srgbClr val="C13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A3F6597-7653-E522-FAC4-7A5E83932F15}"/>
                  </a:ext>
                </a:extLst>
              </p:cNvPr>
              <p:cNvSpPr/>
              <p:nvPr/>
            </p:nvSpPr>
            <p:spPr>
              <a:xfrm>
                <a:off x="4038600" y="3117935"/>
                <a:ext cx="1171212" cy="2224811"/>
              </a:xfrm>
              <a:custGeom>
                <a:avLst/>
                <a:gdLst>
                  <a:gd name="connsiteX0" fmla="*/ 30922 w 1282953"/>
                  <a:gd name="connsiteY0" fmla="*/ 231762 h 2422582"/>
                  <a:gd name="connsiteX1" fmla="*/ 30921 w 1282953"/>
                  <a:gd name="connsiteY1" fmla="*/ 231770 h 2422582"/>
                  <a:gd name="connsiteX2" fmla="*/ 30918 w 1282953"/>
                  <a:gd name="connsiteY2" fmla="*/ 231771 h 2422582"/>
                  <a:gd name="connsiteX3" fmla="*/ 397998 w 1282953"/>
                  <a:gd name="connsiteY3" fmla="*/ 0 h 2422582"/>
                  <a:gd name="connsiteX4" fmla="*/ 614380 w 1282953"/>
                  <a:gd name="connsiteY4" fmla="*/ 421930 h 2422582"/>
                  <a:gd name="connsiteX5" fmla="*/ 1282953 w 1282953"/>
                  <a:gd name="connsiteY5" fmla="*/ 1933394 h 2422582"/>
                  <a:gd name="connsiteX6" fmla="*/ 928129 w 1282953"/>
                  <a:gd name="connsiteY6" fmla="*/ 2422582 h 2422582"/>
                  <a:gd name="connsiteX7" fmla="*/ 10198 w 1282953"/>
                  <a:gd name="connsiteY7" fmla="*/ 389514 h 2422582"/>
                  <a:gd name="connsiteX8" fmla="*/ 30921 w 1282953"/>
                  <a:gd name="connsiteY8" fmla="*/ 231770 h 24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2953" h="2422582">
                    <a:moveTo>
                      <a:pt x="30922" y="231762"/>
                    </a:moveTo>
                    <a:lnTo>
                      <a:pt x="30921" y="231770"/>
                    </a:lnTo>
                    <a:lnTo>
                      <a:pt x="30918" y="231771"/>
                    </a:lnTo>
                    <a:close/>
                    <a:moveTo>
                      <a:pt x="397998" y="0"/>
                    </a:moveTo>
                    <a:lnTo>
                      <a:pt x="614380" y="421930"/>
                    </a:lnTo>
                    <a:cubicBezTo>
                      <a:pt x="549300" y="1009306"/>
                      <a:pt x="804570" y="1586408"/>
                      <a:pt x="1282953" y="1933394"/>
                    </a:cubicBezTo>
                    <a:lnTo>
                      <a:pt x="928129" y="2422582"/>
                    </a:lnTo>
                    <a:cubicBezTo>
                      <a:pt x="280748" y="1953016"/>
                      <a:pt x="-65160" y="1177834"/>
                      <a:pt x="10198" y="389514"/>
                    </a:cubicBezTo>
                    <a:lnTo>
                      <a:pt x="30921" y="23177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86041EF-AF85-8255-DC50-DBA097C7AA7E}"/>
                  </a:ext>
                </a:extLst>
              </p:cNvPr>
              <p:cNvSpPr/>
              <p:nvPr/>
            </p:nvSpPr>
            <p:spPr>
              <a:xfrm>
                <a:off x="5047216" y="4887558"/>
                <a:ext cx="2252890" cy="843972"/>
              </a:xfrm>
              <a:custGeom>
                <a:avLst/>
                <a:gdLst>
                  <a:gd name="connsiteX0" fmla="*/ 106985 w 2467831"/>
                  <a:gd name="connsiteY0" fmla="*/ 664919 h 918995"/>
                  <a:gd name="connsiteX1" fmla="*/ 106993 w 2467831"/>
                  <a:gd name="connsiteY1" fmla="*/ 664923 h 918995"/>
                  <a:gd name="connsiteX2" fmla="*/ 106993 w 2467831"/>
                  <a:gd name="connsiteY2" fmla="*/ 664925 h 918995"/>
                  <a:gd name="connsiteX3" fmla="*/ 2112232 w 2467831"/>
                  <a:gd name="connsiteY3" fmla="*/ 0 h 918995"/>
                  <a:gd name="connsiteX4" fmla="*/ 2467831 w 2467831"/>
                  <a:gd name="connsiteY4" fmla="*/ 488624 h 918995"/>
                  <a:gd name="connsiteX5" fmla="*/ 250613 w 2467831"/>
                  <a:gd name="connsiteY5" fmla="*/ 733377 h 918995"/>
                  <a:gd name="connsiteX6" fmla="*/ 106993 w 2467831"/>
                  <a:gd name="connsiteY6" fmla="*/ 664923 h 918995"/>
                  <a:gd name="connsiteX7" fmla="*/ 0 w 2467831"/>
                  <a:gd name="connsiteY7" fmla="*/ 244191 h 918995"/>
                  <a:gd name="connsiteX8" fmla="*/ 468144 w 2467831"/>
                  <a:gd name="connsiteY8" fmla="*/ 168783 h 918995"/>
                  <a:gd name="connsiteX9" fmla="*/ 2112232 w 2467831"/>
                  <a:gd name="connsiteY9" fmla="*/ 0 h 91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7831" h="918995">
                    <a:moveTo>
                      <a:pt x="106985" y="664919"/>
                    </a:moveTo>
                    <a:lnTo>
                      <a:pt x="106993" y="664923"/>
                    </a:lnTo>
                    <a:lnTo>
                      <a:pt x="106993" y="664925"/>
                    </a:lnTo>
                    <a:close/>
                    <a:moveTo>
                      <a:pt x="2112232" y="0"/>
                    </a:moveTo>
                    <a:lnTo>
                      <a:pt x="2467831" y="488624"/>
                    </a:lnTo>
                    <a:cubicBezTo>
                      <a:pt x="1821196" y="959217"/>
                      <a:pt x="977062" y="1048650"/>
                      <a:pt x="250613" y="733377"/>
                    </a:cubicBezTo>
                    <a:lnTo>
                      <a:pt x="106993" y="664923"/>
                    </a:lnTo>
                    <a:lnTo>
                      <a:pt x="0" y="244191"/>
                    </a:lnTo>
                    <a:lnTo>
                      <a:pt x="468144" y="168783"/>
                    </a:lnTo>
                    <a:cubicBezTo>
                      <a:pt x="1006662" y="412186"/>
                      <a:pt x="1634401" y="347745"/>
                      <a:pt x="2112232" y="0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F4BDC44-F57A-2966-143C-113BE2E40A1A}"/>
                  </a:ext>
                </a:extLst>
              </p:cNvPr>
              <p:cNvSpPr/>
              <p:nvPr/>
            </p:nvSpPr>
            <p:spPr>
              <a:xfrm>
                <a:off x="7142938" y="3027019"/>
                <a:ext cx="1010462" cy="2111650"/>
              </a:xfrm>
              <a:custGeom>
                <a:avLst/>
                <a:gdLst>
                  <a:gd name="connsiteX0" fmla="*/ 433181 w 1106867"/>
                  <a:gd name="connsiteY0" fmla="*/ 2299356 h 2299362"/>
                  <a:gd name="connsiteX1" fmla="*/ 433184 w 1106867"/>
                  <a:gd name="connsiteY1" fmla="*/ 2299356 h 2299362"/>
                  <a:gd name="connsiteX2" fmla="*/ 433176 w 1106867"/>
                  <a:gd name="connsiteY2" fmla="*/ 2299362 h 2299362"/>
                  <a:gd name="connsiteX3" fmla="*/ 996743 w 1106867"/>
                  <a:gd name="connsiteY3" fmla="*/ 0 h 2299362"/>
                  <a:gd name="connsiteX4" fmla="*/ 643037 w 1106867"/>
                  <a:gd name="connsiteY4" fmla="*/ 2062310 h 2299362"/>
                  <a:gd name="connsiteX5" fmla="*/ 433181 w 1106867"/>
                  <a:gd name="connsiteY5" fmla="*/ 2299356 h 2299362"/>
                  <a:gd name="connsiteX6" fmla="*/ 0 w 1106867"/>
                  <a:gd name="connsiteY6" fmla="*/ 2270780 h 2299362"/>
                  <a:gd name="connsiteX7" fmla="*/ 73292 w 1106867"/>
                  <a:gd name="connsiteY7" fmla="*/ 1802300 h 2299362"/>
                  <a:gd name="connsiteX8" fmla="*/ 422009 w 1106867"/>
                  <a:gd name="connsiteY8" fmla="*/ 186778 h 229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6867" h="2299362">
                    <a:moveTo>
                      <a:pt x="433181" y="2299356"/>
                    </a:moveTo>
                    <a:lnTo>
                      <a:pt x="433184" y="2299356"/>
                    </a:lnTo>
                    <a:lnTo>
                      <a:pt x="433176" y="2299362"/>
                    </a:lnTo>
                    <a:close/>
                    <a:moveTo>
                      <a:pt x="996743" y="0"/>
                    </a:moveTo>
                    <a:cubicBezTo>
                      <a:pt x="1227443" y="709884"/>
                      <a:pt x="1089154" y="1480515"/>
                      <a:pt x="643037" y="2062310"/>
                    </a:cubicBezTo>
                    <a:lnTo>
                      <a:pt x="433181" y="2299356"/>
                    </a:lnTo>
                    <a:lnTo>
                      <a:pt x="0" y="2270780"/>
                    </a:lnTo>
                    <a:lnTo>
                      <a:pt x="73292" y="1802300"/>
                    </a:lnTo>
                    <a:cubicBezTo>
                      <a:pt x="471515" y="1365648"/>
                      <a:pt x="604663" y="748816"/>
                      <a:pt x="422009" y="18677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C30CD7-1D91-FC5F-0A9E-70D70040E05D}"/>
                  </a:ext>
                </a:extLst>
              </p:cNvPr>
              <p:cNvSpPr/>
              <p:nvPr/>
            </p:nvSpPr>
            <p:spPr>
              <a:xfrm>
                <a:off x="6094635" y="1616730"/>
                <a:ext cx="1850727" cy="1494892"/>
              </a:xfrm>
              <a:custGeom>
                <a:avLst/>
                <a:gdLst>
                  <a:gd name="connsiteX0" fmla="*/ 2027294 w 2027298"/>
                  <a:gd name="connsiteY0" fmla="*/ 1222747 h 1627778"/>
                  <a:gd name="connsiteX1" fmla="*/ 2027298 w 2027298"/>
                  <a:gd name="connsiteY1" fmla="*/ 1222756 h 1627778"/>
                  <a:gd name="connsiteX2" fmla="*/ 2027293 w 2027298"/>
                  <a:gd name="connsiteY2" fmla="*/ 1222749 h 1627778"/>
                  <a:gd name="connsiteX3" fmla="*/ 0 w 2027298"/>
                  <a:gd name="connsiteY3" fmla="*/ 161 h 1627778"/>
                  <a:gd name="connsiteX4" fmla="*/ 1863478 w 2027298"/>
                  <a:gd name="connsiteY4" fmla="*/ 951835 h 1627778"/>
                  <a:gd name="connsiteX5" fmla="*/ 2027293 w 2027298"/>
                  <a:gd name="connsiteY5" fmla="*/ 1222749 h 1627778"/>
                  <a:gd name="connsiteX6" fmla="*/ 1871043 w 2027298"/>
                  <a:gd name="connsiteY6" fmla="*/ 1627778 h 1627778"/>
                  <a:gd name="connsiteX7" fmla="*/ 1445629 w 2027298"/>
                  <a:gd name="connsiteY7" fmla="*/ 1418330 h 1627778"/>
                  <a:gd name="connsiteX8" fmla="*/ 7194 w 2027298"/>
                  <a:gd name="connsiteY8" fmla="*/ 604440 h 162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7298" h="1627778">
                    <a:moveTo>
                      <a:pt x="2027294" y="1222747"/>
                    </a:moveTo>
                    <a:lnTo>
                      <a:pt x="2027298" y="1222756"/>
                    </a:lnTo>
                    <a:lnTo>
                      <a:pt x="2027293" y="1222749"/>
                    </a:lnTo>
                    <a:close/>
                    <a:moveTo>
                      <a:pt x="0" y="161"/>
                    </a:moveTo>
                    <a:cubicBezTo>
                      <a:pt x="746377" y="-8725"/>
                      <a:pt x="1440889" y="352732"/>
                      <a:pt x="1863478" y="951835"/>
                    </a:cubicBezTo>
                    <a:lnTo>
                      <a:pt x="2027293" y="1222749"/>
                    </a:lnTo>
                    <a:lnTo>
                      <a:pt x="1871043" y="1627778"/>
                    </a:lnTo>
                    <a:lnTo>
                      <a:pt x="1445629" y="1418330"/>
                    </a:lnTo>
                    <a:cubicBezTo>
                      <a:pt x="1147341" y="908163"/>
                      <a:pt x="598125" y="597404"/>
                      <a:pt x="7194" y="604440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3B88CC-AB82-3D05-E741-96D6F9CA3CAA}"/>
                  </a:ext>
                </a:extLst>
              </p:cNvPr>
              <p:cNvSpPr/>
              <p:nvPr/>
            </p:nvSpPr>
            <p:spPr>
              <a:xfrm>
                <a:off x="4141219" y="1622314"/>
                <a:ext cx="1953788" cy="1576450"/>
              </a:xfrm>
              <a:custGeom>
                <a:avLst/>
                <a:gdLst>
                  <a:gd name="connsiteX0" fmla="*/ 1806333 w 2140192"/>
                  <a:gd name="connsiteY0" fmla="*/ 1 h 1716586"/>
                  <a:gd name="connsiteX1" fmla="*/ 2140192 w 2140192"/>
                  <a:gd name="connsiteY1" fmla="*/ 277492 h 1716586"/>
                  <a:gd name="connsiteX2" fmla="*/ 1805779 w 2140192"/>
                  <a:gd name="connsiteY2" fmla="*/ 613667 h 1716586"/>
                  <a:gd name="connsiteX3" fmla="*/ 574892 w 2140192"/>
                  <a:gd name="connsiteY3" fmla="*/ 1716586 h 1716586"/>
                  <a:gd name="connsiteX4" fmla="*/ 0 w 2140192"/>
                  <a:gd name="connsiteY4" fmla="*/ 1530296 h 1716586"/>
                  <a:gd name="connsiteX5" fmla="*/ 1649905 w 2140192"/>
                  <a:gd name="connsiteY5" fmla="*/ 29038 h 1716586"/>
                  <a:gd name="connsiteX6" fmla="*/ 1806331 w 2140192"/>
                  <a:gd name="connsiteY6" fmla="*/ 0 h 1716586"/>
                  <a:gd name="connsiteX7" fmla="*/ 1806341 w 2140192"/>
                  <a:gd name="connsiteY7" fmla="*/ 0 h 1716586"/>
                  <a:gd name="connsiteX8" fmla="*/ 1806333 w 2140192"/>
                  <a:gd name="connsiteY8" fmla="*/ 1 h 171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0192" h="1716586">
                    <a:moveTo>
                      <a:pt x="1806333" y="1"/>
                    </a:moveTo>
                    <a:lnTo>
                      <a:pt x="2140192" y="277492"/>
                    </a:lnTo>
                    <a:lnTo>
                      <a:pt x="1805779" y="613667"/>
                    </a:lnTo>
                    <a:cubicBezTo>
                      <a:pt x="1227040" y="733282"/>
                      <a:pt x="757066" y="1154392"/>
                      <a:pt x="574892" y="1716586"/>
                    </a:cubicBezTo>
                    <a:lnTo>
                      <a:pt x="0" y="1530296"/>
                    </a:lnTo>
                    <a:cubicBezTo>
                      <a:pt x="246531" y="769496"/>
                      <a:pt x="876882" y="200973"/>
                      <a:pt x="1649905" y="29038"/>
                    </a:cubicBezTo>
                    <a:close/>
                    <a:moveTo>
                      <a:pt x="1806331" y="0"/>
                    </a:moveTo>
                    <a:lnTo>
                      <a:pt x="1806341" y="0"/>
                    </a:lnTo>
                    <a:lnTo>
                      <a:pt x="1806333" y="1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20" name="Graphic 19" descr="Rocket with solid fill">
              <a:extLst>
                <a:ext uri="{FF2B5EF4-FFF2-40B4-BE49-F238E27FC236}">
                  <a16:creationId xmlns:a16="http://schemas.microsoft.com/office/drawing/2014/main" id="{946C283F-E4CA-AFC8-EF09-F0C64A1C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88986" y="3692627"/>
              <a:ext cx="548640" cy="548640"/>
            </a:xfrm>
            <a:prstGeom prst="rect">
              <a:avLst/>
            </a:prstGeom>
          </p:spPr>
        </p:pic>
        <p:pic>
          <p:nvPicPr>
            <p:cNvPr id="21" name="Graphic 20" descr="Gears with solid fill">
              <a:extLst>
                <a:ext uri="{FF2B5EF4-FFF2-40B4-BE49-F238E27FC236}">
                  <a16:creationId xmlns:a16="http://schemas.microsoft.com/office/drawing/2014/main" id="{CEBB4FC6-13B7-5092-6560-0B154F8F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4375" y="3692627"/>
              <a:ext cx="548640" cy="548640"/>
            </a:xfrm>
            <a:prstGeom prst="rect">
              <a:avLst/>
            </a:prstGeom>
          </p:spPr>
        </p:pic>
        <p:pic>
          <p:nvPicPr>
            <p:cNvPr id="22" name="Graphic 21" descr="Chat bubble with solid fill">
              <a:extLst>
                <a:ext uri="{FF2B5EF4-FFF2-40B4-BE49-F238E27FC236}">
                  <a16:creationId xmlns:a16="http://schemas.microsoft.com/office/drawing/2014/main" id="{87DF24AF-7BBB-2D33-057C-9E8A2D3D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48888" y="2500809"/>
              <a:ext cx="548640" cy="548640"/>
            </a:xfrm>
            <a:prstGeom prst="rect">
              <a:avLst/>
            </a:prstGeom>
          </p:spPr>
        </p:pic>
        <p:pic>
          <p:nvPicPr>
            <p:cNvPr id="23" name="Graphic 22" descr="Magnifying glass with solid fill">
              <a:extLst>
                <a:ext uri="{FF2B5EF4-FFF2-40B4-BE49-F238E27FC236}">
                  <a16:creationId xmlns:a16="http://schemas.microsoft.com/office/drawing/2014/main" id="{A29A20E9-75EF-5942-2D90-FD8D1618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1680" y="4322477"/>
              <a:ext cx="548640" cy="548640"/>
            </a:xfrm>
            <a:prstGeom prst="rect">
              <a:avLst/>
            </a:prstGeom>
          </p:spPr>
        </p:pic>
        <p:pic>
          <p:nvPicPr>
            <p:cNvPr id="24" name="Graphic 23" descr="Lightbulb with solid fill">
              <a:extLst>
                <a:ext uri="{FF2B5EF4-FFF2-40B4-BE49-F238E27FC236}">
                  <a16:creationId xmlns:a16="http://schemas.microsoft.com/office/drawing/2014/main" id="{39D17E19-C659-0DC9-F18B-D0BB8322C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94473" y="2500809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0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FC71C-5B49-AC5A-4484-5D84FF5E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AC7A-B663-7EAD-D309-E5685B7E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9AC"/>
                </a:solidFill>
              </a:rPr>
              <a:t>BIFA Analysis - Network Score </a:t>
            </a:r>
            <a:endParaRPr lang="en-IN" sz="4000" dirty="0">
              <a:solidFill>
                <a:srgbClr val="0029AC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F09E5D-9BB7-97C5-121B-8F94011647B9}"/>
              </a:ext>
            </a:extLst>
          </p:cNvPr>
          <p:cNvGrpSpPr/>
          <p:nvPr/>
        </p:nvGrpSpPr>
        <p:grpSpPr>
          <a:xfrm>
            <a:off x="124620" y="1243366"/>
            <a:ext cx="15925799" cy="7291033"/>
            <a:chOff x="502172" y="1062835"/>
            <a:chExt cx="10954313" cy="48247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D100F8-0E4F-5D00-BA7D-797C14E3F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172" y="1062835"/>
              <a:ext cx="10909861" cy="8826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DB6FCE-8CFB-CB3A-1719-CCE0C8E2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172" y="2026556"/>
              <a:ext cx="10954313" cy="386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4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0CA8-BF70-60D6-E903-22FE01A9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F320-6FE6-EEAD-272F-98043486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9AC"/>
                </a:solidFill>
              </a:rPr>
              <a:t>BIFA Analysis – Lead Dashboard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2FAF6-EC7B-B131-1C33-3F695865C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10"/>
          <a:stretch/>
        </p:blipFill>
        <p:spPr>
          <a:xfrm>
            <a:off x="124620" y="1219200"/>
            <a:ext cx="16001999" cy="7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DB926-A0DE-BA70-99A1-75043A80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4FF2-C45F-37B6-5906-81640948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9AC"/>
                </a:solidFill>
              </a:rPr>
              <a:t>BIFA Analysis – Lead Dashboard 2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6B39F-108C-BC39-6A66-FF0E06BA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5" y="1143000"/>
            <a:ext cx="1576850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16CF-2E94-2B83-3210-A25DF050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3910-0B9B-DB5D-FEF6-A1F53FD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9AC"/>
                </a:solidFill>
              </a:rPr>
              <a:t>BIFA Analysis - ITC Reliability Score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C5092-1E9E-EF49-719F-B47B5BA800FF}"/>
              </a:ext>
            </a:extLst>
          </p:cNvPr>
          <p:cNvGrpSpPr/>
          <p:nvPr/>
        </p:nvGrpSpPr>
        <p:grpSpPr>
          <a:xfrm>
            <a:off x="124620" y="1115778"/>
            <a:ext cx="16126618" cy="7723421"/>
            <a:chOff x="393137" y="1159367"/>
            <a:chExt cx="10960663" cy="48104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3EF2E3-414B-14B4-E40A-8E838FE11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137" y="2121539"/>
              <a:ext cx="10960663" cy="384829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98745E-B6B7-2783-8808-B8AE3A5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86" y="1159367"/>
              <a:ext cx="10947963" cy="91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2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E35B-BC33-B614-42E6-16FDD522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A0EF-7881-2ED1-268D-8DAB64A4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9AC"/>
                </a:solidFill>
              </a:rPr>
              <a:t>BIFA Analysis – Suspicious Vehicle Movement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9EA402-FA30-51B1-23F3-24D0AEB6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" y="1092629"/>
            <a:ext cx="16071922" cy="69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</TotalTime>
  <Words>299</Words>
  <Application>Microsoft Macintosh PowerPoint</Application>
  <PresentationFormat>Custom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HGGothicE</vt:lpstr>
      <vt:lpstr>Arial</vt:lpstr>
      <vt:lpstr>Calibri</vt:lpstr>
      <vt:lpstr>Calibri Light</vt:lpstr>
      <vt:lpstr>Georgia</vt:lpstr>
      <vt:lpstr>Segoe UI</vt:lpstr>
      <vt:lpstr>Symbol</vt:lpstr>
      <vt:lpstr>Tahoma</vt:lpstr>
      <vt:lpstr>Wingdings</vt:lpstr>
      <vt:lpstr>Office Theme</vt:lpstr>
      <vt:lpstr>1_Office Theme</vt:lpstr>
      <vt:lpstr>Steps Identified in Detection of  Non-genuine Taxpayers (NGTP)/ Fraudulent Taxpayers</vt:lpstr>
      <vt:lpstr>Identification of potential Fake taxpayers</vt:lpstr>
      <vt:lpstr>Other Important BIFA Analytical Tools</vt:lpstr>
      <vt:lpstr>Investigation Support Tools </vt:lpstr>
      <vt:lpstr>BIFA Analysis - Network Score </vt:lpstr>
      <vt:lpstr>BIFA Analysis – Lead Dashboard</vt:lpstr>
      <vt:lpstr>BIFA Analysis – Lead Dashboard 2</vt:lpstr>
      <vt:lpstr>BIFA Analysis - ITC Reliability Score</vt:lpstr>
      <vt:lpstr>BIFA Analysis – Suspicious Vehicle Movement</vt:lpstr>
      <vt:lpstr>IP Address Analytics</vt:lpstr>
      <vt:lpstr>PowerPoint Presentation</vt:lpstr>
      <vt:lpstr>GST Prime: Analytical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Naveen Agrawal</dc:creator>
  <cp:lastModifiedBy>Dheeraj Rastogi</cp:lastModifiedBy>
  <cp:revision>525</cp:revision>
  <cp:lastPrinted>2024-03-01T04:37:34Z</cp:lastPrinted>
  <dcterms:created xsi:type="dcterms:W3CDTF">2015-06-29T09:52:50Z</dcterms:created>
  <dcterms:modified xsi:type="dcterms:W3CDTF">2024-03-01T09:39:07Z</dcterms:modified>
</cp:coreProperties>
</file>