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7" r:id="rId1"/>
  </p:sldMasterIdLst>
  <p:sldIdLst>
    <p:sldId id="263" r:id="rId2"/>
    <p:sldId id="257" r:id="rId3"/>
    <p:sldId id="259" r:id="rId4"/>
    <p:sldId id="264" r:id="rId5"/>
    <p:sldId id="265" r:id="rId6"/>
    <p:sldId id="266" r:id="rId7"/>
    <p:sldId id="267" r:id="rId8"/>
    <p:sldId id="268" r:id="rId9"/>
    <p:sldId id="269"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64" autoAdjust="0"/>
    <p:restoredTop sz="94675"/>
  </p:normalViewPr>
  <p:slideViewPr>
    <p:cSldViewPr snapToGrid="0" snapToObjects="1">
      <p:cViewPr varScale="1">
        <p:scale>
          <a:sx n="110" d="100"/>
          <a:sy n="110" d="100"/>
        </p:scale>
        <p:origin x="200"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8FAFF4-BE09-9444-9EFE-91727A5D99D8}" type="datetimeFigureOut">
              <a:rPr lang="en-US" smtClean="0"/>
              <a:t>11/24/23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346968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A8FAFF4-BE09-9444-9EFE-91727A5D99D8}" type="datetimeFigureOut">
              <a:rPr lang="en-US" smtClean="0"/>
              <a:t>11/24/23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2440989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A8FAFF4-BE09-9444-9EFE-91727A5D99D8}" type="datetimeFigureOut">
              <a:rPr lang="en-US" smtClean="0"/>
              <a:t>11/24/23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4070351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A8FAFF4-BE09-9444-9EFE-91727A5D99D8}" type="datetimeFigureOut">
              <a:rPr lang="en-US" smtClean="0"/>
              <a:t>11/24/23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899F7-9371-F740-A18E-8227C7303E06}"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93412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A8FAFF4-BE09-9444-9EFE-91727A5D99D8}" type="datetimeFigureOut">
              <a:rPr lang="en-US" smtClean="0"/>
              <a:t>11/24/23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2041693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EA8FAFF4-BE09-9444-9EFE-91727A5D99D8}" type="datetimeFigureOut">
              <a:rPr lang="en-US" smtClean="0"/>
              <a:t>11/24/23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3727527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EA8FAFF4-BE09-9444-9EFE-91727A5D99D8}" type="datetimeFigureOut">
              <a:rPr lang="en-US" smtClean="0"/>
              <a:t>11/24/23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2067757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A8FAFF4-BE09-9444-9EFE-91727A5D99D8}" type="datetimeFigureOut">
              <a:rPr lang="en-US" smtClean="0"/>
              <a:t>11/24/23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3653130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A8FAFF4-BE09-9444-9EFE-91727A5D99D8}" type="datetimeFigureOut">
              <a:rPr lang="en-US" smtClean="0"/>
              <a:t>11/24/23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84558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A8FAFF4-BE09-9444-9EFE-91727A5D99D8}" type="datetimeFigureOut">
              <a:rPr lang="en-US" smtClean="0"/>
              <a:t>11/24/23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341024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A8FAFF4-BE09-9444-9EFE-91727A5D99D8}" type="datetimeFigureOut">
              <a:rPr lang="en-US" smtClean="0"/>
              <a:t>11/24/23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3822781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A8FAFF4-BE09-9444-9EFE-91727A5D99D8}" type="datetimeFigureOut">
              <a:rPr lang="en-US" smtClean="0"/>
              <a:t>11/24/23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1632848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A8FAFF4-BE09-9444-9EFE-91727A5D99D8}" type="datetimeFigureOut">
              <a:rPr lang="en-US" smtClean="0"/>
              <a:t>11/24/23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129762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A8FAFF4-BE09-9444-9EFE-91727A5D99D8}" type="datetimeFigureOut">
              <a:rPr lang="en-US" smtClean="0"/>
              <a:t>11/24/23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161023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FAFF4-BE09-9444-9EFE-91727A5D99D8}" type="datetimeFigureOut">
              <a:rPr lang="en-US" smtClean="0"/>
              <a:t>11/24/23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166083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A8FAFF4-BE09-9444-9EFE-91727A5D99D8}" type="datetimeFigureOut">
              <a:rPr lang="en-US" smtClean="0"/>
              <a:t>11/24/23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1255218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A8FAFF4-BE09-9444-9EFE-91727A5D99D8}" type="datetimeFigureOut">
              <a:rPr lang="en-US" smtClean="0"/>
              <a:t>11/24/23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899F7-9371-F740-A18E-8227C7303E06}" type="slidenum">
              <a:rPr lang="en-US" smtClean="0"/>
              <a:t>‹#›</a:t>
            </a:fld>
            <a:endParaRPr lang="en-US"/>
          </a:p>
        </p:txBody>
      </p:sp>
    </p:spTree>
    <p:extLst>
      <p:ext uri="{BB962C8B-B14F-4D97-AF65-F5344CB8AC3E}">
        <p14:creationId xmlns:p14="http://schemas.microsoft.com/office/powerpoint/2010/main" val="21034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8FAFF4-BE09-9444-9EFE-91727A5D99D8}" type="datetimeFigureOut">
              <a:rPr lang="en-US" smtClean="0"/>
              <a:t>11/24/23</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49899F7-9371-F740-A18E-8227C7303E06}" type="slidenum">
              <a:rPr lang="en-US" smtClean="0"/>
              <a:t>‹#›</a:t>
            </a:fld>
            <a:endParaRPr lang="en-US"/>
          </a:p>
        </p:txBody>
      </p:sp>
    </p:spTree>
    <p:extLst>
      <p:ext uri="{BB962C8B-B14F-4D97-AF65-F5344CB8AC3E}">
        <p14:creationId xmlns:p14="http://schemas.microsoft.com/office/powerpoint/2010/main" val="3557651656"/>
      </p:ext>
    </p:extLst>
  </p:cSld>
  <p:clrMap bg1="dk1" tx1="lt1" bg2="dk2" tx2="lt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 id="2147484069" r:id="rId12"/>
    <p:sldLayoutId id="2147484070" r:id="rId13"/>
    <p:sldLayoutId id="2147484071" r:id="rId14"/>
    <p:sldLayoutId id="2147484072" r:id="rId15"/>
    <p:sldLayoutId id="2147484073" r:id="rId16"/>
    <p:sldLayoutId id="214748407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351A2-2A18-494E-9B2E-6CE1D0A517DA}"/>
              </a:ext>
            </a:extLst>
          </p:cNvPr>
          <p:cNvSpPr>
            <a:spLocks noGrp="1"/>
          </p:cNvSpPr>
          <p:nvPr>
            <p:ph type="title"/>
          </p:nvPr>
        </p:nvSpPr>
        <p:spPr>
          <a:xfrm>
            <a:off x="0" y="447188"/>
            <a:ext cx="9499413" cy="970450"/>
          </a:xfrm>
        </p:spPr>
        <p:txBody>
          <a:bodyPr/>
          <a:lstStyle/>
          <a:p>
            <a:r>
              <a:rPr lang="en-US" dirty="0">
                <a:solidFill>
                  <a:schemeClr val="bg1"/>
                </a:solidFill>
              </a:rPr>
              <a:t>BEST PRACTICES BY NACIN ZC BHOPAL</a:t>
            </a:r>
          </a:p>
        </p:txBody>
      </p:sp>
      <p:sp>
        <p:nvSpPr>
          <p:cNvPr id="3" name="Content Placeholder 2">
            <a:extLst>
              <a:ext uri="{FF2B5EF4-FFF2-40B4-BE49-F238E27FC236}">
                <a16:creationId xmlns:a16="http://schemas.microsoft.com/office/drawing/2014/main" id="{3BAD0945-8596-A24B-8250-91184ECF1C4B}"/>
              </a:ext>
            </a:extLst>
          </p:cNvPr>
          <p:cNvSpPr>
            <a:spLocks noGrp="1"/>
          </p:cNvSpPr>
          <p:nvPr>
            <p:ph idx="1"/>
          </p:nvPr>
        </p:nvSpPr>
        <p:spPr>
          <a:xfrm>
            <a:off x="818712" y="2464334"/>
            <a:ext cx="10554574" cy="3636511"/>
          </a:xfrm>
        </p:spPr>
        <p:txBody>
          <a:bodyPr>
            <a:normAutofit fontScale="70000" lnSpcReduction="20000"/>
          </a:bodyPr>
          <a:lstStyle/>
          <a:p>
            <a:r>
              <a:rPr lang="en-US" dirty="0">
                <a:solidFill>
                  <a:srgbClr val="FFFF00"/>
                </a:solidFill>
              </a:rPr>
              <a:t>HAR BUDHVAR GST </a:t>
            </a:r>
            <a:r>
              <a:rPr lang="en-IN" dirty="0">
                <a:solidFill>
                  <a:srgbClr val="FFFF00"/>
                </a:solidFill>
              </a:rPr>
              <a:t>V</a:t>
            </a:r>
            <a:r>
              <a:rPr lang="en-US" dirty="0">
                <a:solidFill>
                  <a:srgbClr val="FFFF00"/>
                </a:solidFill>
              </a:rPr>
              <a:t>AR</a:t>
            </a:r>
            <a:endParaRPr lang="hi-IN" dirty="0">
              <a:solidFill>
                <a:srgbClr val="FFFF00"/>
              </a:solidFill>
            </a:endParaRPr>
          </a:p>
          <a:p>
            <a:r>
              <a:rPr lang="en-US" dirty="0">
                <a:solidFill>
                  <a:srgbClr val="FFFF00"/>
                </a:solidFill>
              </a:rPr>
              <a:t>MANTHAN</a:t>
            </a:r>
          </a:p>
          <a:p>
            <a:r>
              <a:rPr lang="en-US" dirty="0">
                <a:solidFill>
                  <a:srgbClr val="FFFF00"/>
                </a:solidFill>
              </a:rPr>
              <a:t>SANTULAN  </a:t>
            </a:r>
          </a:p>
          <a:p>
            <a:r>
              <a:rPr lang="en-US" dirty="0">
                <a:solidFill>
                  <a:srgbClr val="FFFF00"/>
                </a:solidFill>
              </a:rPr>
              <a:t>BHAGIDAR</a:t>
            </a:r>
          </a:p>
          <a:p>
            <a:r>
              <a:rPr lang="en-US" dirty="0">
                <a:solidFill>
                  <a:srgbClr val="FFFF00"/>
                </a:solidFill>
              </a:rPr>
              <a:t>SAMADHAN </a:t>
            </a:r>
          </a:p>
          <a:p>
            <a:r>
              <a:rPr lang="en-US" dirty="0">
                <a:solidFill>
                  <a:srgbClr val="FFFF00"/>
                </a:solidFill>
              </a:rPr>
              <a:t>Kaun Banega Champion of GST (KBC) </a:t>
            </a:r>
          </a:p>
          <a:p>
            <a:r>
              <a:rPr lang="en-US" dirty="0">
                <a:solidFill>
                  <a:srgbClr val="FFFF00"/>
                </a:solidFill>
              </a:rPr>
              <a:t>KALAMANCH</a:t>
            </a:r>
          </a:p>
          <a:p>
            <a:r>
              <a:rPr lang="en-US" dirty="0">
                <a:solidFill>
                  <a:srgbClr val="FFFF00"/>
                </a:solidFill>
              </a:rPr>
              <a:t>AAROH</a:t>
            </a:r>
          </a:p>
          <a:p>
            <a:r>
              <a:rPr lang="en-US" dirty="0">
                <a:solidFill>
                  <a:srgbClr val="FFFF00"/>
                </a:solidFill>
              </a:rPr>
              <a:t>KALEIDOSCOPE</a:t>
            </a:r>
          </a:p>
          <a:p>
            <a:endParaRPr lang="en-US" dirty="0">
              <a:solidFill>
                <a:srgbClr val="FFFF00"/>
              </a:solidFill>
            </a:endParaRPr>
          </a:p>
        </p:txBody>
      </p:sp>
      <p:pic>
        <p:nvPicPr>
          <p:cNvPr id="5" name="Picture 4">
            <a:extLst>
              <a:ext uri="{FF2B5EF4-FFF2-40B4-BE49-F238E27FC236}">
                <a16:creationId xmlns:a16="http://schemas.microsoft.com/office/drawing/2014/main" id="{0AFA9513-27FC-141D-52D3-BBC7795B8C7B}"/>
              </a:ext>
            </a:extLst>
          </p:cNvPr>
          <p:cNvPicPr>
            <a:picLocks noChangeAspect="1"/>
          </p:cNvPicPr>
          <p:nvPr/>
        </p:nvPicPr>
        <p:blipFill>
          <a:blip r:embed="rId2"/>
          <a:stretch>
            <a:fillRect/>
          </a:stretch>
        </p:blipFill>
        <p:spPr>
          <a:xfrm>
            <a:off x="10944728" y="146822"/>
            <a:ext cx="883394" cy="1153062"/>
          </a:xfrm>
          <a:prstGeom prst="rect">
            <a:avLst/>
          </a:prstGeom>
        </p:spPr>
      </p:pic>
      <p:sp>
        <p:nvSpPr>
          <p:cNvPr id="4" name="Rectangle 3">
            <a:extLst>
              <a:ext uri="{FF2B5EF4-FFF2-40B4-BE49-F238E27FC236}">
                <a16:creationId xmlns:a16="http://schemas.microsoft.com/office/drawing/2014/main" id="{7ACABF4A-2D8A-C6C5-2B1A-758E988500D0}"/>
              </a:ext>
            </a:extLst>
          </p:cNvPr>
          <p:cNvSpPr/>
          <p:nvPr/>
        </p:nvSpPr>
        <p:spPr>
          <a:xfrm>
            <a:off x="10309413" y="1333804"/>
            <a:ext cx="1882588" cy="307777"/>
          </a:xfrm>
          <a:prstGeom prst="rect">
            <a:avLst/>
          </a:prstGeom>
          <a:noFill/>
        </p:spPr>
        <p:txBody>
          <a:bodyPr wrap="square" lIns="91440" tIns="45720" rIns="91440" bIns="45720">
            <a:spAutoFit/>
          </a:bodyPr>
          <a:lstStyle/>
          <a:p>
            <a:pPr algn="ctr"/>
            <a:r>
              <a:rPr lang="en-US" sz="1400" b="1" spc="50" dirty="0">
                <a:ln w="0">
                  <a:solidFill>
                    <a:srgbClr val="FFFF99"/>
                  </a:solidFill>
                </a:ln>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rPr>
              <a:t>NACIN ZC, Bhopal</a:t>
            </a:r>
          </a:p>
        </p:txBody>
      </p:sp>
    </p:spTree>
    <p:extLst>
      <p:ext uri="{BB962C8B-B14F-4D97-AF65-F5344CB8AC3E}">
        <p14:creationId xmlns:p14="http://schemas.microsoft.com/office/powerpoint/2010/main" val="2674882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A34B-160E-D444-B5F8-182786D16F00}"/>
              </a:ext>
            </a:extLst>
          </p:cNvPr>
          <p:cNvSpPr>
            <a:spLocks noGrp="1"/>
          </p:cNvSpPr>
          <p:nvPr>
            <p:ph type="title"/>
          </p:nvPr>
        </p:nvSpPr>
        <p:spPr>
          <a:xfrm>
            <a:off x="954595" y="1189478"/>
            <a:ext cx="10986551" cy="1478570"/>
          </a:xfrm>
          <a:effectLst>
            <a:outerShdw blurRad="50800" dist="76200" dir="9240000" rotWithShape="0">
              <a:prstClr val="black">
                <a:alpha val="40000"/>
              </a:prstClr>
            </a:outerShdw>
          </a:effectLst>
        </p:spPr>
        <p:txBody>
          <a:bodyPr>
            <a:noAutofit/>
          </a:bodyPr>
          <a:lstStyle/>
          <a:p>
            <a:r>
              <a:rPr lang="en-US" sz="5400" b="1" dirty="0">
                <a:solidFill>
                  <a:schemeClr val="accent6">
                    <a:lumMod val="75000"/>
                  </a:schemeClr>
                </a:solidFill>
                <a:latin typeface="Chalkduster" panose="03050602040202020205" pitchFamily="66" charset="77"/>
                <a:ea typeface="Brush Script MT" panose="03060802040406070304" pitchFamily="66" charset="-122"/>
                <a:cs typeface="Brush Script MT" panose="03060802040406070304" pitchFamily="66" charset="-122"/>
              </a:rPr>
              <a:t>K</a:t>
            </a:r>
            <a:r>
              <a:rPr lang="en-US" sz="5400" b="1" dirty="0">
                <a:solidFill>
                  <a:srgbClr val="C00000"/>
                </a:solidFill>
                <a:latin typeface="Chalkduster" panose="03050602040202020205" pitchFamily="66" charset="77"/>
                <a:ea typeface="Brush Script MT" panose="03060802040406070304" pitchFamily="66" charset="-122"/>
                <a:cs typeface="Brush Script MT" panose="03060802040406070304" pitchFamily="66" charset="-122"/>
              </a:rPr>
              <a:t>a</a:t>
            </a:r>
            <a:r>
              <a:rPr lang="en-US" sz="5400" b="1" dirty="0">
                <a:solidFill>
                  <a:schemeClr val="bg2">
                    <a:lumMod val="60000"/>
                    <a:lumOff val="40000"/>
                  </a:schemeClr>
                </a:solidFill>
                <a:latin typeface="Chalkduster" panose="03050602040202020205" pitchFamily="66" charset="77"/>
                <a:ea typeface="Brush Script MT" panose="03060802040406070304" pitchFamily="66" charset="-122"/>
                <a:cs typeface="Brush Script MT" panose="03060802040406070304" pitchFamily="66" charset="-122"/>
              </a:rPr>
              <a:t>l</a:t>
            </a:r>
            <a:r>
              <a:rPr lang="en-US" sz="5400" b="1" dirty="0">
                <a:solidFill>
                  <a:schemeClr val="bg2">
                    <a:lumMod val="50000"/>
                  </a:schemeClr>
                </a:solidFill>
                <a:latin typeface="Chalkduster" panose="03050602040202020205" pitchFamily="66" charset="77"/>
                <a:ea typeface="Brush Script MT" panose="03060802040406070304" pitchFamily="66" charset="-122"/>
                <a:cs typeface="Brush Script MT" panose="03060802040406070304" pitchFamily="66" charset="-122"/>
              </a:rPr>
              <a:t>e</a:t>
            </a:r>
            <a:r>
              <a:rPr lang="en-US" sz="5400" b="1" dirty="0">
                <a:solidFill>
                  <a:srgbClr val="FFC000"/>
                </a:solidFill>
                <a:latin typeface="Chalkduster" panose="03050602040202020205" pitchFamily="66" charset="77"/>
                <a:ea typeface="Brush Script MT" panose="03060802040406070304" pitchFamily="66" charset="-122"/>
                <a:cs typeface="Brush Script MT" panose="03060802040406070304" pitchFamily="66" charset="-122"/>
              </a:rPr>
              <a:t>i</a:t>
            </a:r>
            <a:r>
              <a:rPr lang="en-US" sz="5400" b="1" dirty="0">
                <a:solidFill>
                  <a:srgbClr val="FF0000"/>
                </a:solidFill>
                <a:latin typeface="Chalkduster" panose="03050602040202020205" pitchFamily="66" charset="77"/>
                <a:ea typeface="Brush Script MT" panose="03060802040406070304" pitchFamily="66" charset="-122"/>
                <a:cs typeface="Brush Script MT" panose="03060802040406070304" pitchFamily="66" charset="-122"/>
              </a:rPr>
              <a:t>d</a:t>
            </a:r>
            <a:r>
              <a:rPr lang="en-US" sz="5400" b="1" dirty="0">
                <a:solidFill>
                  <a:schemeClr val="bg2">
                    <a:lumMod val="75000"/>
                  </a:schemeClr>
                </a:solidFill>
                <a:latin typeface="Chalkduster" panose="03050602040202020205" pitchFamily="66" charset="77"/>
                <a:ea typeface="Brush Script MT" panose="03060802040406070304" pitchFamily="66" charset="-122"/>
                <a:cs typeface="Brush Script MT" panose="03060802040406070304" pitchFamily="66" charset="-122"/>
              </a:rPr>
              <a:t>o</a:t>
            </a:r>
            <a:r>
              <a:rPr lang="en-US" sz="5400" b="1" dirty="0">
                <a:solidFill>
                  <a:srgbClr val="7030A0"/>
                </a:solidFill>
                <a:latin typeface="Chalkduster" panose="03050602040202020205" pitchFamily="66" charset="77"/>
                <a:ea typeface="Brush Script MT" panose="03060802040406070304" pitchFamily="66" charset="-122"/>
                <a:cs typeface="Brush Script MT" panose="03060802040406070304" pitchFamily="66" charset="-122"/>
              </a:rPr>
              <a:t>s</a:t>
            </a:r>
            <a:r>
              <a:rPr lang="en-US" sz="5400" b="1" dirty="0">
                <a:solidFill>
                  <a:schemeClr val="accent3">
                    <a:lumMod val="75000"/>
                  </a:schemeClr>
                </a:solidFill>
                <a:latin typeface="Chalkduster" panose="03050602040202020205" pitchFamily="66" charset="77"/>
                <a:ea typeface="Brush Script MT" panose="03060802040406070304" pitchFamily="66" charset="-122"/>
                <a:cs typeface="Brush Script MT" panose="03060802040406070304" pitchFamily="66" charset="-122"/>
              </a:rPr>
              <a:t>c</a:t>
            </a:r>
            <a:r>
              <a:rPr lang="en-US" sz="5400" b="1" dirty="0">
                <a:solidFill>
                  <a:srgbClr val="00B0F0"/>
                </a:solidFill>
                <a:latin typeface="Chalkduster" panose="03050602040202020205" pitchFamily="66" charset="77"/>
                <a:ea typeface="Brush Script MT" panose="03060802040406070304" pitchFamily="66" charset="-122"/>
                <a:cs typeface="Brush Script MT" panose="03060802040406070304" pitchFamily="66" charset="-122"/>
              </a:rPr>
              <a:t>o</a:t>
            </a:r>
            <a:r>
              <a:rPr lang="en-US" sz="5400" b="1" dirty="0">
                <a:solidFill>
                  <a:schemeClr val="accent6">
                    <a:lumMod val="50000"/>
                  </a:schemeClr>
                </a:solidFill>
                <a:latin typeface="Chalkduster" panose="03050602040202020205" pitchFamily="66" charset="77"/>
                <a:ea typeface="Brush Script MT" panose="03060802040406070304" pitchFamily="66" charset="-122"/>
                <a:cs typeface="Brush Script MT" panose="03060802040406070304" pitchFamily="66" charset="-122"/>
              </a:rPr>
              <a:t>p</a:t>
            </a:r>
            <a:r>
              <a:rPr lang="en-US" sz="5400" b="1" dirty="0">
                <a:solidFill>
                  <a:srgbClr val="FFC000"/>
                </a:solidFill>
                <a:latin typeface="Chalkduster" panose="03050602040202020205" pitchFamily="66" charset="77"/>
                <a:ea typeface="Brush Script MT" panose="03060802040406070304" pitchFamily="66" charset="-122"/>
                <a:cs typeface="Brush Script MT" panose="03060802040406070304" pitchFamily="66" charset="-122"/>
              </a:rPr>
              <a:t>e</a:t>
            </a:r>
            <a:r>
              <a:rPr lang="en-US" b="1" dirty="0">
                <a:solidFill>
                  <a:schemeClr val="bg1"/>
                </a:solidFill>
                <a:latin typeface="Chalkduster" panose="03050602040202020205" pitchFamily="66" charset="77"/>
                <a:ea typeface="Brush Script MT" panose="03060802040406070304" pitchFamily="66" charset="-122"/>
                <a:cs typeface="Brush Script MT" panose="03060802040406070304" pitchFamily="66" charset="-122"/>
              </a:rPr>
              <a:t> </a:t>
            </a:r>
            <a:br>
              <a:rPr lang="en-US" b="1" dirty="0">
                <a:solidFill>
                  <a:schemeClr val="bg1"/>
                </a:solidFill>
                <a:latin typeface="Chalkduster" panose="03050602040202020205" pitchFamily="66" charset="77"/>
                <a:ea typeface="Brush Script MT" panose="03060802040406070304" pitchFamily="66" charset="-122"/>
                <a:cs typeface="Brush Script MT" panose="03060802040406070304" pitchFamily="66" charset="-122"/>
              </a:rPr>
            </a:br>
            <a:br>
              <a:rPr lang="en-US" sz="2000" b="1" i="1" cap="none" dirty="0">
                <a:solidFill>
                  <a:srgbClr val="FFFF00"/>
                </a:solidFill>
                <a:latin typeface="Snell Roundhand" panose="02000603080000090004" pitchFamily="2" charset="77"/>
                <a:ea typeface="Ayuthaya" pitchFamily="2" charset="-34"/>
                <a:cs typeface="Ayuthaya" pitchFamily="2" charset="-34"/>
              </a:rPr>
            </a:br>
            <a:r>
              <a:rPr lang="en-US" sz="2200" b="1" cap="none" dirty="0">
                <a:latin typeface="Snell Roundhand" panose="02000603080000090004" pitchFamily="2" charset="77"/>
                <a:ea typeface="Ayuthaya" pitchFamily="2" charset="-34"/>
                <a:cs typeface="Ayuthaya" pitchFamily="2" charset="-34"/>
              </a:rPr>
              <a:t>An Expression Of Ever-changing &amp; Endless Possibilities Contained In Human Expression….. </a:t>
            </a:r>
            <a:endParaRPr lang="en-US" sz="2200" b="1" dirty="0">
              <a:latin typeface="Snell Roundhand" panose="02000603080000090004" pitchFamily="2" charset="77"/>
              <a:ea typeface="Ayuthaya" pitchFamily="2" charset="-34"/>
              <a:cs typeface="Ayuthaya" pitchFamily="2" charset="-34"/>
            </a:endParaRPr>
          </a:p>
        </p:txBody>
      </p:sp>
      <p:sp>
        <p:nvSpPr>
          <p:cNvPr id="3" name="Content Placeholder 2">
            <a:extLst>
              <a:ext uri="{FF2B5EF4-FFF2-40B4-BE49-F238E27FC236}">
                <a16:creationId xmlns:a16="http://schemas.microsoft.com/office/drawing/2014/main" id="{714A40F2-3BAD-A949-B98C-396E79EEEB84}"/>
              </a:ext>
            </a:extLst>
          </p:cNvPr>
          <p:cNvSpPr>
            <a:spLocks noGrp="1"/>
          </p:cNvSpPr>
          <p:nvPr>
            <p:ph idx="1"/>
          </p:nvPr>
        </p:nvSpPr>
        <p:spPr>
          <a:xfrm>
            <a:off x="818712" y="2812374"/>
            <a:ext cx="10554574" cy="3118456"/>
          </a:xfrm>
        </p:spPr>
        <p:txBody>
          <a:bodyPr>
            <a:normAutofit/>
          </a:bodyPr>
          <a:lstStyle/>
          <a:p>
            <a:pPr marL="0" indent="0">
              <a:buNone/>
            </a:pPr>
            <a:r>
              <a:rPr lang="en-US" dirty="0">
                <a:solidFill>
                  <a:srgbClr val="FFFF00"/>
                </a:solidFill>
              </a:rPr>
              <a:t>It is a dynamic initiative where unutilized roof-top has been transformed into vibrant hubs of multicolor activities. </a:t>
            </a:r>
          </a:p>
          <a:p>
            <a:pPr marL="0" indent="0">
              <a:buNone/>
            </a:pPr>
            <a:r>
              <a:rPr lang="en-US" dirty="0">
                <a:solidFill>
                  <a:srgbClr val="FFFF00"/>
                </a:solidFill>
              </a:rPr>
              <a:t>It was inaugurated on 10.11.2023 on the occasion of Deepawali 2023. This initiative not only promotes a culture of creativity and sportsmanship but also demonstrates our commitment to optimal resource utilization. It's a testament to the energy and creativity that thrive within CBIC.</a:t>
            </a:r>
          </a:p>
        </p:txBody>
      </p:sp>
      <p:pic>
        <p:nvPicPr>
          <p:cNvPr id="5" name="Picture 4">
            <a:extLst>
              <a:ext uri="{FF2B5EF4-FFF2-40B4-BE49-F238E27FC236}">
                <a16:creationId xmlns:a16="http://schemas.microsoft.com/office/drawing/2014/main" id="{8E24ABC1-8290-43B7-438C-869B50D04674}"/>
              </a:ext>
            </a:extLst>
          </p:cNvPr>
          <p:cNvPicPr>
            <a:picLocks noChangeAspect="1"/>
          </p:cNvPicPr>
          <p:nvPr/>
        </p:nvPicPr>
        <p:blipFill>
          <a:blip r:embed="rId2"/>
          <a:stretch>
            <a:fillRect/>
          </a:stretch>
        </p:blipFill>
        <p:spPr>
          <a:xfrm>
            <a:off x="10944728" y="146822"/>
            <a:ext cx="883394" cy="1153062"/>
          </a:xfrm>
          <a:prstGeom prst="rect">
            <a:avLst/>
          </a:prstGeom>
        </p:spPr>
      </p:pic>
      <p:sp>
        <p:nvSpPr>
          <p:cNvPr id="7" name="Rectangle 6">
            <a:extLst>
              <a:ext uri="{FF2B5EF4-FFF2-40B4-BE49-F238E27FC236}">
                <a16:creationId xmlns:a16="http://schemas.microsoft.com/office/drawing/2014/main" id="{5F3B5589-86E2-DF39-3BF0-E20EDB4B373D}"/>
              </a:ext>
            </a:extLst>
          </p:cNvPr>
          <p:cNvSpPr/>
          <p:nvPr/>
        </p:nvSpPr>
        <p:spPr>
          <a:xfrm>
            <a:off x="10309413" y="1333804"/>
            <a:ext cx="1882588" cy="307777"/>
          </a:xfrm>
          <a:prstGeom prst="rect">
            <a:avLst/>
          </a:prstGeom>
          <a:noFill/>
        </p:spPr>
        <p:txBody>
          <a:bodyPr wrap="square" lIns="91440" tIns="45720" rIns="91440" bIns="45720">
            <a:spAutoFit/>
          </a:bodyPr>
          <a:lstStyle/>
          <a:p>
            <a:pPr algn="ctr"/>
            <a:r>
              <a:rPr lang="en-US" sz="1400" b="1" spc="50" dirty="0">
                <a:ln w="0">
                  <a:solidFill>
                    <a:srgbClr val="FFFF99"/>
                  </a:solidFill>
                </a:ln>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rPr>
              <a:t>NACIN ZC, Bhopal</a:t>
            </a:r>
          </a:p>
        </p:txBody>
      </p:sp>
    </p:spTree>
    <p:extLst>
      <p:ext uri="{BB962C8B-B14F-4D97-AF65-F5344CB8AC3E}">
        <p14:creationId xmlns:p14="http://schemas.microsoft.com/office/powerpoint/2010/main" val="2206304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109DE-BFD6-8546-B585-DABA9DCDFC3F}"/>
              </a:ext>
            </a:extLst>
          </p:cNvPr>
          <p:cNvSpPr>
            <a:spLocks noGrp="1"/>
          </p:cNvSpPr>
          <p:nvPr>
            <p:ph type="title"/>
          </p:nvPr>
        </p:nvSpPr>
        <p:spPr/>
        <p:txBody>
          <a:bodyPr/>
          <a:lstStyle/>
          <a:p>
            <a:r>
              <a:rPr lang="en-US" dirty="0">
                <a:solidFill>
                  <a:schemeClr val="bg1"/>
                </a:solidFill>
              </a:rPr>
              <a:t>HAR BUDHVAR GST VAR</a:t>
            </a:r>
          </a:p>
        </p:txBody>
      </p:sp>
      <p:sp>
        <p:nvSpPr>
          <p:cNvPr id="3" name="Content Placeholder 2">
            <a:extLst>
              <a:ext uri="{FF2B5EF4-FFF2-40B4-BE49-F238E27FC236}">
                <a16:creationId xmlns:a16="http://schemas.microsoft.com/office/drawing/2014/main" id="{44F6DDA8-7BEA-C446-8E66-DAAA76566963}"/>
              </a:ext>
            </a:extLst>
          </p:cNvPr>
          <p:cNvSpPr>
            <a:spLocks noGrp="1"/>
          </p:cNvSpPr>
          <p:nvPr>
            <p:ph idx="1"/>
          </p:nvPr>
        </p:nvSpPr>
        <p:spPr/>
        <p:txBody>
          <a:bodyPr>
            <a:normAutofit fontScale="92500"/>
          </a:bodyPr>
          <a:lstStyle/>
          <a:p>
            <a:r>
              <a:rPr lang="en-US" dirty="0">
                <a:solidFill>
                  <a:srgbClr val="FFFF00"/>
                </a:solidFill>
              </a:rPr>
              <a:t>Every Wednesday the eminent faculty from across India is invited on specific topics related to GST. Such topics are generally related to current issues faced by field formations. NACIN Bhopal got overwhelming response for this training session from the offices of  both </a:t>
            </a:r>
            <a:r>
              <a:rPr lang="en-US" dirty="0" err="1">
                <a:solidFill>
                  <a:srgbClr val="FFFF00"/>
                </a:solidFill>
              </a:rPr>
              <a:t>centre</a:t>
            </a:r>
            <a:r>
              <a:rPr lang="en-US" dirty="0">
                <a:solidFill>
                  <a:srgbClr val="FFFF00"/>
                </a:solidFill>
              </a:rPr>
              <a:t> &amp; state. </a:t>
            </a:r>
          </a:p>
          <a:p>
            <a:r>
              <a:rPr lang="en-US" dirty="0">
                <a:solidFill>
                  <a:srgbClr val="FFFF00"/>
                </a:solidFill>
              </a:rPr>
              <a:t>This program has run more than 94 Episodes till date with a cumulative participation of 11,864 </a:t>
            </a:r>
          </a:p>
          <a:p>
            <a:r>
              <a:rPr lang="en-US" dirty="0">
                <a:solidFill>
                  <a:srgbClr val="FFFF00"/>
                </a:solidFill>
              </a:rPr>
              <a:t>This is a virtual programme of 75 Minutes and open for all interested participants. </a:t>
            </a:r>
          </a:p>
          <a:p>
            <a:pPr marL="0" indent="0">
              <a:buNone/>
            </a:pPr>
            <a:endParaRPr lang="en-US" dirty="0">
              <a:solidFill>
                <a:srgbClr val="FFFF00"/>
              </a:solidFill>
            </a:endParaRPr>
          </a:p>
          <a:p>
            <a:endParaRPr lang="en-US" dirty="0">
              <a:solidFill>
                <a:srgbClr val="FFFF00"/>
              </a:solidFill>
            </a:endParaRPr>
          </a:p>
        </p:txBody>
      </p:sp>
      <p:pic>
        <p:nvPicPr>
          <p:cNvPr id="5" name="Picture 4">
            <a:extLst>
              <a:ext uri="{FF2B5EF4-FFF2-40B4-BE49-F238E27FC236}">
                <a16:creationId xmlns:a16="http://schemas.microsoft.com/office/drawing/2014/main" id="{5AC6BD26-D985-EDAF-5442-58D47456C544}"/>
              </a:ext>
            </a:extLst>
          </p:cNvPr>
          <p:cNvPicPr>
            <a:picLocks noChangeAspect="1"/>
          </p:cNvPicPr>
          <p:nvPr/>
        </p:nvPicPr>
        <p:blipFill>
          <a:blip r:embed="rId2"/>
          <a:stretch>
            <a:fillRect/>
          </a:stretch>
        </p:blipFill>
        <p:spPr>
          <a:xfrm>
            <a:off x="10944728" y="146822"/>
            <a:ext cx="883394" cy="1153062"/>
          </a:xfrm>
          <a:prstGeom prst="rect">
            <a:avLst/>
          </a:prstGeom>
        </p:spPr>
      </p:pic>
      <p:sp>
        <p:nvSpPr>
          <p:cNvPr id="4" name="Rectangle 3">
            <a:extLst>
              <a:ext uri="{FF2B5EF4-FFF2-40B4-BE49-F238E27FC236}">
                <a16:creationId xmlns:a16="http://schemas.microsoft.com/office/drawing/2014/main" id="{F7D143AD-5FEF-A153-01E7-ED502EC031E0}"/>
              </a:ext>
            </a:extLst>
          </p:cNvPr>
          <p:cNvSpPr/>
          <p:nvPr/>
        </p:nvSpPr>
        <p:spPr>
          <a:xfrm>
            <a:off x="10309413" y="1333804"/>
            <a:ext cx="1882588" cy="307777"/>
          </a:xfrm>
          <a:prstGeom prst="rect">
            <a:avLst/>
          </a:prstGeom>
          <a:noFill/>
        </p:spPr>
        <p:txBody>
          <a:bodyPr wrap="square" lIns="91440" tIns="45720" rIns="91440" bIns="45720">
            <a:spAutoFit/>
          </a:bodyPr>
          <a:lstStyle/>
          <a:p>
            <a:pPr algn="ctr"/>
            <a:r>
              <a:rPr lang="en-US" sz="1400" b="1" spc="50" dirty="0">
                <a:ln w="0">
                  <a:solidFill>
                    <a:srgbClr val="FFFF99"/>
                  </a:solidFill>
                </a:ln>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rPr>
              <a:t>NACIN ZC, Bhopal</a:t>
            </a:r>
          </a:p>
        </p:txBody>
      </p:sp>
    </p:spTree>
    <p:extLst>
      <p:ext uri="{BB962C8B-B14F-4D97-AF65-F5344CB8AC3E}">
        <p14:creationId xmlns:p14="http://schemas.microsoft.com/office/powerpoint/2010/main" val="223900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A34B-160E-D444-B5F8-182786D16F00}"/>
              </a:ext>
            </a:extLst>
          </p:cNvPr>
          <p:cNvSpPr>
            <a:spLocks noGrp="1"/>
          </p:cNvSpPr>
          <p:nvPr>
            <p:ph type="title"/>
          </p:nvPr>
        </p:nvSpPr>
        <p:spPr/>
        <p:txBody>
          <a:bodyPr/>
          <a:lstStyle/>
          <a:p>
            <a:r>
              <a:rPr lang="en-US" dirty="0">
                <a:solidFill>
                  <a:schemeClr val="bg1"/>
                </a:solidFill>
              </a:rPr>
              <a:t>MANTHAN</a:t>
            </a:r>
          </a:p>
        </p:txBody>
      </p:sp>
      <p:sp>
        <p:nvSpPr>
          <p:cNvPr id="3" name="Content Placeholder 2">
            <a:extLst>
              <a:ext uri="{FF2B5EF4-FFF2-40B4-BE49-F238E27FC236}">
                <a16:creationId xmlns:a16="http://schemas.microsoft.com/office/drawing/2014/main" id="{714A40F2-3BAD-A949-B98C-396E79EEEB84}"/>
              </a:ext>
            </a:extLst>
          </p:cNvPr>
          <p:cNvSpPr>
            <a:spLocks noGrp="1"/>
          </p:cNvSpPr>
          <p:nvPr>
            <p:ph idx="1"/>
          </p:nvPr>
        </p:nvSpPr>
        <p:spPr>
          <a:xfrm>
            <a:off x="818712" y="2222287"/>
            <a:ext cx="10554574" cy="4088866"/>
          </a:xfrm>
        </p:spPr>
        <p:txBody>
          <a:bodyPr>
            <a:normAutofit/>
          </a:bodyPr>
          <a:lstStyle/>
          <a:p>
            <a:pPr marL="0" indent="0">
              <a:buNone/>
            </a:pPr>
            <a:r>
              <a:rPr lang="en-US" dirty="0">
                <a:solidFill>
                  <a:srgbClr val="FFFF00"/>
                </a:solidFill>
              </a:rPr>
              <a:t>This Monthly virtual programme of NACIN ZC Bhopal engages thought-provoking topics of general empirical importance to gear up departmental machinery towards excellence in a session of 75 minutes. </a:t>
            </a:r>
          </a:p>
          <a:p>
            <a:pPr marL="0" indent="0">
              <a:buNone/>
            </a:pPr>
            <a:r>
              <a:rPr lang="en-US" dirty="0">
                <a:solidFill>
                  <a:srgbClr val="FFFF00"/>
                </a:solidFill>
              </a:rPr>
              <a:t>Topics like “Revival of Indian Economy after pandemic”, “Cyber Crimes”, “Wildlife conservation”, “Crypto currency”, etc., were taken by inviting eminent speakers from outside the dept. having expert domain knowledge.</a:t>
            </a:r>
          </a:p>
        </p:txBody>
      </p:sp>
      <p:pic>
        <p:nvPicPr>
          <p:cNvPr id="5" name="Picture 4">
            <a:extLst>
              <a:ext uri="{FF2B5EF4-FFF2-40B4-BE49-F238E27FC236}">
                <a16:creationId xmlns:a16="http://schemas.microsoft.com/office/drawing/2014/main" id="{8E24ABC1-8290-43B7-438C-869B50D04674}"/>
              </a:ext>
            </a:extLst>
          </p:cNvPr>
          <p:cNvPicPr>
            <a:picLocks noChangeAspect="1"/>
          </p:cNvPicPr>
          <p:nvPr/>
        </p:nvPicPr>
        <p:blipFill>
          <a:blip r:embed="rId2"/>
          <a:stretch>
            <a:fillRect/>
          </a:stretch>
        </p:blipFill>
        <p:spPr>
          <a:xfrm>
            <a:off x="10944728" y="146822"/>
            <a:ext cx="883394" cy="1153062"/>
          </a:xfrm>
          <a:prstGeom prst="rect">
            <a:avLst/>
          </a:prstGeom>
        </p:spPr>
      </p:pic>
      <p:sp>
        <p:nvSpPr>
          <p:cNvPr id="7" name="Rectangle 6">
            <a:extLst>
              <a:ext uri="{FF2B5EF4-FFF2-40B4-BE49-F238E27FC236}">
                <a16:creationId xmlns:a16="http://schemas.microsoft.com/office/drawing/2014/main" id="{5F3B5589-86E2-DF39-3BF0-E20EDB4B373D}"/>
              </a:ext>
            </a:extLst>
          </p:cNvPr>
          <p:cNvSpPr/>
          <p:nvPr/>
        </p:nvSpPr>
        <p:spPr>
          <a:xfrm>
            <a:off x="10309413" y="1333804"/>
            <a:ext cx="1882588" cy="307777"/>
          </a:xfrm>
          <a:prstGeom prst="rect">
            <a:avLst/>
          </a:prstGeom>
          <a:noFill/>
        </p:spPr>
        <p:txBody>
          <a:bodyPr wrap="square" lIns="91440" tIns="45720" rIns="91440" bIns="45720">
            <a:spAutoFit/>
          </a:bodyPr>
          <a:lstStyle/>
          <a:p>
            <a:pPr algn="ctr"/>
            <a:r>
              <a:rPr lang="en-US" sz="1400" b="1" spc="50" dirty="0">
                <a:ln w="0">
                  <a:solidFill>
                    <a:srgbClr val="FFFF99"/>
                  </a:solidFill>
                </a:ln>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rPr>
              <a:t>NACIN ZC, Bhopal</a:t>
            </a:r>
          </a:p>
        </p:txBody>
      </p:sp>
    </p:spTree>
    <p:extLst>
      <p:ext uri="{BB962C8B-B14F-4D97-AF65-F5344CB8AC3E}">
        <p14:creationId xmlns:p14="http://schemas.microsoft.com/office/powerpoint/2010/main" val="3021706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A34B-160E-D444-B5F8-182786D16F00}"/>
              </a:ext>
            </a:extLst>
          </p:cNvPr>
          <p:cNvSpPr>
            <a:spLocks noGrp="1"/>
          </p:cNvSpPr>
          <p:nvPr>
            <p:ph type="title"/>
          </p:nvPr>
        </p:nvSpPr>
        <p:spPr/>
        <p:txBody>
          <a:bodyPr/>
          <a:lstStyle/>
          <a:p>
            <a:r>
              <a:rPr lang="en-US" dirty="0" err="1">
                <a:solidFill>
                  <a:schemeClr val="bg1"/>
                </a:solidFill>
              </a:rPr>
              <a:t>Santulan</a:t>
            </a:r>
            <a:endParaRPr lang="en-US" dirty="0">
              <a:solidFill>
                <a:schemeClr val="bg1"/>
              </a:solidFill>
            </a:endParaRPr>
          </a:p>
        </p:txBody>
      </p:sp>
      <p:sp>
        <p:nvSpPr>
          <p:cNvPr id="3" name="Content Placeholder 2">
            <a:extLst>
              <a:ext uri="{FF2B5EF4-FFF2-40B4-BE49-F238E27FC236}">
                <a16:creationId xmlns:a16="http://schemas.microsoft.com/office/drawing/2014/main" id="{714A40F2-3BAD-A949-B98C-396E79EEEB84}"/>
              </a:ext>
            </a:extLst>
          </p:cNvPr>
          <p:cNvSpPr>
            <a:spLocks noGrp="1"/>
          </p:cNvSpPr>
          <p:nvPr>
            <p:ph idx="1"/>
          </p:nvPr>
        </p:nvSpPr>
        <p:spPr>
          <a:xfrm>
            <a:off x="818712" y="2222287"/>
            <a:ext cx="10554574" cy="4088866"/>
          </a:xfrm>
        </p:spPr>
        <p:txBody>
          <a:bodyPr>
            <a:normAutofit/>
          </a:bodyPr>
          <a:lstStyle/>
          <a:p>
            <a:pPr marL="0" indent="0">
              <a:buNone/>
            </a:pPr>
            <a:r>
              <a:rPr lang="en-US" dirty="0">
                <a:solidFill>
                  <a:srgbClr val="FFFF00"/>
                </a:solidFill>
              </a:rPr>
              <a:t>This Monthly programme is aimed at keeping a right balance between life &amp; work of the officers. The right </a:t>
            </a:r>
            <a:r>
              <a:rPr lang="en-US" dirty="0" err="1">
                <a:solidFill>
                  <a:srgbClr val="FFFF00"/>
                </a:solidFill>
              </a:rPr>
              <a:t>Santulan</a:t>
            </a:r>
            <a:r>
              <a:rPr lang="en-US" dirty="0">
                <a:solidFill>
                  <a:srgbClr val="FFFF00"/>
                </a:solidFill>
              </a:rPr>
              <a:t> between body &amp; mind will help officers to contribute effectively in discharging their duties. Hence, faculties from Health, Yoga, Indian System of Medicine, Naturopathy are invited.</a:t>
            </a:r>
          </a:p>
          <a:p>
            <a:pPr marL="0" indent="0">
              <a:buNone/>
            </a:pPr>
            <a:r>
              <a:rPr lang="en-US" dirty="0">
                <a:solidFill>
                  <a:srgbClr val="FFFF00"/>
                </a:solidFill>
              </a:rPr>
              <a:t>This is a virtual programme of 75 Minutes and open for pan India participation.</a:t>
            </a:r>
          </a:p>
        </p:txBody>
      </p:sp>
      <p:pic>
        <p:nvPicPr>
          <p:cNvPr id="5" name="Picture 4">
            <a:extLst>
              <a:ext uri="{FF2B5EF4-FFF2-40B4-BE49-F238E27FC236}">
                <a16:creationId xmlns:a16="http://schemas.microsoft.com/office/drawing/2014/main" id="{8E24ABC1-8290-43B7-438C-869B50D04674}"/>
              </a:ext>
            </a:extLst>
          </p:cNvPr>
          <p:cNvPicPr>
            <a:picLocks noChangeAspect="1"/>
          </p:cNvPicPr>
          <p:nvPr/>
        </p:nvPicPr>
        <p:blipFill>
          <a:blip r:embed="rId2"/>
          <a:stretch>
            <a:fillRect/>
          </a:stretch>
        </p:blipFill>
        <p:spPr>
          <a:xfrm>
            <a:off x="10944728" y="146822"/>
            <a:ext cx="883394" cy="1153062"/>
          </a:xfrm>
          <a:prstGeom prst="rect">
            <a:avLst/>
          </a:prstGeom>
        </p:spPr>
      </p:pic>
      <p:sp>
        <p:nvSpPr>
          <p:cNvPr id="7" name="Rectangle 6">
            <a:extLst>
              <a:ext uri="{FF2B5EF4-FFF2-40B4-BE49-F238E27FC236}">
                <a16:creationId xmlns:a16="http://schemas.microsoft.com/office/drawing/2014/main" id="{5F3B5589-86E2-DF39-3BF0-E20EDB4B373D}"/>
              </a:ext>
            </a:extLst>
          </p:cNvPr>
          <p:cNvSpPr/>
          <p:nvPr/>
        </p:nvSpPr>
        <p:spPr>
          <a:xfrm>
            <a:off x="10309413" y="1333804"/>
            <a:ext cx="1882588" cy="307777"/>
          </a:xfrm>
          <a:prstGeom prst="rect">
            <a:avLst/>
          </a:prstGeom>
          <a:noFill/>
        </p:spPr>
        <p:txBody>
          <a:bodyPr wrap="square" lIns="91440" tIns="45720" rIns="91440" bIns="45720">
            <a:spAutoFit/>
          </a:bodyPr>
          <a:lstStyle/>
          <a:p>
            <a:pPr algn="ctr"/>
            <a:r>
              <a:rPr lang="en-US" sz="1400" b="1" spc="50" dirty="0">
                <a:ln w="0">
                  <a:solidFill>
                    <a:srgbClr val="FFFF99"/>
                  </a:solidFill>
                </a:ln>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rPr>
              <a:t>NACIN ZC, Bhopal</a:t>
            </a:r>
          </a:p>
        </p:txBody>
      </p:sp>
    </p:spTree>
    <p:extLst>
      <p:ext uri="{BB962C8B-B14F-4D97-AF65-F5344CB8AC3E}">
        <p14:creationId xmlns:p14="http://schemas.microsoft.com/office/powerpoint/2010/main" val="1922592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A34B-160E-D444-B5F8-182786D16F00}"/>
              </a:ext>
            </a:extLst>
          </p:cNvPr>
          <p:cNvSpPr>
            <a:spLocks noGrp="1"/>
          </p:cNvSpPr>
          <p:nvPr>
            <p:ph type="title"/>
          </p:nvPr>
        </p:nvSpPr>
        <p:spPr/>
        <p:txBody>
          <a:bodyPr/>
          <a:lstStyle/>
          <a:p>
            <a:r>
              <a:rPr lang="en-US" dirty="0" err="1">
                <a:solidFill>
                  <a:schemeClr val="bg1"/>
                </a:solidFill>
              </a:rPr>
              <a:t>Bhagidar</a:t>
            </a:r>
            <a:endParaRPr lang="en-US" dirty="0">
              <a:solidFill>
                <a:schemeClr val="bg1"/>
              </a:solidFill>
            </a:endParaRPr>
          </a:p>
        </p:txBody>
      </p:sp>
      <p:sp>
        <p:nvSpPr>
          <p:cNvPr id="3" name="Content Placeholder 2">
            <a:extLst>
              <a:ext uri="{FF2B5EF4-FFF2-40B4-BE49-F238E27FC236}">
                <a16:creationId xmlns:a16="http://schemas.microsoft.com/office/drawing/2014/main" id="{714A40F2-3BAD-A949-B98C-396E79EEEB84}"/>
              </a:ext>
            </a:extLst>
          </p:cNvPr>
          <p:cNvSpPr>
            <a:spLocks noGrp="1"/>
          </p:cNvSpPr>
          <p:nvPr>
            <p:ph idx="1"/>
          </p:nvPr>
        </p:nvSpPr>
        <p:spPr>
          <a:xfrm>
            <a:off x="818712" y="2222287"/>
            <a:ext cx="10554574" cy="4088866"/>
          </a:xfrm>
        </p:spPr>
        <p:txBody>
          <a:bodyPr>
            <a:normAutofit/>
          </a:bodyPr>
          <a:lstStyle/>
          <a:p>
            <a:pPr marL="0" indent="0">
              <a:buNone/>
            </a:pPr>
            <a:r>
              <a:rPr lang="en-US" dirty="0">
                <a:solidFill>
                  <a:srgbClr val="FFFF00"/>
                </a:solidFill>
              </a:rPr>
              <a:t>This is out Outreach </a:t>
            </a:r>
            <a:r>
              <a:rPr lang="en-US" dirty="0" err="1">
                <a:solidFill>
                  <a:srgbClr val="FFFF00"/>
                </a:solidFill>
              </a:rPr>
              <a:t>programme</a:t>
            </a:r>
            <a:r>
              <a:rPr lang="en-US" dirty="0">
                <a:solidFill>
                  <a:srgbClr val="FFFF00"/>
                </a:solidFill>
              </a:rPr>
              <a:t> to educate trade and industry on the issues of GST. Trade &amp; Industry are important stakeholders in tax collection and hence, sensitizing them about GST issues is important part of this </a:t>
            </a:r>
            <a:r>
              <a:rPr lang="en-US" dirty="0" err="1">
                <a:solidFill>
                  <a:srgbClr val="FFFF00"/>
                </a:solidFill>
              </a:rPr>
              <a:t>programme</a:t>
            </a:r>
            <a:r>
              <a:rPr lang="en-US" dirty="0">
                <a:solidFill>
                  <a:srgbClr val="FFFF00"/>
                </a:solidFill>
              </a:rPr>
              <a:t>.</a:t>
            </a:r>
          </a:p>
        </p:txBody>
      </p:sp>
      <p:pic>
        <p:nvPicPr>
          <p:cNvPr id="5" name="Picture 4">
            <a:extLst>
              <a:ext uri="{FF2B5EF4-FFF2-40B4-BE49-F238E27FC236}">
                <a16:creationId xmlns:a16="http://schemas.microsoft.com/office/drawing/2014/main" id="{8E24ABC1-8290-43B7-438C-869B50D04674}"/>
              </a:ext>
            </a:extLst>
          </p:cNvPr>
          <p:cNvPicPr>
            <a:picLocks noChangeAspect="1"/>
          </p:cNvPicPr>
          <p:nvPr/>
        </p:nvPicPr>
        <p:blipFill>
          <a:blip r:embed="rId2"/>
          <a:stretch>
            <a:fillRect/>
          </a:stretch>
        </p:blipFill>
        <p:spPr>
          <a:xfrm>
            <a:off x="10944728" y="146822"/>
            <a:ext cx="883394" cy="1153062"/>
          </a:xfrm>
          <a:prstGeom prst="rect">
            <a:avLst/>
          </a:prstGeom>
        </p:spPr>
      </p:pic>
      <p:sp>
        <p:nvSpPr>
          <p:cNvPr id="7" name="Rectangle 6">
            <a:extLst>
              <a:ext uri="{FF2B5EF4-FFF2-40B4-BE49-F238E27FC236}">
                <a16:creationId xmlns:a16="http://schemas.microsoft.com/office/drawing/2014/main" id="{5F3B5589-86E2-DF39-3BF0-E20EDB4B373D}"/>
              </a:ext>
            </a:extLst>
          </p:cNvPr>
          <p:cNvSpPr/>
          <p:nvPr/>
        </p:nvSpPr>
        <p:spPr>
          <a:xfrm>
            <a:off x="10309413" y="1333804"/>
            <a:ext cx="1882588" cy="307777"/>
          </a:xfrm>
          <a:prstGeom prst="rect">
            <a:avLst/>
          </a:prstGeom>
          <a:noFill/>
        </p:spPr>
        <p:txBody>
          <a:bodyPr wrap="square" lIns="91440" tIns="45720" rIns="91440" bIns="45720">
            <a:spAutoFit/>
          </a:bodyPr>
          <a:lstStyle/>
          <a:p>
            <a:pPr algn="ctr"/>
            <a:r>
              <a:rPr lang="en-US" sz="1400" b="1" spc="50" dirty="0">
                <a:ln w="0">
                  <a:solidFill>
                    <a:srgbClr val="FFFF99"/>
                  </a:solidFill>
                </a:ln>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rPr>
              <a:t>NACIN ZC, Bhopal</a:t>
            </a:r>
          </a:p>
        </p:txBody>
      </p:sp>
    </p:spTree>
    <p:extLst>
      <p:ext uri="{BB962C8B-B14F-4D97-AF65-F5344CB8AC3E}">
        <p14:creationId xmlns:p14="http://schemas.microsoft.com/office/powerpoint/2010/main" val="360887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A34B-160E-D444-B5F8-182786D16F00}"/>
              </a:ext>
            </a:extLst>
          </p:cNvPr>
          <p:cNvSpPr>
            <a:spLocks noGrp="1"/>
          </p:cNvSpPr>
          <p:nvPr>
            <p:ph type="title"/>
          </p:nvPr>
        </p:nvSpPr>
        <p:spPr/>
        <p:txBody>
          <a:bodyPr/>
          <a:lstStyle/>
          <a:p>
            <a:r>
              <a:rPr lang="en-US" dirty="0">
                <a:solidFill>
                  <a:schemeClr val="bg1"/>
                </a:solidFill>
              </a:rPr>
              <a:t>Samadhan</a:t>
            </a:r>
          </a:p>
        </p:txBody>
      </p:sp>
      <p:sp>
        <p:nvSpPr>
          <p:cNvPr id="3" name="Content Placeholder 2">
            <a:extLst>
              <a:ext uri="{FF2B5EF4-FFF2-40B4-BE49-F238E27FC236}">
                <a16:creationId xmlns:a16="http://schemas.microsoft.com/office/drawing/2014/main" id="{714A40F2-3BAD-A949-B98C-396E79EEEB84}"/>
              </a:ext>
            </a:extLst>
          </p:cNvPr>
          <p:cNvSpPr>
            <a:spLocks noGrp="1"/>
          </p:cNvSpPr>
          <p:nvPr>
            <p:ph idx="1"/>
          </p:nvPr>
        </p:nvSpPr>
        <p:spPr>
          <a:xfrm>
            <a:off x="818712" y="2222287"/>
            <a:ext cx="10554574" cy="4088866"/>
          </a:xfrm>
        </p:spPr>
        <p:txBody>
          <a:bodyPr>
            <a:normAutofit/>
          </a:bodyPr>
          <a:lstStyle/>
          <a:p>
            <a:pPr marL="0" indent="0">
              <a:buNone/>
            </a:pPr>
            <a:r>
              <a:rPr lang="en-US" dirty="0">
                <a:solidFill>
                  <a:srgbClr val="FFFF00"/>
                </a:solidFill>
              </a:rPr>
              <a:t>NACIN, Regional Campus, Raipur started this Novel Programme, aimed at discussing impactful topics on day to day life of employees and their family like New Pension Scheme, CGHS etc. In order to involve the family members of the employees the topics are so chosen to bring awareness among them.</a:t>
            </a:r>
          </a:p>
        </p:txBody>
      </p:sp>
      <p:pic>
        <p:nvPicPr>
          <p:cNvPr id="5" name="Picture 4">
            <a:extLst>
              <a:ext uri="{FF2B5EF4-FFF2-40B4-BE49-F238E27FC236}">
                <a16:creationId xmlns:a16="http://schemas.microsoft.com/office/drawing/2014/main" id="{8E24ABC1-8290-43B7-438C-869B50D04674}"/>
              </a:ext>
            </a:extLst>
          </p:cNvPr>
          <p:cNvPicPr>
            <a:picLocks noChangeAspect="1"/>
          </p:cNvPicPr>
          <p:nvPr/>
        </p:nvPicPr>
        <p:blipFill>
          <a:blip r:embed="rId2"/>
          <a:stretch>
            <a:fillRect/>
          </a:stretch>
        </p:blipFill>
        <p:spPr>
          <a:xfrm>
            <a:off x="10944728" y="146822"/>
            <a:ext cx="883394" cy="1153062"/>
          </a:xfrm>
          <a:prstGeom prst="rect">
            <a:avLst/>
          </a:prstGeom>
        </p:spPr>
      </p:pic>
      <p:sp>
        <p:nvSpPr>
          <p:cNvPr id="7" name="Rectangle 6">
            <a:extLst>
              <a:ext uri="{FF2B5EF4-FFF2-40B4-BE49-F238E27FC236}">
                <a16:creationId xmlns:a16="http://schemas.microsoft.com/office/drawing/2014/main" id="{5F3B5589-86E2-DF39-3BF0-E20EDB4B373D}"/>
              </a:ext>
            </a:extLst>
          </p:cNvPr>
          <p:cNvSpPr/>
          <p:nvPr/>
        </p:nvSpPr>
        <p:spPr>
          <a:xfrm>
            <a:off x="10309413" y="1333804"/>
            <a:ext cx="1882588" cy="307777"/>
          </a:xfrm>
          <a:prstGeom prst="rect">
            <a:avLst/>
          </a:prstGeom>
          <a:noFill/>
        </p:spPr>
        <p:txBody>
          <a:bodyPr wrap="square" lIns="91440" tIns="45720" rIns="91440" bIns="45720">
            <a:spAutoFit/>
          </a:bodyPr>
          <a:lstStyle/>
          <a:p>
            <a:pPr algn="ctr"/>
            <a:r>
              <a:rPr lang="en-US" sz="1400" b="1" spc="50" dirty="0">
                <a:ln w="0">
                  <a:solidFill>
                    <a:srgbClr val="FFFF99"/>
                  </a:solidFill>
                </a:ln>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rPr>
              <a:t>NACIN ZC, Bhopal</a:t>
            </a:r>
          </a:p>
        </p:txBody>
      </p:sp>
    </p:spTree>
    <p:extLst>
      <p:ext uri="{BB962C8B-B14F-4D97-AF65-F5344CB8AC3E}">
        <p14:creationId xmlns:p14="http://schemas.microsoft.com/office/powerpoint/2010/main" val="2000605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A34B-160E-D444-B5F8-182786D16F00}"/>
              </a:ext>
            </a:extLst>
          </p:cNvPr>
          <p:cNvSpPr>
            <a:spLocks noGrp="1"/>
          </p:cNvSpPr>
          <p:nvPr>
            <p:ph type="title"/>
          </p:nvPr>
        </p:nvSpPr>
        <p:spPr/>
        <p:txBody>
          <a:bodyPr/>
          <a:lstStyle/>
          <a:p>
            <a:r>
              <a:rPr lang="en-US" dirty="0">
                <a:solidFill>
                  <a:schemeClr val="bg1"/>
                </a:solidFill>
              </a:rPr>
              <a:t>Kaun Banega Champion of GST (KBC) </a:t>
            </a:r>
          </a:p>
        </p:txBody>
      </p:sp>
      <p:sp>
        <p:nvSpPr>
          <p:cNvPr id="3" name="Content Placeholder 2">
            <a:extLst>
              <a:ext uri="{FF2B5EF4-FFF2-40B4-BE49-F238E27FC236}">
                <a16:creationId xmlns:a16="http://schemas.microsoft.com/office/drawing/2014/main" id="{714A40F2-3BAD-A949-B98C-396E79EEEB84}"/>
              </a:ext>
            </a:extLst>
          </p:cNvPr>
          <p:cNvSpPr>
            <a:spLocks noGrp="1"/>
          </p:cNvSpPr>
          <p:nvPr>
            <p:ph idx="1"/>
          </p:nvPr>
        </p:nvSpPr>
        <p:spPr>
          <a:xfrm>
            <a:off x="818712" y="2222287"/>
            <a:ext cx="10554574" cy="4088866"/>
          </a:xfrm>
        </p:spPr>
        <p:txBody>
          <a:bodyPr>
            <a:normAutofit/>
          </a:bodyPr>
          <a:lstStyle/>
          <a:p>
            <a:pPr marL="0" indent="0">
              <a:buNone/>
            </a:pPr>
            <a:r>
              <a:rPr lang="en-US" dirty="0">
                <a:solidFill>
                  <a:srgbClr val="FFFF00"/>
                </a:solidFill>
              </a:rPr>
              <a:t>This is an innovative, one-of-a-kind program based on quiz on important topic of GST. Every month a quiz is circulated on all India basis via google form on GST and winners are awarded with NACIN memento.</a:t>
            </a:r>
          </a:p>
          <a:p>
            <a:pPr marL="0" indent="0">
              <a:buNone/>
            </a:pPr>
            <a:r>
              <a:rPr lang="en-US" dirty="0">
                <a:solidFill>
                  <a:srgbClr val="FFFF00"/>
                </a:solidFill>
              </a:rPr>
              <a:t>So far 11 successful episodes have been completed of this popular franchise. </a:t>
            </a:r>
          </a:p>
        </p:txBody>
      </p:sp>
      <p:pic>
        <p:nvPicPr>
          <p:cNvPr id="5" name="Picture 4">
            <a:extLst>
              <a:ext uri="{FF2B5EF4-FFF2-40B4-BE49-F238E27FC236}">
                <a16:creationId xmlns:a16="http://schemas.microsoft.com/office/drawing/2014/main" id="{8E24ABC1-8290-43B7-438C-869B50D04674}"/>
              </a:ext>
            </a:extLst>
          </p:cNvPr>
          <p:cNvPicPr>
            <a:picLocks noChangeAspect="1"/>
          </p:cNvPicPr>
          <p:nvPr/>
        </p:nvPicPr>
        <p:blipFill>
          <a:blip r:embed="rId2"/>
          <a:stretch>
            <a:fillRect/>
          </a:stretch>
        </p:blipFill>
        <p:spPr>
          <a:xfrm>
            <a:off x="10944728" y="146822"/>
            <a:ext cx="883394" cy="1153062"/>
          </a:xfrm>
          <a:prstGeom prst="rect">
            <a:avLst/>
          </a:prstGeom>
        </p:spPr>
      </p:pic>
      <p:sp>
        <p:nvSpPr>
          <p:cNvPr id="7" name="Rectangle 6">
            <a:extLst>
              <a:ext uri="{FF2B5EF4-FFF2-40B4-BE49-F238E27FC236}">
                <a16:creationId xmlns:a16="http://schemas.microsoft.com/office/drawing/2014/main" id="{5F3B5589-86E2-DF39-3BF0-E20EDB4B373D}"/>
              </a:ext>
            </a:extLst>
          </p:cNvPr>
          <p:cNvSpPr/>
          <p:nvPr/>
        </p:nvSpPr>
        <p:spPr>
          <a:xfrm>
            <a:off x="10309413" y="1333804"/>
            <a:ext cx="1882588" cy="307777"/>
          </a:xfrm>
          <a:prstGeom prst="rect">
            <a:avLst/>
          </a:prstGeom>
          <a:noFill/>
        </p:spPr>
        <p:txBody>
          <a:bodyPr wrap="square" lIns="91440" tIns="45720" rIns="91440" bIns="45720">
            <a:spAutoFit/>
          </a:bodyPr>
          <a:lstStyle/>
          <a:p>
            <a:pPr algn="ctr"/>
            <a:r>
              <a:rPr lang="en-US" sz="1400" b="1" spc="50" dirty="0">
                <a:ln w="0">
                  <a:solidFill>
                    <a:srgbClr val="FFFF99"/>
                  </a:solidFill>
                </a:ln>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rPr>
              <a:t>NACIN ZC, Bhopal</a:t>
            </a:r>
          </a:p>
        </p:txBody>
      </p:sp>
    </p:spTree>
    <p:extLst>
      <p:ext uri="{BB962C8B-B14F-4D97-AF65-F5344CB8AC3E}">
        <p14:creationId xmlns:p14="http://schemas.microsoft.com/office/powerpoint/2010/main" val="798809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A34B-160E-D444-B5F8-182786D16F00}"/>
              </a:ext>
            </a:extLst>
          </p:cNvPr>
          <p:cNvSpPr>
            <a:spLocks noGrp="1"/>
          </p:cNvSpPr>
          <p:nvPr>
            <p:ph type="title"/>
          </p:nvPr>
        </p:nvSpPr>
        <p:spPr/>
        <p:txBody>
          <a:bodyPr/>
          <a:lstStyle/>
          <a:p>
            <a:r>
              <a:rPr lang="en-US" dirty="0">
                <a:solidFill>
                  <a:schemeClr val="bg1"/>
                </a:solidFill>
              </a:rPr>
              <a:t>Kalamanch </a:t>
            </a:r>
          </a:p>
        </p:txBody>
      </p:sp>
      <p:sp>
        <p:nvSpPr>
          <p:cNvPr id="3" name="Content Placeholder 2">
            <a:extLst>
              <a:ext uri="{FF2B5EF4-FFF2-40B4-BE49-F238E27FC236}">
                <a16:creationId xmlns:a16="http://schemas.microsoft.com/office/drawing/2014/main" id="{714A40F2-3BAD-A949-B98C-396E79EEEB84}"/>
              </a:ext>
            </a:extLst>
          </p:cNvPr>
          <p:cNvSpPr>
            <a:spLocks noGrp="1"/>
          </p:cNvSpPr>
          <p:nvPr>
            <p:ph idx="1"/>
          </p:nvPr>
        </p:nvSpPr>
        <p:spPr>
          <a:xfrm>
            <a:off x="818712" y="2222287"/>
            <a:ext cx="10554574" cy="4088866"/>
          </a:xfrm>
        </p:spPr>
        <p:txBody>
          <a:bodyPr>
            <a:normAutofit/>
          </a:bodyPr>
          <a:lstStyle/>
          <a:p>
            <a:pPr marL="0" indent="0">
              <a:buNone/>
            </a:pPr>
            <a:r>
              <a:rPr lang="en-US" dirty="0">
                <a:solidFill>
                  <a:srgbClr val="FFFF00"/>
                </a:solidFill>
              </a:rPr>
              <a:t>It's a celebration of the diverse artistic expressions that enrich our community, fostering a culture that appreciates and encourages the arts. Committed to nurturing creativity, Kalamanch  serves as a vibrant platform, spotlighting the artistic talents within our department.</a:t>
            </a:r>
          </a:p>
          <a:p>
            <a:pPr marL="0" indent="0">
              <a:buNone/>
            </a:pPr>
            <a:endParaRPr lang="en-US" dirty="0">
              <a:solidFill>
                <a:srgbClr val="FFFF00"/>
              </a:solidFill>
            </a:endParaRPr>
          </a:p>
          <a:p>
            <a:pPr marL="0" indent="0">
              <a:buNone/>
            </a:pPr>
            <a:r>
              <a:rPr lang="en-US" dirty="0">
                <a:solidFill>
                  <a:srgbClr val="FFFF00"/>
                </a:solidFill>
              </a:rPr>
              <a:t>It was inaugurated on 17.08.2023 with a festival of music &amp; poetry by ‘</a:t>
            </a:r>
            <a:r>
              <a:rPr lang="en-US" dirty="0" err="1">
                <a:solidFill>
                  <a:srgbClr val="FFFF00"/>
                </a:solidFill>
              </a:rPr>
              <a:t>Saptak</a:t>
            </a:r>
            <a:r>
              <a:rPr lang="en-US" dirty="0">
                <a:solidFill>
                  <a:srgbClr val="FFFF00"/>
                </a:solidFill>
              </a:rPr>
              <a:t> Fine Arts &amp; Society Group, Bhopal’. </a:t>
            </a:r>
          </a:p>
        </p:txBody>
      </p:sp>
      <p:pic>
        <p:nvPicPr>
          <p:cNvPr id="5" name="Picture 4">
            <a:extLst>
              <a:ext uri="{FF2B5EF4-FFF2-40B4-BE49-F238E27FC236}">
                <a16:creationId xmlns:a16="http://schemas.microsoft.com/office/drawing/2014/main" id="{8E24ABC1-8290-43B7-438C-869B50D04674}"/>
              </a:ext>
            </a:extLst>
          </p:cNvPr>
          <p:cNvPicPr>
            <a:picLocks noChangeAspect="1"/>
          </p:cNvPicPr>
          <p:nvPr/>
        </p:nvPicPr>
        <p:blipFill>
          <a:blip r:embed="rId2"/>
          <a:stretch>
            <a:fillRect/>
          </a:stretch>
        </p:blipFill>
        <p:spPr>
          <a:xfrm>
            <a:off x="10944728" y="146822"/>
            <a:ext cx="883394" cy="1153062"/>
          </a:xfrm>
          <a:prstGeom prst="rect">
            <a:avLst/>
          </a:prstGeom>
        </p:spPr>
      </p:pic>
      <p:sp>
        <p:nvSpPr>
          <p:cNvPr id="7" name="Rectangle 6">
            <a:extLst>
              <a:ext uri="{FF2B5EF4-FFF2-40B4-BE49-F238E27FC236}">
                <a16:creationId xmlns:a16="http://schemas.microsoft.com/office/drawing/2014/main" id="{5F3B5589-86E2-DF39-3BF0-E20EDB4B373D}"/>
              </a:ext>
            </a:extLst>
          </p:cNvPr>
          <p:cNvSpPr/>
          <p:nvPr/>
        </p:nvSpPr>
        <p:spPr>
          <a:xfrm>
            <a:off x="10309413" y="1333804"/>
            <a:ext cx="1882588" cy="307777"/>
          </a:xfrm>
          <a:prstGeom prst="rect">
            <a:avLst/>
          </a:prstGeom>
          <a:noFill/>
        </p:spPr>
        <p:txBody>
          <a:bodyPr wrap="square" lIns="91440" tIns="45720" rIns="91440" bIns="45720">
            <a:spAutoFit/>
          </a:bodyPr>
          <a:lstStyle/>
          <a:p>
            <a:pPr algn="ctr"/>
            <a:r>
              <a:rPr lang="en-US" sz="1400" b="1" spc="50" dirty="0">
                <a:ln w="0">
                  <a:solidFill>
                    <a:srgbClr val="FFFF99"/>
                  </a:solidFill>
                </a:ln>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rPr>
              <a:t>NACIN ZC, Bhopal</a:t>
            </a:r>
          </a:p>
        </p:txBody>
      </p:sp>
    </p:spTree>
    <p:extLst>
      <p:ext uri="{BB962C8B-B14F-4D97-AF65-F5344CB8AC3E}">
        <p14:creationId xmlns:p14="http://schemas.microsoft.com/office/powerpoint/2010/main" val="2064469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A34B-160E-D444-B5F8-182786D16F00}"/>
              </a:ext>
            </a:extLst>
          </p:cNvPr>
          <p:cNvSpPr>
            <a:spLocks noGrp="1"/>
          </p:cNvSpPr>
          <p:nvPr>
            <p:ph type="title"/>
          </p:nvPr>
        </p:nvSpPr>
        <p:spPr/>
        <p:txBody>
          <a:bodyPr/>
          <a:lstStyle/>
          <a:p>
            <a:r>
              <a:rPr lang="en-US" dirty="0">
                <a:solidFill>
                  <a:schemeClr val="bg1"/>
                </a:solidFill>
              </a:rPr>
              <a:t>Aaroh </a:t>
            </a:r>
          </a:p>
        </p:txBody>
      </p:sp>
      <p:sp>
        <p:nvSpPr>
          <p:cNvPr id="3" name="Content Placeholder 2">
            <a:extLst>
              <a:ext uri="{FF2B5EF4-FFF2-40B4-BE49-F238E27FC236}">
                <a16:creationId xmlns:a16="http://schemas.microsoft.com/office/drawing/2014/main" id="{714A40F2-3BAD-A949-B98C-396E79EEEB84}"/>
              </a:ext>
            </a:extLst>
          </p:cNvPr>
          <p:cNvSpPr>
            <a:spLocks noGrp="1"/>
          </p:cNvSpPr>
          <p:nvPr>
            <p:ph idx="1"/>
          </p:nvPr>
        </p:nvSpPr>
        <p:spPr>
          <a:xfrm>
            <a:off x="818712" y="2222287"/>
            <a:ext cx="10554574" cy="4088866"/>
          </a:xfrm>
        </p:spPr>
        <p:txBody>
          <a:bodyPr>
            <a:normAutofit/>
          </a:bodyPr>
          <a:lstStyle/>
          <a:p>
            <a:pPr marL="0" indent="0">
              <a:buNone/>
            </a:pPr>
            <a:r>
              <a:rPr lang="en-US" dirty="0">
                <a:solidFill>
                  <a:srgbClr val="FFFF00"/>
                </a:solidFill>
              </a:rPr>
              <a:t>Aaroh embodies the spirit of exploration and camaraderie, creating memorable adventures for our vibrant community.</a:t>
            </a:r>
          </a:p>
          <a:p>
            <a:pPr marL="0" indent="0">
              <a:buNone/>
            </a:pPr>
            <a:r>
              <a:rPr lang="en-US" dirty="0">
                <a:solidFill>
                  <a:srgbClr val="FFFF00"/>
                </a:solidFill>
              </a:rPr>
              <a:t>It is the adventure club of NACIN ZC, Bhopal, serving as a dynamic platform where thrilling adventure activities come to life. Recently, the club organized a trekking and training expedition at </a:t>
            </a:r>
            <a:r>
              <a:rPr lang="en-US" dirty="0" err="1">
                <a:solidFill>
                  <a:srgbClr val="FFFF00"/>
                </a:solidFill>
              </a:rPr>
              <a:t>Chidikho</a:t>
            </a:r>
            <a:r>
              <a:rPr lang="en-US" dirty="0">
                <a:solidFill>
                  <a:srgbClr val="FFFF00"/>
                </a:solidFill>
              </a:rPr>
              <a:t> Wildlife Sanctuary Near Bhopal and </a:t>
            </a:r>
            <a:r>
              <a:rPr lang="en-US" dirty="0" err="1">
                <a:solidFill>
                  <a:srgbClr val="FFFF00"/>
                </a:solidFill>
              </a:rPr>
              <a:t>Barnavawapara</a:t>
            </a:r>
            <a:r>
              <a:rPr lang="en-US" dirty="0">
                <a:solidFill>
                  <a:srgbClr val="FFFF00"/>
                </a:solidFill>
              </a:rPr>
              <a:t> Wildlife sanctuary Near Raipur offering a unique experience for the Induction Batch of Inspectors CGLE, 2021. </a:t>
            </a:r>
          </a:p>
        </p:txBody>
      </p:sp>
      <p:pic>
        <p:nvPicPr>
          <p:cNvPr id="5" name="Picture 4">
            <a:extLst>
              <a:ext uri="{FF2B5EF4-FFF2-40B4-BE49-F238E27FC236}">
                <a16:creationId xmlns:a16="http://schemas.microsoft.com/office/drawing/2014/main" id="{8E24ABC1-8290-43B7-438C-869B50D04674}"/>
              </a:ext>
            </a:extLst>
          </p:cNvPr>
          <p:cNvPicPr>
            <a:picLocks noChangeAspect="1"/>
          </p:cNvPicPr>
          <p:nvPr/>
        </p:nvPicPr>
        <p:blipFill>
          <a:blip r:embed="rId2"/>
          <a:stretch>
            <a:fillRect/>
          </a:stretch>
        </p:blipFill>
        <p:spPr>
          <a:xfrm>
            <a:off x="10944728" y="146822"/>
            <a:ext cx="883394" cy="1153062"/>
          </a:xfrm>
          <a:prstGeom prst="rect">
            <a:avLst/>
          </a:prstGeom>
        </p:spPr>
      </p:pic>
      <p:sp>
        <p:nvSpPr>
          <p:cNvPr id="7" name="Rectangle 6">
            <a:extLst>
              <a:ext uri="{FF2B5EF4-FFF2-40B4-BE49-F238E27FC236}">
                <a16:creationId xmlns:a16="http://schemas.microsoft.com/office/drawing/2014/main" id="{5F3B5589-86E2-DF39-3BF0-E20EDB4B373D}"/>
              </a:ext>
            </a:extLst>
          </p:cNvPr>
          <p:cNvSpPr/>
          <p:nvPr/>
        </p:nvSpPr>
        <p:spPr>
          <a:xfrm>
            <a:off x="10309413" y="1333804"/>
            <a:ext cx="1882588" cy="307777"/>
          </a:xfrm>
          <a:prstGeom prst="rect">
            <a:avLst/>
          </a:prstGeom>
          <a:noFill/>
        </p:spPr>
        <p:txBody>
          <a:bodyPr wrap="square" lIns="91440" tIns="45720" rIns="91440" bIns="45720">
            <a:spAutoFit/>
          </a:bodyPr>
          <a:lstStyle/>
          <a:p>
            <a:pPr algn="ctr"/>
            <a:r>
              <a:rPr lang="en-US" sz="1400" b="1" spc="50" dirty="0">
                <a:ln w="0">
                  <a:solidFill>
                    <a:srgbClr val="FFFF99"/>
                  </a:solidFill>
                </a:ln>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rPr>
              <a:t>NACIN ZC, Bhopal</a:t>
            </a:r>
          </a:p>
        </p:txBody>
      </p:sp>
    </p:spTree>
    <p:extLst>
      <p:ext uri="{BB962C8B-B14F-4D97-AF65-F5344CB8AC3E}">
        <p14:creationId xmlns:p14="http://schemas.microsoft.com/office/powerpoint/2010/main" val="2048680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{8600144F-DF6C-374A-9D69-11ADC543993A}tf10001122</Template>
  <TotalTime>354</TotalTime>
  <Words>669</Words>
  <Application>Microsoft Macintosh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Chalkduster</vt:lpstr>
      <vt:lpstr>Snell Roundhand</vt:lpstr>
      <vt:lpstr>Tw Cen MT</vt:lpstr>
      <vt:lpstr>Circuit</vt:lpstr>
      <vt:lpstr>BEST PRACTICES BY NACIN ZC BHOPAL</vt:lpstr>
      <vt:lpstr>HAR BUDHVAR GST VAR</vt:lpstr>
      <vt:lpstr>MANTHAN</vt:lpstr>
      <vt:lpstr>Santulan</vt:lpstr>
      <vt:lpstr>Bhagidar</vt:lpstr>
      <vt:lpstr>Samadhan</vt:lpstr>
      <vt:lpstr>Kaun Banega Champion of GST (KBC) </vt:lpstr>
      <vt:lpstr>Kalamanch </vt:lpstr>
      <vt:lpstr>Aaroh </vt:lpstr>
      <vt:lpstr>Kaleidoscope   An Expression Of Ever-changing &amp; Endless Possibilities Contained In Human Expression…..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BY NACIN ZC BHOPAL</dc:title>
  <dc:creator>Abhai Kumar Srivastav</dc:creator>
  <cp:lastModifiedBy>Microsoft Office User</cp:lastModifiedBy>
  <cp:revision>37</cp:revision>
  <dcterms:created xsi:type="dcterms:W3CDTF">2023-07-25T06:20:39Z</dcterms:created>
  <dcterms:modified xsi:type="dcterms:W3CDTF">2023-11-24T11:33:17Z</dcterms:modified>
</cp:coreProperties>
</file>