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365" r:id="rId2"/>
    <p:sldId id="352" r:id="rId3"/>
    <p:sldId id="353" r:id="rId4"/>
    <p:sldId id="354" r:id="rId5"/>
    <p:sldId id="366" r:id="rId6"/>
    <p:sldId id="355" r:id="rId7"/>
    <p:sldId id="356" r:id="rId8"/>
    <p:sldId id="357" r:id="rId9"/>
    <p:sldId id="358" r:id="rId10"/>
    <p:sldId id="359" r:id="rId11"/>
    <p:sldId id="360" r:id="rId12"/>
    <p:sldId id="361" r:id="rId13"/>
    <p:sldId id="362" r:id="rId14"/>
    <p:sldId id="363" r:id="rId15"/>
    <p:sldId id="258" r:id="rId16"/>
    <p:sldId id="294" r:id="rId17"/>
    <p:sldId id="307" r:id="rId18"/>
    <p:sldId id="310" r:id="rId19"/>
    <p:sldId id="308" r:id="rId20"/>
    <p:sldId id="309" r:id="rId21"/>
    <p:sldId id="296" r:id="rId22"/>
    <p:sldId id="311" r:id="rId23"/>
    <p:sldId id="312" r:id="rId24"/>
    <p:sldId id="313" r:id="rId25"/>
    <p:sldId id="346" r:id="rId26"/>
    <p:sldId id="320" r:id="rId27"/>
    <p:sldId id="347" r:id="rId28"/>
    <p:sldId id="348" r:id="rId29"/>
    <p:sldId id="316" r:id="rId30"/>
    <p:sldId id="315" r:id="rId31"/>
    <p:sldId id="314" r:id="rId32"/>
    <p:sldId id="345" r:id="rId33"/>
    <p:sldId id="344" r:id="rId34"/>
    <p:sldId id="343" r:id="rId35"/>
    <p:sldId id="342" r:id="rId36"/>
    <p:sldId id="341" r:id="rId37"/>
    <p:sldId id="372" r:id="rId38"/>
    <p:sldId id="368" r:id="rId39"/>
    <p:sldId id="369" r:id="rId40"/>
    <p:sldId id="370" r:id="rId41"/>
    <p:sldId id="371" r:id="rId42"/>
    <p:sldId id="340" r:id="rId43"/>
    <p:sldId id="338" r:id="rId44"/>
    <p:sldId id="329" r:id="rId45"/>
    <p:sldId id="330" r:id="rId46"/>
    <p:sldId id="337" r:id="rId47"/>
    <p:sldId id="373" r:id="rId48"/>
    <p:sldId id="349" r:id="rId49"/>
    <p:sldId id="350" r:id="rId50"/>
    <p:sldId id="351" r:id="rId51"/>
    <p:sldId id="303" r:id="rId52"/>
    <p:sldId id="290" r:id="rId53"/>
    <p:sldId id="291" r:id="rId54"/>
    <p:sldId id="292" r:id="rId55"/>
    <p:sldId id="287" r:id="rId56"/>
    <p:sldId id="288" r:id="rId57"/>
    <p:sldId id="289" r:id="rId58"/>
    <p:sldId id="374" r:id="rId59"/>
    <p:sldId id="281" r:id="rId60"/>
    <p:sldId id="293" r:id="rId6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CC00CC"/>
    <a:srgbClr val="339966"/>
    <a:srgbClr val="003300"/>
    <a:srgbClr val="CC6600"/>
    <a:srgbClr val="CC0099"/>
    <a:srgbClr val="660033"/>
    <a:srgbClr val="FFCC00"/>
    <a:srgbClr val="FF9900"/>
    <a:srgbClr val="99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76" autoAdjust="0"/>
    <p:restoredTop sz="92171" autoAdjust="0"/>
  </p:normalViewPr>
  <p:slideViewPr>
    <p:cSldViewPr>
      <p:cViewPr varScale="1">
        <p:scale>
          <a:sx n="74" d="100"/>
          <a:sy n="74" d="100"/>
        </p:scale>
        <p:origin x="-324"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9" Type="http://schemas.openxmlformats.org/officeDocument/2006/relationships/slide" Target="slides/slide38.xml" /><Relationship Id="rId21" Type="http://schemas.openxmlformats.org/officeDocument/2006/relationships/slide" Target="slides/slide20.xml" /><Relationship Id="rId34" Type="http://schemas.openxmlformats.org/officeDocument/2006/relationships/slide" Target="slides/slide33.xml" /><Relationship Id="rId42" Type="http://schemas.openxmlformats.org/officeDocument/2006/relationships/slide" Target="slides/slide41.xml" /><Relationship Id="rId47" Type="http://schemas.openxmlformats.org/officeDocument/2006/relationships/slide" Target="slides/slide46.xml" /><Relationship Id="rId50" Type="http://schemas.openxmlformats.org/officeDocument/2006/relationships/slide" Target="slides/slide49.xml" /><Relationship Id="rId55" Type="http://schemas.openxmlformats.org/officeDocument/2006/relationships/slide" Target="slides/slide54.xml" /><Relationship Id="rId63" Type="http://schemas.openxmlformats.org/officeDocument/2006/relationships/viewProps" Target="viewProps.xml" /><Relationship Id="rId7" Type="http://schemas.openxmlformats.org/officeDocument/2006/relationships/slide" Target="slides/slide6.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slide" Target="slides/slide28.xml" /><Relationship Id="rId41" Type="http://schemas.openxmlformats.org/officeDocument/2006/relationships/slide" Target="slides/slide40.xml" /><Relationship Id="rId54" Type="http://schemas.openxmlformats.org/officeDocument/2006/relationships/slide" Target="slides/slide53.xml" /><Relationship Id="rId62" Type="http://schemas.openxmlformats.org/officeDocument/2006/relationships/presProps" Target="presProp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slide" Target="slides/slide31.xml" /><Relationship Id="rId37" Type="http://schemas.openxmlformats.org/officeDocument/2006/relationships/slide" Target="slides/slide36.xml" /><Relationship Id="rId40" Type="http://schemas.openxmlformats.org/officeDocument/2006/relationships/slide" Target="slides/slide39.xml" /><Relationship Id="rId45" Type="http://schemas.openxmlformats.org/officeDocument/2006/relationships/slide" Target="slides/slide44.xml" /><Relationship Id="rId53" Type="http://schemas.openxmlformats.org/officeDocument/2006/relationships/slide" Target="slides/slide52.xml" /><Relationship Id="rId58" Type="http://schemas.openxmlformats.org/officeDocument/2006/relationships/slide" Target="slides/slide57.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36" Type="http://schemas.openxmlformats.org/officeDocument/2006/relationships/slide" Target="slides/slide35.xml" /><Relationship Id="rId49" Type="http://schemas.openxmlformats.org/officeDocument/2006/relationships/slide" Target="slides/slide48.xml" /><Relationship Id="rId57" Type="http://schemas.openxmlformats.org/officeDocument/2006/relationships/slide" Target="slides/slide56.xml" /><Relationship Id="rId61" Type="http://schemas.openxmlformats.org/officeDocument/2006/relationships/slide" Target="slides/slide60.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slide" Target="slides/slide30.xml" /><Relationship Id="rId44" Type="http://schemas.openxmlformats.org/officeDocument/2006/relationships/slide" Target="slides/slide43.xml" /><Relationship Id="rId52" Type="http://schemas.openxmlformats.org/officeDocument/2006/relationships/slide" Target="slides/slide51.xml" /><Relationship Id="rId60" Type="http://schemas.openxmlformats.org/officeDocument/2006/relationships/slide" Target="slides/slide59.xml" /><Relationship Id="rId65" Type="http://schemas.openxmlformats.org/officeDocument/2006/relationships/tableStyles" Target="tableStyles.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 Id="rId35" Type="http://schemas.openxmlformats.org/officeDocument/2006/relationships/slide" Target="slides/slide34.xml" /><Relationship Id="rId43" Type="http://schemas.openxmlformats.org/officeDocument/2006/relationships/slide" Target="slides/slide42.xml" /><Relationship Id="rId48" Type="http://schemas.openxmlformats.org/officeDocument/2006/relationships/slide" Target="slides/slide47.xml" /><Relationship Id="rId56" Type="http://schemas.openxmlformats.org/officeDocument/2006/relationships/slide" Target="slides/slide55.xml" /><Relationship Id="rId64" Type="http://schemas.openxmlformats.org/officeDocument/2006/relationships/theme" Target="theme/theme1.xml" /><Relationship Id="rId8" Type="http://schemas.openxmlformats.org/officeDocument/2006/relationships/slide" Target="slides/slide7.xml" /><Relationship Id="rId51" Type="http://schemas.openxmlformats.org/officeDocument/2006/relationships/slide" Target="slides/slide50.xml" /><Relationship Id="rId3" Type="http://schemas.openxmlformats.org/officeDocument/2006/relationships/slide" Target="slides/slide2.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slide" Target="slides/slide32.xml" /><Relationship Id="rId38" Type="http://schemas.openxmlformats.org/officeDocument/2006/relationships/slide" Target="slides/slide37.xml" /><Relationship Id="rId46" Type="http://schemas.openxmlformats.org/officeDocument/2006/relationships/slide" Target="slides/slide45.xml" /><Relationship Id="rId59" Type="http://schemas.openxmlformats.org/officeDocument/2006/relationships/slide" Target="slides/slide58.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10/19/2023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7" name="Title 6"/>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1D8BD707-D9CF-40AE-B4C6-C98DA3205C09}" type="datetimeFigureOut">
              <a:rPr lang="en-US" smtClean="0"/>
              <a:pPr/>
              <a:t>10/19/2023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45152"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10/19/2023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1D8BD707-D9CF-40AE-B4C6-C98DA3205C09}" type="datetimeFigureOut">
              <a:rPr lang="en-US" smtClean="0"/>
              <a:pPr/>
              <a:t>10/19/2023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1D8BD707-D9CF-40AE-B4C6-C98DA3205C09}" type="datetimeFigureOut">
              <a:rPr lang="en-US" smtClean="0"/>
              <a:pPr/>
              <a:t>10/19/2023</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B6F15528-21DE-4FAA-801E-634DDDAF4B2B}" type="slidenum">
              <a:rPr lang="en-US" smtClean="0"/>
              <a:pPr/>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Layout" Target="../slideLayouts/slideLayout7.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6.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Layout" Target="../slideLayouts/slideLayout7.xml" /></Relationships>
</file>

<file path=ppt/slides/_rels/slide17.xml.rels><?xml version="1.0" encoding="UTF-8" standalone="yes"?>
<Relationships xmlns="http://schemas.openxmlformats.org/package/2006/relationships"><Relationship Id="rId2" Type="http://schemas.openxmlformats.org/officeDocument/2006/relationships/image" Target="../media/image4.jpeg" /><Relationship Id="rId1" Type="http://schemas.openxmlformats.org/officeDocument/2006/relationships/slideLayout" Target="../slideLayouts/slideLayout7.xml" /></Relationships>
</file>

<file path=ppt/slides/_rels/slide18.xml.rels><?xml version="1.0" encoding="UTF-8" standalone="yes"?>
<Relationships xmlns="http://schemas.openxmlformats.org/package/2006/relationships"><Relationship Id="rId3" Type="http://schemas.openxmlformats.org/officeDocument/2006/relationships/image" Target="../media/image6.jpeg" /><Relationship Id="rId2" Type="http://schemas.openxmlformats.org/officeDocument/2006/relationships/image" Target="../media/image5.jpeg" /><Relationship Id="rId1" Type="http://schemas.openxmlformats.org/officeDocument/2006/relationships/slideLayout" Target="../slideLayouts/slideLayout7.xml" /></Relationships>
</file>

<file path=ppt/slides/_rels/slide19.xml.rels><?xml version="1.0" encoding="UTF-8" standalone="yes"?>
<Relationships xmlns="http://schemas.openxmlformats.org/package/2006/relationships"><Relationship Id="rId3" Type="http://schemas.openxmlformats.org/officeDocument/2006/relationships/image" Target="../media/image8.jpeg" /><Relationship Id="rId2" Type="http://schemas.openxmlformats.org/officeDocument/2006/relationships/image" Target="../media/image7.jpeg" /><Relationship Id="rId1" Type="http://schemas.openxmlformats.org/officeDocument/2006/relationships/slideLayout" Target="../slideLayouts/slideLayout7.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20.xml.rels><?xml version="1.0" encoding="UTF-8" standalone="yes"?>
<Relationships xmlns="http://schemas.openxmlformats.org/package/2006/relationships"><Relationship Id="rId3" Type="http://schemas.openxmlformats.org/officeDocument/2006/relationships/image" Target="../media/image10.jpeg" /><Relationship Id="rId2" Type="http://schemas.openxmlformats.org/officeDocument/2006/relationships/image" Target="../media/image9.jpeg" /><Relationship Id="rId1" Type="http://schemas.openxmlformats.org/officeDocument/2006/relationships/slideLayout" Target="../slideLayouts/slideLayout7.xml" /></Relationships>
</file>

<file path=ppt/slides/_rels/slide21.xml.rels><?xml version="1.0" encoding="UTF-8" standalone="yes"?>
<Relationships xmlns="http://schemas.openxmlformats.org/package/2006/relationships"><Relationship Id="rId2" Type="http://schemas.openxmlformats.org/officeDocument/2006/relationships/image" Target="../media/image11.jpeg" /><Relationship Id="rId1" Type="http://schemas.openxmlformats.org/officeDocument/2006/relationships/slideLayout" Target="../slideLayouts/slideLayout7.xml" /></Relationships>
</file>

<file path=ppt/slides/_rels/slide22.xml.rels><?xml version="1.0" encoding="UTF-8" standalone="yes"?>
<Relationships xmlns="http://schemas.openxmlformats.org/package/2006/relationships"><Relationship Id="rId2" Type="http://schemas.openxmlformats.org/officeDocument/2006/relationships/image" Target="../media/image12.jpeg" /><Relationship Id="rId1" Type="http://schemas.openxmlformats.org/officeDocument/2006/relationships/slideLayout" Target="../slideLayouts/slideLayout7.xml" /></Relationships>
</file>

<file path=ppt/slides/_rels/slide23.xml.rels><?xml version="1.0" encoding="UTF-8" standalone="yes"?>
<Relationships xmlns="http://schemas.openxmlformats.org/package/2006/relationships"><Relationship Id="rId3" Type="http://schemas.openxmlformats.org/officeDocument/2006/relationships/image" Target="../media/image14.jpeg" /><Relationship Id="rId2" Type="http://schemas.openxmlformats.org/officeDocument/2006/relationships/image" Target="../media/image13.jpeg" /><Relationship Id="rId1" Type="http://schemas.openxmlformats.org/officeDocument/2006/relationships/slideLayout" Target="../slideLayouts/slideLayout7.xml" /></Relationships>
</file>

<file path=ppt/slides/_rels/slide24.xml.rels><?xml version="1.0" encoding="UTF-8" standalone="yes"?>
<Relationships xmlns="http://schemas.openxmlformats.org/package/2006/relationships"><Relationship Id="rId3" Type="http://schemas.openxmlformats.org/officeDocument/2006/relationships/image" Target="../media/image16.jpeg" /><Relationship Id="rId2" Type="http://schemas.openxmlformats.org/officeDocument/2006/relationships/image" Target="../media/image15.jpeg" /><Relationship Id="rId1" Type="http://schemas.openxmlformats.org/officeDocument/2006/relationships/slideLayout" Target="../slideLayouts/slideLayout7.xml" /></Relationships>
</file>

<file path=ppt/slides/_rels/slide25.xml.rels><?xml version="1.0" encoding="UTF-8" standalone="yes"?>
<Relationships xmlns="http://schemas.openxmlformats.org/package/2006/relationships"><Relationship Id="rId3" Type="http://schemas.openxmlformats.org/officeDocument/2006/relationships/image" Target="../media/image17.jpeg" /><Relationship Id="rId2" Type="http://schemas.openxmlformats.org/officeDocument/2006/relationships/image" Target="../media/image14.jpeg" /><Relationship Id="rId1" Type="http://schemas.openxmlformats.org/officeDocument/2006/relationships/slideLayout" Target="../slideLayouts/slideLayout7.xml" /></Relationships>
</file>

<file path=ppt/slides/_rels/slide26.xml.rels><?xml version="1.0" encoding="UTF-8" standalone="yes"?>
<Relationships xmlns="http://schemas.openxmlformats.org/package/2006/relationships"><Relationship Id="rId2" Type="http://schemas.openxmlformats.org/officeDocument/2006/relationships/image" Target="../media/image18.jpeg" /><Relationship Id="rId1" Type="http://schemas.openxmlformats.org/officeDocument/2006/relationships/slideLayout" Target="../slideLayouts/slideLayout7.xml" /></Relationships>
</file>

<file path=ppt/slides/_rels/slide27.xml.rels><?xml version="1.0" encoding="UTF-8" standalone="yes"?>
<Relationships xmlns="http://schemas.openxmlformats.org/package/2006/relationships"><Relationship Id="rId3" Type="http://schemas.openxmlformats.org/officeDocument/2006/relationships/image" Target="../media/image20.jpeg" /><Relationship Id="rId2" Type="http://schemas.openxmlformats.org/officeDocument/2006/relationships/image" Target="../media/image19.jpeg" /><Relationship Id="rId1" Type="http://schemas.openxmlformats.org/officeDocument/2006/relationships/slideLayout" Target="../slideLayouts/slideLayout7.xml" /></Relationships>
</file>

<file path=ppt/slides/_rels/slide28.xml.rels><?xml version="1.0" encoding="UTF-8" standalone="yes"?>
<Relationships xmlns="http://schemas.openxmlformats.org/package/2006/relationships"><Relationship Id="rId3" Type="http://schemas.openxmlformats.org/officeDocument/2006/relationships/image" Target="../media/image22.jpeg" /><Relationship Id="rId2" Type="http://schemas.openxmlformats.org/officeDocument/2006/relationships/image" Target="../media/image21.jpeg" /><Relationship Id="rId1" Type="http://schemas.openxmlformats.org/officeDocument/2006/relationships/slideLayout" Target="../slideLayouts/slideLayout7.xml" /></Relationships>
</file>

<file path=ppt/slides/_rels/slide29.xml.rels><?xml version="1.0" encoding="UTF-8" standalone="yes"?>
<Relationships xmlns="http://schemas.openxmlformats.org/package/2006/relationships"><Relationship Id="rId3" Type="http://schemas.openxmlformats.org/officeDocument/2006/relationships/image" Target="../media/image24.jpeg" /><Relationship Id="rId2" Type="http://schemas.openxmlformats.org/officeDocument/2006/relationships/image" Target="../media/image23.jpeg" /><Relationship Id="rId1" Type="http://schemas.openxmlformats.org/officeDocument/2006/relationships/slideLayout" Target="../slideLayouts/slideLayout7.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30.xml.rels><?xml version="1.0" encoding="UTF-8" standalone="yes"?>
<Relationships xmlns="http://schemas.openxmlformats.org/package/2006/relationships"><Relationship Id="rId3" Type="http://schemas.openxmlformats.org/officeDocument/2006/relationships/image" Target="../media/image26.jpeg" /><Relationship Id="rId2" Type="http://schemas.openxmlformats.org/officeDocument/2006/relationships/image" Target="../media/image25.jpeg" /><Relationship Id="rId1" Type="http://schemas.openxmlformats.org/officeDocument/2006/relationships/slideLayout" Target="../slideLayouts/slideLayout7.xml" /></Relationships>
</file>

<file path=ppt/slides/_rels/slide31.xml.rels><?xml version="1.0" encoding="UTF-8" standalone="yes"?>
<Relationships xmlns="http://schemas.openxmlformats.org/package/2006/relationships"><Relationship Id="rId3" Type="http://schemas.openxmlformats.org/officeDocument/2006/relationships/image" Target="../media/image28.jpeg" /><Relationship Id="rId2" Type="http://schemas.openxmlformats.org/officeDocument/2006/relationships/image" Target="../media/image27.jpeg" /><Relationship Id="rId1" Type="http://schemas.openxmlformats.org/officeDocument/2006/relationships/slideLayout" Target="../slideLayouts/slideLayout7.xml" /></Relationships>
</file>

<file path=ppt/slides/_rels/slide32.xml.rels><?xml version="1.0" encoding="UTF-8" standalone="yes"?>
<Relationships xmlns="http://schemas.openxmlformats.org/package/2006/relationships"><Relationship Id="rId3" Type="http://schemas.openxmlformats.org/officeDocument/2006/relationships/image" Target="../media/image30.jpeg" /><Relationship Id="rId2" Type="http://schemas.openxmlformats.org/officeDocument/2006/relationships/image" Target="../media/image29.jpeg" /><Relationship Id="rId1" Type="http://schemas.openxmlformats.org/officeDocument/2006/relationships/slideLayout" Target="../slideLayouts/slideLayout7.xml" /></Relationships>
</file>

<file path=ppt/slides/_rels/slide33.xml.rels><?xml version="1.0" encoding="UTF-8" standalone="yes"?>
<Relationships xmlns="http://schemas.openxmlformats.org/package/2006/relationships"><Relationship Id="rId3" Type="http://schemas.openxmlformats.org/officeDocument/2006/relationships/image" Target="../media/image32.jpeg" /><Relationship Id="rId2" Type="http://schemas.openxmlformats.org/officeDocument/2006/relationships/image" Target="../media/image31.jpeg" /><Relationship Id="rId1" Type="http://schemas.openxmlformats.org/officeDocument/2006/relationships/slideLayout" Target="../slideLayouts/slideLayout7.xml" /></Relationships>
</file>

<file path=ppt/slides/_rels/slide34.xml.rels><?xml version="1.0" encoding="UTF-8" standalone="yes"?>
<Relationships xmlns="http://schemas.openxmlformats.org/package/2006/relationships"><Relationship Id="rId3" Type="http://schemas.openxmlformats.org/officeDocument/2006/relationships/image" Target="../media/image34.jpeg" /><Relationship Id="rId2" Type="http://schemas.openxmlformats.org/officeDocument/2006/relationships/image" Target="../media/image33.jpeg" /><Relationship Id="rId1" Type="http://schemas.openxmlformats.org/officeDocument/2006/relationships/slideLayout" Target="../slideLayouts/slideLayout7.xml" /></Relationships>
</file>

<file path=ppt/slides/_rels/slide35.xml.rels><?xml version="1.0" encoding="UTF-8" standalone="yes"?>
<Relationships xmlns="http://schemas.openxmlformats.org/package/2006/relationships"><Relationship Id="rId3" Type="http://schemas.openxmlformats.org/officeDocument/2006/relationships/image" Target="../media/image36.jpeg" /><Relationship Id="rId2" Type="http://schemas.openxmlformats.org/officeDocument/2006/relationships/image" Target="../media/image35.jpeg" /><Relationship Id="rId1" Type="http://schemas.openxmlformats.org/officeDocument/2006/relationships/slideLayout" Target="../slideLayouts/slideLayout7.xml" /></Relationships>
</file>

<file path=ppt/slides/_rels/slide36.xml.rels><?xml version="1.0" encoding="UTF-8" standalone="yes"?>
<Relationships xmlns="http://schemas.openxmlformats.org/package/2006/relationships"><Relationship Id="rId3" Type="http://schemas.openxmlformats.org/officeDocument/2006/relationships/image" Target="../media/image38.jpeg" /><Relationship Id="rId2" Type="http://schemas.openxmlformats.org/officeDocument/2006/relationships/image" Target="../media/image37.jpeg" /><Relationship Id="rId1" Type="http://schemas.openxmlformats.org/officeDocument/2006/relationships/slideLayout" Target="../slideLayouts/slideLayout7.xml" /></Relationships>
</file>

<file path=ppt/slides/_rels/slide37.xml.rels><?xml version="1.0" encoding="UTF-8" standalone="yes"?>
<Relationships xmlns="http://schemas.openxmlformats.org/package/2006/relationships"><Relationship Id="rId3" Type="http://schemas.openxmlformats.org/officeDocument/2006/relationships/image" Target="../media/image40.jpeg" /><Relationship Id="rId2" Type="http://schemas.openxmlformats.org/officeDocument/2006/relationships/image" Target="../media/image39.jpeg" /><Relationship Id="rId1" Type="http://schemas.openxmlformats.org/officeDocument/2006/relationships/slideLayout" Target="../slideLayouts/slideLayout7.xml" /></Relationships>
</file>

<file path=ppt/slides/_rels/slide38.xml.rels><?xml version="1.0" encoding="UTF-8" standalone="yes"?>
<Relationships xmlns="http://schemas.openxmlformats.org/package/2006/relationships"><Relationship Id="rId2" Type="http://schemas.openxmlformats.org/officeDocument/2006/relationships/image" Target="../media/image41.jpeg" /><Relationship Id="rId1" Type="http://schemas.openxmlformats.org/officeDocument/2006/relationships/slideLayout" Target="../slideLayouts/slideLayout7.xml" /></Relationships>
</file>

<file path=ppt/slides/_rels/slide39.xml.rels><?xml version="1.0" encoding="UTF-8" standalone="yes"?>
<Relationships xmlns="http://schemas.openxmlformats.org/package/2006/relationships"><Relationship Id="rId2" Type="http://schemas.openxmlformats.org/officeDocument/2006/relationships/image" Target="../media/image42.jpeg" /><Relationship Id="rId1" Type="http://schemas.openxmlformats.org/officeDocument/2006/relationships/slideLayout" Target="../slideLayouts/slideLayout7.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40.xml.rels><?xml version="1.0" encoding="UTF-8" standalone="yes"?>
<Relationships xmlns="http://schemas.openxmlformats.org/package/2006/relationships"><Relationship Id="rId2" Type="http://schemas.openxmlformats.org/officeDocument/2006/relationships/image" Target="../media/image43.jpeg" /><Relationship Id="rId1" Type="http://schemas.openxmlformats.org/officeDocument/2006/relationships/slideLayout" Target="../slideLayouts/slideLayout7.xml" /></Relationships>
</file>

<file path=ppt/slides/_rels/slide41.xml.rels><?xml version="1.0" encoding="UTF-8" standalone="yes"?>
<Relationships xmlns="http://schemas.openxmlformats.org/package/2006/relationships"><Relationship Id="rId2" Type="http://schemas.openxmlformats.org/officeDocument/2006/relationships/image" Target="../media/image44.jpeg" /><Relationship Id="rId1" Type="http://schemas.openxmlformats.org/officeDocument/2006/relationships/slideLayout" Target="../slideLayouts/slideLayout7.xml" /></Relationships>
</file>

<file path=ppt/slides/_rels/slide42.xml.rels><?xml version="1.0" encoding="UTF-8" standalone="yes"?>
<Relationships xmlns="http://schemas.openxmlformats.org/package/2006/relationships"><Relationship Id="rId3" Type="http://schemas.openxmlformats.org/officeDocument/2006/relationships/image" Target="../media/image46.jpeg" /><Relationship Id="rId2" Type="http://schemas.openxmlformats.org/officeDocument/2006/relationships/image" Target="../media/image45.jpeg" /><Relationship Id="rId1" Type="http://schemas.openxmlformats.org/officeDocument/2006/relationships/slideLayout" Target="../slideLayouts/slideLayout7.xml" /></Relationships>
</file>

<file path=ppt/slides/_rels/slide43.xml.rels><?xml version="1.0" encoding="UTF-8" standalone="yes"?>
<Relationships xmlns="http://schemas.openxmlformats.org/package/2006/relationships"><Relationship Id="rId2" Type="http://schemas.openxmlformats.org/officeDocument/2006/relationships/image" Target="../media/image47.jpeg" /><Relationship Id="rId1" Type="http://schemas.openxmlformats.org/officeDocument/2006/relationships/slideLayout" Target="../slideLayouts/slideLayout7.xml" /></Relationships>
</file>

<file path=ppt/slides/_rels/slide44.xml.rels><?xml version="1.0" encoding="UTF-8" standalone="yes"?>
<Relationships xmlns="http://schemas.openxmlformats.org/package/2006/relationships"><Relationship Id="rId3" Type="http://schemas.openxmlformats.org/officeDocument/2006/relationships/image" Target="../media/image49.jpeg" /><Relationship Id="rId2" Type="http://schemas.openxmlformats.org/officeDocument/2006/relationships/image" Target="../media/image48.jpeg" /><Relationship Id="rId1" Type="http://schemas.openxmlformats.org/officeDocument/2006/relationships/slideLayout" Target="../slideLayouts/slideLayout7.xml" /></Relationships>
</file>

<file path=ppt/slides/_rels/slide45.xml.rels><?xml version="1.0" encoding="UTF-8" standalone="yes"?>
<Relationships xmlns="http://schemas.openxmlformats.org/package/2006/relationships"><Relationship Id="rId3" Type="http://schemas.openxmlformats.org/officeDocument/2006/relationships/image" Target="../media/image51.jpeg" /><Relationship Id="rId2" Type="http://schemas.openxmlformats.org/officeDocument/2006/relationships/image" Target="../media/image50.jpeg" /><Relationship Id="rId1" Type="http://schemas.openxmlformats.org/officeDocument/2006/relationships/slideLayout" Target="../slideLayouts/slideLayout7.xml" /></Relationships>
</file>

<file path=ppt/slides/_rels/slide46.xml.rels><?xml version="1.0" encoding="UTF-8" standalone="yes"?>
<Relationships xmlns="http://schemas.openxmlformats.org/package/2006/relationships"><Relationship Id="rId3" Type="http://schemas.openxmlformats.org/officeDocument/2006/relationships/image" Target="../media/image53.jpeg" /><Relationship Id="rId2" Type="http://schemas.openxmlformats.org/officeDocument/2006/relationships/image" Target="../media/image52.jpeg" /><Relationship Id="rId1" Type="http://schemas.openxmlformats.org/officeDocument/2006/relationships/slideLayout" Target="../slideLayouts/slideLayout7.xml" /></Relationships>
</file>

<file path=ppt/slides/_rels/slide47.xml.rels><?xml version="1.0" encoding="UTF-8" standalone="yes"?>
<Relationships xmlns="http://schemas.openxmlformats.org/package/2006/relationships"><Relationship Id="rId2" Type="http://schemas.openxmlformats.org/officeDocument/2006/relationships/image" Target="../media/image54.jpeg" /><Relationship Id="rId1" Type="http://schemas.openxmlformats.org/officeDocument/2006/relationships/slideLayout" Target="../slideLayouts/slideLayout7.xml" /></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51.xml.rels><?xml version="1.0" encoding="UTF-8" standalone="yes"?>
<Relationships xmlns="http://schemas.openxmlformats.org/package/2006/relationships"><Relationship Id="rId2" Type="http://schemas.openxmlformats.org/officeDocument/2006/relationships/image" Target="../media/image55.jpeg" /><Relationship Id="rId1" Type="http://schemas.openxmlformats.org/officeDocument/2006/relationships/slideLayout" Target="../slideLayouts/slideLayout7.xml" /></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53.xml.rels><?xml version="1.0" encoding="UTF-8" standalone="yes"?>
<Relationships xmlns="http://schemas.openxmlformats.org/package/2006/relationships"><Relationship Id="rId2" Type="http://schemas.openxmlformats.org/officeDocument/2006/relationships/image" Target="../media/image56.jpeg" /><Relationship Id="rId1" Type="http://schemas.openxmlformats.org/officeDocument/2006/relationships/slideLayout" Target="../slideLayouts/slideLayout7.xml" /></Relationships>
</file>

<file path=ppt/slides/_rels/slide54.xml.rels><?xml version="1.0" encoding="UTF-8" standalone="yes"?>
<Relationships xmlns="http://schemas.openxmlformats.org/package/2006/relationships"><Relationship Id="rId2" Type="http://schemas.openxmlformats.org/officeDocument/2006/relationships/image" Target="../media/image57.jpeg" /><Relationship Id="rId1" Type="http://schemas.openxmlformats.org/officeDocument/2006/relationships/slideLayout" Target="../slideLayouts/slideLayout7.xml" /></Relationships>
</file>

<file path=ppt/slides/_rels/slide55.xml.rels><?xml version="1.0" encoding="UTF-8" standalone="yes"?>
<Relationships xmlns="http://schemas.openxmlformats.org/package/2006/relationships"><Relationship Id="rId2" Type="http://schemas.openxmlformats.org/officeDocument/2006/relationships/image" Target="../media/image58.jpeg" /><Relationship Id="rId1" Type="http://schemas.openxmlformats.org/officeDocument/2006/relationships/slideLayout" Target="../slideLayouts/slideLayout7.xml" /></Relationships>
</file>

<file path=ppt/slides/_rels/slide56.xml.rels><?xml version="1.0" encoding="UTF-8" standalone="yes"?>
<Relationships xmlns="http://schemas.openxmlformats.org/package/2006/relationships"><Relationship Id="rId2" Type="http://schemas.openxmlformats.org/officeDocument/2006/relationships/image" Target="../media/image59.jpeg" /><Relationship Id="rId1" Type="http://schemas.openxmlformats.org/officeDocument/2006/relationships/slideLayout" Target="../slideLayouts/slideLayout7.xml" /></Relationships>
</file>

<file path=ppt/slides/_rels/slide57.xml.rels><?xml version="1.0" encoding="UTF-8" standalone="yes"?>
<Relationships xmlns="http://schemas.openxmlformats.org/package/2006/relationships"><Relationship Id="rId2" Type="http://schemas.openxmlformats.org/officeDocument/2006/relationships/image" Target="../media/image60.jpeg" /><Relationship Id="rId1" Type="http://schemas.openxmlformats.org/officeDocument/2006/relationships/slideLayout" Target="../slideLayouts/slideLayout7.xml" /></Relationships>
</file>

<file path=ppt/slides/_rels/slide58.xml.rels><?xml version="1.0" encoding="UTF-8" standalone="yes"?>
<Relationships xmlns="http://schemas.openxmlformats.org/package/2006/relationships"><Relationship Id="rId2" Type="http://schemas.openxmlformats.org/officeDocument/2006/relationships/image" Target="../media/image61.jpeg" /><Relationship Id="rId1" Type="http://schemas.openxmlformats.org/officeDocument/2006/relationships/slideLayout" Target="../slideLayouts/slideLayout7.xml" /></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14400" y="1752600"/>
            <a:ext cx="7467600" cy="4154984"/>
          </a:xfrm>
          <a:prstGeom prst="rect">
            <a:avLst/>
          </a:prstGeom>
          <a:noFill/>
        </p:spPr>
        <p:txBody>
          <a:bodyPr wrap="square" rtlCol="0">
            <a:spAutoFit/>
          </a:bodyPr>
          <a:lstStyle/>
          <a:p>
            <a:pPr algn="ctr"/>
            <a:r>
              <a:rPr lang="hi-IN" sz="4400" b="1" dirty="0">
                <a:solidFill>
                  <a:srgbClr val="7030A0"/>
                </a:solidFill>
              </a:rPr>
              <a:t>प्रस्तुतीकरण</a:t>
            </a:r>
          </a:p>
          <a:p>
            <a:pPr algn="ctr"/>
            <a:endParaRPr lang="hi-IN" sz="4400" b="1" dirty="0">
              <a:solidFill>
                <a:srgbClr val="7030A0"/>
              </a:solidFill>
            </a:endParaRPr>
          </a:p>
          <a:p>
            <a:pPr algn="ctr"/>
            <a:r>
              <a:rPr lang="hi-IN" sz="4400" b="1" dirty="0">
                <a:solidFill>
                  <a:srgbClr val="7030A0"/>
                </a:solidFill>
              </a:rPr>
              <a:t>(कम्पोजीशन)</a:t>
            </a:r>
          </a:p>
          <a:p>
            <a:pPr algn="ctr"/>
            <a:endParaRPr lang="hi-IN" sz="4400" b="1" dirty="0">
              <a:solidFill>
                <a:srgbClr val="7030A0"/>
              </a:solidFill>
            </a:endParaRPr>
          </a:p>
          <a:p>
            <a:pPr algn="ctr"/>
            <a:r>
              <a:rPr lang="hi-IN" sz="4400" b="1" dirty="0">
                <a:solidFill>
                  <a:srgbClr val="7030A0"/>
                </a:solidFill>
              </a:rPr>
              <a:t>राज्य कर विभाग</a:t>
            </a:r>
          </a:p>
          <a:p>
            <a:pPr algn="ctr"/>
            <a:r>
              <a:rPr lang="hi-IN" sz="4400" b="1" dirty="0">
                <a:solidFill>
                  <a:srgbClr val="7030A0"/>
                </a:solidFill>
              </a:rPr>
              <a:t>जोन-सहारनपुर</a:t>
            </a:r>
            <a:endParaRPr lang="en-US" sz="4400" b="1" dirty="0">
              <a:solidFill>
                <a:srgbClr val="7030A0"/>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43400" y="685800"/>
            <a:ext cx="990600" cy="990600"/>
          </a:xfrm>
          <a:prstGeom prst="rect">
            <a:avLst/>
          </a:prstGeom>
        </p:spPr>
      </p:pic>
    </p:spTree>
    <p:extLst>
      <p:ext uri="{BB962C8B-B14F-4D97-AF65-F5344CB8AC3E}">
        <p14:creationId xmlns:p14="http://schemas.microsoft.com/office/powerpoint/2010/main" val="2168061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3183" y="1524000"/>
            <a:ext cx="8610600" cy="4524315"/>
          </a:xfrm>
          <a:prstGeom prst="rect">
            <a:avLst/>
          </a:prstGeom>
        </p:spPr>
        <p:txBody>
          <a:bodyPr wrap="square">
            <a:spAutoFit/>
          </a:bodyPr>
          <a:lstStyle/>
          <a:p>
            <a:pPr marL="285750" indent="-285750" algn="just">
              <a:buFont typeface="Wingdings" panose="05000000000000000000" pitchFamily="2" charset="2"/>
              <a:buChar char="§"/>
            </a:pPr>
            <a:r>
              <a:rPr lang="hi-IN" sz="3200" dirty="0">
                <a:solidFill>
                  <a:srgbClr val="339966"/>
                </a:solidFill>
              </a:rPr>
              <a:t>इस कार्यवाही के फलस्वरूप जो व्यापारी वास्तव में कोई कारोबार नहीं कर रहे थे और विगत</a:t>
            </a:r>
            <a:r>
              <a:rPr lang="hi-IN" sz="3200" i="1" dirty="0">
                <a:solidFill>
                  <a:srgbClr val="339966"/>
                </a:solidFill>
              </a:rPr>
              <a:t> </a:t>
            </a:r>
            <a:r>
              <a:rPr lang="hi-IN" sz="3200" dirty="0">
                <a:solidFill>
                  <a:srgbClr val="339966"/>
                </a:solidFill>
              </a:rPr>
              <a:t>कई त्रैमास से शून्य बिक्री का नक्शा दाखिल कर रहे थे तथा भौतिक सत्यापन पर भी ऐसे व्यापारिक प्रतिष्ठान बन्द पाये गये थे</a:t>
            </a:r>
            <a:r>
              <a:rPr lang="en-IN" sz="3200" i="1" dirty="0">
                <a:solidFill>
                  <a:srgbClr val="339966"/>
                </a:solidFill>
              </a:rPr>
              <a:t>, </a:t>
            </a:r>
            <a:r>
              <a:rPr lang="hi-IN" sz="3200" dirty="0">
                <a:solidFill>
                  <a:srgbClr val="339966"/>
                </a:solidFill>
              </a:rPr>
              <a:t>बन्द प्रतिष्ठान के फोटो के आधार पर ऐसे पंजीयन निरस्त किये जाने की कार्यवाही की गयी और जो प्रतिष्ठान व्यापारिक गतिविधियां करते हुए भी शून्य बिक्री का नक्शा दाखिल कर रहे थे उनको फोटो दिखाकर सही बिक्री दर्शाने के निर्देश दिये गये।</a:t>
            </a:r>
            <a:endParaRPr lang="en-US" sz="3200" dirty="0">
              <a:solidFill>
                <a:srgbClr val="339966"/>
              </a:solidFill>
            </a:endParaRPr>
          </a:p>
        </p:txBody>
      </p:sp>
    </p:spTree>
    <p:extLst>
      <p:ext uri="{BB962C8B-B14F-4D97-AF65-F5344CB8AC3E}">
        <p14:creationId xmlns:p14="http://schemas.microsoft.com/office/powerpoint/2010/main" val="21623253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524000"/>
            <a:ext cx="8458200" cy="4678204"/>
          </a:xfrm>
          <a:prstGeom prst="rect">
            <a:avLst/>
          </a:prstGeom>
        </p:spPr>
        <p:txBody>
          <a:bodyPr wrap="square">
            <a:spAutoFit/>
          </a:bodyPr>
          <a:lstStyle/>
          <a:p>
            <a:pPr marL="285750" indent="-285750" algn="just">
              <a:buFont typeface="Wingdings" panose="05000000000000000000" pitchFamily="2" charset="2"/>
              <a:buChar char="§"/>
            </a:pPr>
            <a:r>
              <a:rPr lang="hi-IN" sz="4000" dirty="0">
                <a:solidFill>
                  <a:srgbClr val="660033"/>
                </a:solidFill>
              </a:rPr>
              <a:t>जो व्यापारिक प्रतिष्ठान व्यापारिक गतिविधियां करने के बावजूद शून्य बिक्री का नक्शा दाखिल कर रहे थे उन व्यापारियों में से कुछ व्यापारियों की वि0अनु0शा0 जांच करायी गयी</a:t>
            </a:r>
            <a:r>
              <a:rPr lang="en-IN" sz="4000" i="1" dirty="0">
                <a:solidFill>
                  <a:srgbClr val="660033"/>
                </a:solidFill>
              </a:rPr>
              <a:t>, </a:t>
            </a:r>
            <a:r>
              <a:rPr lang="hi-IN" sz="4000" dirty="0">
                <a:solidFill>
                  <a:srgbClr val="660033"/>
                </a:solidFill>
              </a:rPr>
              <a:t>जिसके फलस्वरूप रू0 4.49 लाख की धनराशि जमा करायी गयी है।</a:t>
            </a:r>
            <a:endParaRPr lang="en-US" sz="4000" dirty="0">
              <a:solidFill>
                <a:srgbClr val="660033"/>
              </a:solidFill>
            </a:endParaRPr>
          </a:p>
          <a:p>
            <a:r>
              <a:rPr lang="en-IN" i="1" dirty="0"/>
              <a:t> </a:t>
            </a:r>
            <a:endParaRPr lang="en-US" dirty="0"/>
          </a:p>
        </p:txBody>
      </p:sp>
    </p:spTree>
    <p:extLst>
      <p:ext uri="{BB962C8B-B14F-4D97-AF65-F5344CB8AC3E}">
        <p14:creationId xmlns:p14="http://schemas.microsoft.com/office/powerpoint/2010/main" val="12444802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447800"/>
            <a:ext cx="8534400" cy="5016758"/>
          </a:xfrm>
          <a:prstGeom prst="rect">
            <a:avLst/>
          </a:prstGeom>
        </p:spPr>
        <p:txBody>
          <a:bodyPr wrap="square">
            <a:spAutoFit/>
          </a:bodyPr>
          <a:lstStyle/>
          <a:p>
            <a:pPr marL="285750" indent="-285750" algn="just">
              <a:buFont typeface="Wingdings" panose="05000000000000000000" pitchFamily="2" charset="2"/>
              <a:buChar char="§"/>
            </a:pPr>
            <a:r>
              <a:rPr lang="hi-IN" sz="3200" dirty="0">
                <a:solidFill>
                  <a:srgbClr val="CC0099"/>
                </a:solidFill>
              </a:rPr>
              <a:t>दवाईयों</a:t>
            </a:r>
            <a:r>
              <a:rPr lang="en-IN" sz="3200" i="1" dirty="0">
                <a:solidFill>
                  <a:srgbClr val="CC0099"/>
                </a:solidFill>
              </a:rPr>
              <a:t>, </a:t>
            </a:r>
            <a:r>
              <a:rPr lang="hi-IN" sz="3200" dirty="0">
                <a:solidFill>
                  <a:srgbClr val="CC0099"/>
                </a:solidFill>
              </a:rPr>
              <a:t>सीमेन्ट</a:t>
            </a:r>
            <a:r>
              <a:rPr lang="en-IN" sz="3200" i="1" dirty="0">
                <a:solidFill>
                  <a:srgbClr val="CC0099"/>
                </a:solidFill>
              </a:rPr>
              <a:t>, </a:t>
            </a:r>
            <a:r>
              <a:rPr lang="hi-IN" sz="3200" dirty="0">
                <a:solidFill>
                  <a:srgbClr val="CC0099"/>
                </a:solidFill>
              </a:rPr>
              <a:t>फर्टीलाईजर</a:t>
            </a:r>
            <a:r>
              <a:rPr lang="en-IN" sz="3200" i="1" dirty="0">
                <a:solidFill>
                  <a:srgbClr val="CC0099"/>
                </a:solidFill>
              </a:rPr>
              <a:t>, </a:t>
            </a:r>
            <a:r>
              <a:rPr lang="hi-IN" sz="3200" dirty="0">
                <a:solidFill>
                  <a:srgbClr val="CC0099"/>
                </a:solidFill>
              </a:rPr>
              <a:t>कीटनाशक आदि ऐसे व्यापार जिनमें बिक्री बडी-बडी कम्पनियों द्वारा की जाती है और इन व्यवसायों में शून्य टर्नओवर की सम्भावनाए नगण्य होती है</a:t>
            </a:r>
            <a:r>
              <a:rPr lang="en-IN" sz="3200" i="1" dirty="0">
                <a:solidFill>
                  <a:srgbClr val="CC0099"/>
                </a:solidFill>
              </a:rPr>
              <a:t>, </a:t>
            </a:r>
            <a:r>
              <a:rPr lang="hi-IN" sz="3200" dirty="0">
                <a:solidFill>
                  <a:srgbClr val="CC0099"/>
                </a:solidFill>
              </a:rPr>
              <a:t>ऐसे क्रेता व्यापारियों का </a:t>
            </a:r>
            <a:r>
              <a:rPr lang="en-IN" sz="3200" i="1" dirty="0">
                <a:solidFill>
                  <a:srgbClr val="CC0099"/>
                </a:solidFill>
              </a:rPr>
              <a:t>GSTR-</a:t>
            </a:r>
            <a:r>
              <a:rPr lang="hi-IN" sz="3200" dirty="0">
                <a:solidFill>
                  <a:srgbClr val="CC0099"/>
                </a:solidFill>
              </a:rPr>
              <a:t>4</a:t>
            </a:r>
            <a:r>
              <a:rPr lang="en-IN" sz="3200" i="1" dirty="0">
                <a:solidFill>
                  <a:srgbClr val="CC0099"/>
                </a:solidFill>
              </a:rPr>
              <a:t>A </a:t>
            </a:r>
            <a:r>
              <a:rPr lang="hi-IN" sz="3200" dirty="0">
                <a:solidFill>
                  <a:srgbClr val="CC0099"/>
                </a:solidFill>
              </a:rPr>
              <a:t>स्वतः ऑटो पोपुलेट होता है। जांच के फलस्वरूप बड़े पैमाने</a:t>
            </a:r>
            <a:r>
              <a:rPr lang="hi-IN" sz="3200" i="1" dirty="0">
                <a:solidFill>
                  <a:srgbClr val="CC0099"/>
                </a:solidFill>
              </a:rPr>
              <a:t> </a:t>
            </a:r>
            <a:r>
              <a:rPr lang="hi-IN" sz="3200" dirty="0">
                <a:solidFill>
                  <a:srgbClr val="CC0099"/>
                </a:solidFill>
              </a:rPr>
              <a:t>पर </a:t>
            </a:r>
            <a:r>
              <a:rPr lang="en-IN" sz="3200" i="1" dirty="0">
                <a:solidFill>
                  <a:srgbClr val="CC0099"/>
                </a:solidFill>
              </a:rPr>
              <a:t>GSTR-</a:t>
            </a:r>
            <a:r>
              <a:rPr lang="hi-IN" sz="3200" dirty="0">
                <a:solidFill>
                  <a:srgbClr val="CC0099"/>
                </a:solidFill>
              </a:rPr>
              <a:t>4</a:t>
            </a:r>
            <a:r>
              <a:rPr lang="en-IN" sz="3200" i="1" dirty="0">
                <a:solidFill>
                  <a:srgbClr val="CC0099"/>
                </a:solidFill>
              </a:rPr>
              <a:t>A </a:t>
            </a:r>
            <a:r>
              <a:rPr lang="hi-IN" sz="3200" dirty="0">
                <a:solidFill>
                  <a:srgbClr val="CC0099"/>
                </a:solidFill>
              </a:rPr>
              <a:t>में खरीद होने के बावजूद शून्य बिक्री का नक्शा दाखिल करने वाले व्यापारियों से</a:t>
            </a:r>
            <a:r>
              <a:rPr lang="hi-IN" sz="3200" i="1" dirty="0">
                <a:solidFill>
                  <a:srgbClr val="CC0099"/>
                </a:solidFill>
              </a:rPr>
              <a:t> </a:t>
            </a:r>
            <a:r>
              <a:rPr lang="hi-IN" sz="3200" dirty="0">
                <a:solidFill>
                  <a:srgbClr val="CC0099"/>
                </a:solidFill>
              </a:rPr>
              <a:t>सही बिक्री दर्शाने हेतु सम्पर्क किया गया और इनमें से कुछ व्यापारियों के विरूद्ध वि०अनुशा जांच भी करायी गयी। </a:t>
            </a:r>
            <a:endParaRPr lang="en-US" sz="3200" dirty="0">
              <a:solidFill>
                <a:srgbClr val="CC0099"/>
              </a:solidFill>
            </a:endParaRPr>
          </a:p>
        </p:txBody>
      </p:sp>
    </p:spTree>
    <p:extLst>
      <p:ext uri="{BB962C8B-B14F-4D97-AF65-F5344CB8AC3E}">
        <p14:creationId xmlns:p14="http://schemas.microsoft.com/office/powerpoint/2010/main" val="4046273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490" y="363915"/>
            <a:ext cx="8915400" cy="6494085"/>
          </a:xfrm>
          <a:prstGeom prst="rect">
            <a:avLst/>
          </a:prstGeom>
        </p:spPr>
        <p:txBody>
          <a:bodyPr wrap="square">
            <a:spAutoFit/>
          </a:bodyPr>
          <a:lstStyle/>
          <a:p>
            <a:pPr marL="285750" indent="-285750" algn="just">
              <a:buFont typeface="Wingdings" panose="05000000000000000000" pitchFamily="2" charset="2"/>
              <a:buChar char="§"/>
            </a:pPr>
            <a:r>
              <a:rPr lang="hi-IN" sz="3200" dirty="0">
                <a:solidFill>
                  <a:srgbClr val="0000FF"/>
                </a:solidFill>
              </a:rPr>
              <a:t>गत वर्ष के सापेक्ष संगत वर्ष के प्रथम त्रैमास में नकारात्मक राजस्व वृद्धि दिखाने वाले व्यापारियों से भी टेलीफोन के माध्यम से सम्पर्क स्थापित करते हुए सही व्यापार के आंकड़े</a:t>
            </a:r>
            <a:r>
              <a:rPr lang="hi-IN" sz="3200" i="1" dirty="0">
                <a:solidFill>
                  <a:srgbClr val="0000FF"/>
                </a:solidFill>
              </a:rPr>
              <a:t> </a:t>
            </a:r>
            <a:r>
              <a:rPr lang="hi-IN" sz="3200" dirty="0">
                <a:solidFill>
                  <a:srgbClr val="0000FF"/>
                </a:solidFill>
              </a:rPr>
              <a:t>प्रदर्शित करने हेतु निर्देशित किया जा रहा है। </a:t>
            </a:r>
            <a:endParaRPr lang="en-US" sz="3200" dirty="0">
              <a:solidFill>
                <a:srgbClr val="0000FF"/>
              </a:solidFill>
            </a:endParaRPr>
          </a:p>
          <a:p>
            <a:pPr algn="just"/>
            <a:r>
              <a:rPr lang="en-IN" sz="3200" i="1" dirty="0">
                <a:solidFill>
                  <a:srgbClr val="0000FF"/>
                </a:solidFill>
              </a:rPr>
              <a:t>	</a:t>
            </a:r>
            <a:r>
              <a:rPr lang="hi-IN" sz="3200" dirty="0">
                <a:solidFill>
                  <a:srgbClr val="0000FF"/>
                </a:solidFill>
              </a:rPr>
              <a:t>उक्त सकल कार्यवाही के फलस्वरूप वर्ष 2021-22 के प्रथम त्रैमास में। शून्य बिक्री दिखाने वाले व्यापारियों की संख्या - 4358 थी</a:t>
            </a:r>
            <a:r>
              <a:rPr lang="en-IN" sz="3200" i="1" dirty="0">
                <a:solidFill>
                  <a:srgbClr val="0000FF"/>
                </a:solidFill>
              </a:rPr>
              <a:t>, </a:t>
            </a:r>
            <a:r>
              <a:rPr lang="hi-IN" sz="3200" dirty="0">
                <a:solidFill>
                  <a:srgbClr val="0000FF"/>
                </a:solidFill>
              </a:rPr>
              <a:t>जो उक्त कार्यवाही के परिणामस्वरूप वर्ष 2022-23 के प्रथम त्रैमास में यह संख्या-2382 एवं वर्ष 2023-24 के प्रथम त्रैमास में यह संख्या-1274 रह गयी है। संगत वर्ष में वर्ष 2021-22 के सापेक्ष शून्य बिक्री दिखाने वाले व्यापारियों की संख्या में लगभग 71 प्रतिशत की कमी आयी है। </a:t>
            </a:r>
            <a:endParaRPr lang="en-US" sz="2400" dirty="0">
              <a:solidFill>
                <a:srgbClr val="0000FF"/>
              </a:solidFill>
            </a:endParaRPr>
          </a:p>
        </p:txBody>
      </p:sp>
    </p:spTree>
    <p:extLst>
      <p:ext uri="{BB962C8B-B14F-4D97-AF65-F5344CB8AC3E}">
        <p14:creationId xmlns:p14="http://schemas.microsoft.com/office/powerpoint/2010/main" val="28957379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371600"/>
            <a:ext cx="8686800" cy="4247317"/>
          </a:xfrm>
          <a:prstGeom prst="rect">
            <a:avLst/>
          </a:prstGeom>
        </p:spPr>
        <p:txBody>
          <a:bodyPr wrap="square">
            <a:spAutoFit/>
          </a:bodyPr>
          <a:lstStyle/>
          <a:p>
            <a:pPr algn="just"/>
            <a:r>
              <a:rPr lang="hi-IN" sz="5400" dirty="0">
                <a:solidFill>
                  <a:srgbClr val="0000FF"/>
                </a:solidFill>
              </a:rPr>
              <a:t>यही प्रक्रिया माह जून 2023 से एक त्रैमास में शून्य से रू0 500 तक तथा रू0 500</a:t>
            </a:r>
            <a:r>
              <a:rPr lang="hi-IN" sz="5400" i="1" dirty="0">
                <a:solidFill>
                  <a:srgbClr val="0000FF"/>
                </a:solidFill>
              </a:rPr>
              <a:t> </a:t>
            </a:r>
            <a:r>
              <a:rPr lang="hi-IN" sz="5400" dirty="0">
                <a:solidFill>
                  <a:srgbClr val="0000FF"/>
                </a:solidFill>
              </a:rPr>
              <a:t>से रू0 1000 तक कर देने वाले व्यापारियों के मामले में आरम्भ की गयी है।</a:t>
            </a:r>
            <a:endParaRPr lang="en-US" sz="5400" dirty="0">
              <a:solidFill>
                <a:srgbClr val="0000FF"/>
              </a:solidFill>
            </a:endParaRPr>
          </a:p>
        </p:txBody>
      </p:sp>
    </p:spTree>
    <p:extLst>
      <p:ext uri="{BB962C8B-B14F-4D97-AF65-F5344CB8AC3E}">
        <p14:creationId xmlns:p14="http://schemas.microsoft.com/office/powerpoint/2010/main" val="32261134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524000"/>
            <a:ext cx="8915400" cy="4832092"/>
          </a:xfrm>
          <a:prstGeom prst="rect">
            <a:avLst/>
          </a:prstGeom>
        </p:spPr>
        <p:txBody>
          <a:bodyPr wrap="square">
            <a:spAutoFit/>
          </a:bodyPr>
          <a:lstStyle/>
          <a:p>
            <a:pPr algn="just"/>
            <a:r>
              <a:rPr lang="en-US" sz="2800" dirty="0">
                <a:solidFill>
                  <a:schemeClr val="tx2">
                    <a:lumMod val="50000"/>
                  </a:schemeClr>
                </a:solidFill>
                <a:latin typeface="Nirmala UI" panose="020B0502040204020203" pitchFamily="34" charset="0"/>
                <a:ea typeface="Nirmala UI" panose="020B0502040204020203" pitchFamily="34" charset="0"/>
                <a:cs typeface="Nirmala UI" panose="020B0502040204020203" pitchFamily="34" charset="0"/>
              </a:rPr>
              <a:t>MIS Report </a:t>
            </a:r>
            <a:r>
              <a:rPr lang="hi-IN" sz="2800" dirty="0">
                <a:solidFill>
                  <a:schemeClr val="tx2">
                    <a:lumMod val="50000"/>
                  </a:schemeClr>
                </a:solidFill>
                <a:latin typeface="Nirmala UI" panose="020B0502040204020203" pitchFamily="34" charset="0"/>
                <a:ea typeface="Nirmala UI" panose="020B0502040204020203" pitchFamily="34" charset="0"/>
                <a:cs typeface="Nirmala UI" panose="020B0502040204020203" pitchFamily="34" charset="0"/>
              </a:rPr>
              <a:t>मे </a:t>
            </a:r>
            <a:r>
              <a:rPr lang="en-US" sz="2800" dirty="0">
                <a:solidFill>
                  <a:schemeClr val="tx2">
                    <a:lumMod val="50000"/>
                  </a:schemeClr>
                </a:solidFill>
                <a:latin typeface="Nirmala UI" panose="020B0502040204020203" pitchFamily="34" charset="0"/>
                <a:ea typeface="Nirmala UI" panose="020B0502040204020203" pitchFamily="34" charset="0"/>
                <a:cs typeface="Nirmala UI" panose="020B0502040204020203" pitchFamily="34" charset="0"/>
              </a:rPr>
              <a:t>MIS (New Format) </a:t>
            </a:r>
            <a:r>
              <a:rPr lang="hi-IN" sz="2800" dirty="0">
                <a:solidFill>
                  <a:schemeClr val="tx2">
                    <a:lumMod val="50000"/>
                  </a:schemeClr>
                </a:solidFill>
                <a:latin typeface="Nirmala UI" panose="020B0502040204020203" pitchFamily="34" charset="0"/>
                <a:ea typeface="Nirmala UI" panose="020B0502040204020203" pitchFamily="34" charset="0"/>
                <a:cs typeface="Nirmala UI" panose="020B0502040204020203" pitchFamily="34" charset="0"/>
              </a:rPr>
              <a:t>मे </a:t>
            </a:r>
            <a:r>
              <a:rPr lang="en-US" sz="2800" dirty="0">
                <a:solidFill>
                  <a:schemeClr val="tx2">
                    <a:lumMod val="50000"/>
                  </a:schemeClr>
                </a:solidFill>
                <a:latin typeface="Nirmala UI" panose="020B0502040204020203" pitchFamily="34" charset="0"/>
                <a:ea typeface="Nirmala UI" panose="020B0502040204020203" pitchFamily="34" charset="0"/>
                <a:cs typeface="Nirmala UI" panose="020B0502040204020203" pitchFamily="34" charset="0"/>
              </a:rPr>
              <a:t>Revenue Tab </a:t>
            </a:r>
            <a:r>
              <a:rPr lang="hi-IN" sz="2800" dirty="0">
                <a:solidFill>
                  <a:schemeClr val="tx2">
                    <a:lumMod val="50000"/>
                  </a:schemeClr>
                </a:solidFill>
                <a:latin typeface="Nirmala UI" panose="020B0502040204020203" pitchFamily="34" charset="0"/>
                <a:ea typeface="Nirmala UI" panose="020B0502040204020203" pitchFamily="34" charset="0"/>
                <a:cs typeface="Nirmala UI" panose="020B0502040204020203" pitchFamily="34" charset="0"/>
              </a:rPr>
              <a:t>से </a:t>
            </a:r>
            <a:r>
              <a:rPr lang="en-US" sz="2800" dirty="0">
                <a:solidFill>
                  <a:schemeClr val="tx2">
                    <a:lumMod val="50000"/>
                  </a:schemeClr>
                </a:solidFill>
                <a:latin typeface="Nirmala UI" panose="020B0502040204020203" pitchFamily="34" charset="0"/>
                <a:ea typeface="Nirmala UI" panose="020B0502040204020203" pitchFamily="34" charset="0"/>
                <a:cs typeface="Nirmala UI" panose="020B0502040204020203" pitchFamily="34" charset="0"/>
              </a:rPr>
              <a:t>Revenue from Composition Dealer</a:t>
            </a:r>
            <a:r>
              <a:rPr lang="hi-IN" sz="2800" dirty="0">
                <a:solidFill>
                  <a:schemeClr val="tx2">
                    <a:lumMod val="50000"/>
                  </a:schemeClr>
                </a:solidFill>
                <a:latin typeface="Nirmala UI" panose="020B0502040204020203" pitchFamily="34" charset="0"/>
                <a:ea typeface="Nirmala UI" panose="020B0502040204020203" pitchFamily="34" charset="0"/>
                <a:cs typeface="Nirmala UI" panose="020B0502040204020203" pitchFamily="34" charset="0"/>
              </a:rPr>
              <a:t> </a:t>
            </a:r>
            <a:r>
              <a:rPr lang="en-US" sz="2800" dirty="0">
                <a:solidFill>
                  <a:schemeClr val="tx2">
                    <a:lumMod val="50000"/>
                  </a:schemeClr>
                </a:solidFill>
                <a:latin typeface="Nirmala UI" panose="020B0502040204020203" pitchFamily="34" charset="0"/>
                <a:ea typeface="Nirmala UI" panose="020B0502040204020203" pitchFamily="34" charset="0"/>
                <a:cs typeface="Nirmala UI" panose="020B0502040204020203" pitchFamily="34" charset="0"/>
              </a:rPr>
              <a:t>menu </a:t>
            </a:r>
            <a:r>
              <a:rPr lang="hi-IN" sz="2800" dirty="0">
                <a:solidFill>
                  <a:schemeClr val="tx2">
                    <a:lumMod val="50000"/>
                  </a:schemeClr>
                </a:solidFill>
                <a:latin typeface="Nirmala UI" panose="020B0502040204020203" pitchFamily="34" charset="0"/>
                <a:ea typeface="Nirmala UI" panose="020B0502040204020203" pitchFamily="34" charset="0"/>
                <a:cs typeface="Nirmala UI" panose="020B0502040204020203" pitchFamily="34" charset="0"/>
              </a:rPr>
              <a:t>से वर्ष 2022-23 के लिये द्वितीय त्रैमास चयनित करते हुए खंड वार निम्नलिखित तीन प्रकार की सूची डाउनलोड करते हुए जोन स्तर पर कम्पाइल करके एक्सेल शीट तैयार की गयी।</a:t>
            </a:r>
            <a:endParaRPr lang="en-US" sz="2800" dirty="0">
              <a:solidFill>
                <a:schemeClr val="tx2">
                  <a:lumMod val="50000"/>
                </a:schemeClr>
              </a:solidFill>
              <a:latin typeface="Nirmala UI" panose="020B0502040204020203" pitchFamily="34" charset="0"/>
              <a:ea typeface="Nirmala UI" panose="020B0502040204020203" pitchFamily="34" charset="0"/>
              <a:cs typeface="Nirmala UI" panose="020B0502040204020203" pitchFamily="34" charset="0"/>
            </a:endParaRPr>
          </a:p>
          <a:p>
            <a:pPr marL="457200" lvl="0" indent="-457200" algn="just">
              <a:buFont typeface="Wingdings" panose="05000000000000000000" pitchFamily="2" charset="2"/>
              <a:buChar char="v"/>
            </a:pPr>
            <a:r>
              <a:rPr lang="en-IN" sz="2800" dirty="0">
                <a:solidFill>
                  <a:srgbClr val="CC00CC"/>
                </a:solidFill>
                <a:latin typeface="Nirmala UI" panose="020B0502040204020203" pitchFamily="34" charset="0"/>
                <a:ea typeface="Nirmala UI" panose="020B0502040204020203" pitchFamily="34" charset="0"/>
                <a:cs typeface="Nirmala UI" panose="020B0502040204020203" pitchFamily="34" charset="0"/>
              </a:rPr>
              <a:t>Nil Tax Payer </a:t>
            </a:r>
            <a:r>
              <a:rPr lang="hi-IN" sz="2800" dirty="0">
                <a:solidFill>
                  <a:srgbClr val="CC00CC"/>
                </a:solidFill>
                <a:latin typeface="Nirmala UI" panose="020B0502040204020203" pitchFamily="34" charset="0"/>
                <a:ea typeface="Nirmala UI" panose="020B0502040204020203" pitchFamily="34" charset="0"/>
                <a:cs typeface="Nirmala UI" panose="020B0502040204020203" pitchFamily="34" charset="0"/>
              </a:rPr>
              <a:t>की सूची (पिछले वर्ष की तुलना मे संगत वर्ष के द्वितीय त्रैमास मे) </a:t>
            </a:r>
            <a:endParaRPr lang="en-US" sz="2800" dirty="0">
              <a:solidFill>
                <a:srgbClr val="CC00CC"/>
              </a:solidFill>
              <a:latin typeface="Nirmala UI" panose="020B0502040204020203" pitchFamily="34" charset="0"/>
              <a:ea typeface="Nirmala UI" panose="020B0502040204020203" pitchFamily="34" charset="0"/>
              <a:cs typeface="Nirmala UI" panose="020B0502040204020203" pitchFamily="34" charset="0"/>
            </a:endParaRPr>
          </a:p>
          <a:p>
            <a:pPr marL="457200" lvl="0" indent="-457200" algn="just">
              <a:buFont typeface="Wingdings" panose="05000000000000000000" pitchFamily="2" charset="2"/>
              <a:buChar char="v"/>
            </a:pPr>
            <a:r>
              <a:rPr lang="hi-IN" sz="2800" dirty="0">
                <a:solidFill>
                  <a:srgbClr val="0000FF"/>
                </a:solidFill>
                <a:latin typeface="Nirmala UI" panose="020B0502040204020203" pitchFamily="34" charset="0"/>
                <a:ea typeface="Nirmala UI" panose="020B0502040204020203" pitchFamily="34" charset="0"/>
                <a:cs typeface="Nirmala UI" panose="020B0502040204020203" pitchFamily="34" charset="0"/>
              </a:rPr>
              <a:t>कम कर देने वाले टैक्सपेयर की सूची (पिछले वर्ष की तुलना मे संगत वर्ष के द्वितीय त्रैमास मे)</a:t>
            </a:r>
            <a:endParaRPr lang="en-US" sz="2800" dirty="0">
              <a:solidFill>
                <a:srgbClr val="0000FF"/>
              </a:solidFill>
              <a:latin typeface="Nirmala UI" panose="020B0502040204020203" pitchFamily="34" charset="0"/>
              <a:ea typeface="Nirmala UI" panose="020B0502040204020203" pitchFamily="34" charset="0"/>
              <a:cs typeface="Nirmala UI" panose="020B0502040204020203" pitchFamily="34" charset="0"/>
            </a:endParaRPr>
          </a:p>
          <a:p>
            <a:pPr marL="457200" lvl="0" indent="-457200" algn="just">
              <a:buFont typeface="Wingdings" panose="05000000000000000000" pitchFamily="2" charset="2"/>
              <a:buChar char="v"/>
            </a:pPr>
            <a:r>
              <a:rPr lang="en-US" sz="2800" dirty="0">
                <a:solidFill>
                  <a:srgbClr val="FF0000"/>
                </a:solidFill>
                <a:latin typeface="Nirmala UI" panose="020B0502040204020203" pitchFamily="34" charset="0"/>
                <a:ea typeface="Nirmala UI" panose="020B0502040204020203" pitchFamily="34" charset="0"/>
                <a:cs typeface="Nirmala UI" panose="020B0502040204020203" pitchFamily="34" charset="0"/>
              </a:rPr>
              <a:t>Non Filers </a:t>
            </a:r>
            <a:r>
              <a:rPr lang="hi-IN" sz="2800" dirty="0">
                <a:solidFill>
                  <a:srgbClr val="FF0000"/>
                </a:solidFill>
                <a:latin typeface="Nirmala UI" panose="020B0502040204020203" pitchFamily="34" charset="0"/>
                <a:ea typeface="Nirmala UI" panose="020B0502040204020203" pitchFamily="34" charset="0"/>
                <a:cs typeface="Nirmala UI" panose="020B0502040204020203" pitchFamily="34" charset="0"/>
              </a:rPr>
              <a:t>की सूची (संगत वर्ष के द्वितीय त्रैमास मे)</a:t>
            </a:r>
            <a:endParaRPr lang="en-US" sz="2800" dirty="0">
              <a:solidFill>
                <a:srgbClr val="FF0000"/>
              </a:solidFill>
              <a:latin typeface="Nirmala UI" panose="020B0502040204020203" pitchFamily="34" charset="0"/>
              <a:ea typeface="Nirmala UI" panose="020B0502040204020203" pitchFamily="34" charset="0"/>
              <a:cs typeface="Nirmala UI" panose="020B0502040204020203" pitchFamily="34" charset="0"/>
            </a:endParaRPr>
          </a:p>
          <a:p>
            <a:pPr lvl="0" algn="just"/>
            <a:r>
              <a:rPr lang="hi-IN" sz="2800" dirty="0">
                <a:solidFill>
                  <a:srgbClr val="FF0000"/>
                </a:solidFill>
                <a:latin typeface="Nirmala UI" panose="020B0502040204020203" pitchFamily="34" charset="0"/>
                <a:ea typeface="Nirmala UI" panose="020B0502040204020203" pitchFamily="34" charset="0"/>
                <a:cs typeface="Nirmala UI" panose="020B0502040204020203" pitchFamily="34" charset="0"/>
              </a:rPr>
              <a:t>     इस सूची को साइट पर जाकर निम्न प्रकार निकाला गया । </a:t>
            </a:r>
            <a:endParaRPr lang="en-US" sz="2800" dirty="0">
              <a:solidFill>
                <a:srgbClr val="FF0000"/>
              </a:solidFill>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29172747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CGR1_SRE\Desktop\screen shot ppt\2.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1" y="0"/>
            <a:ext cx="8915400" cy="670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13817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descr="C:\Users\ADCGR1_SRE\Desktop\screen shot ppt\14.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588" y="147638"/>
            <a:ext cx="8886825" cy="6562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15804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33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52400"/>
            <a:ext cx="4419600" cy="662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988049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8768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descr="C:\Users\ADCGR1_SRE\Desktop\screen shot ppt\3.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0"/>
            <a:ext cx="42672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818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324" y="1595021"/>
            <a:ext cx="8915400" cy="5262979"/>
          </a:xfrm>
          <a:prstGeom prst="rect">
            <a:avLst/>
          </a:prstGeom>
          <a:noFill/>
        </p:spPr>
        <p:txBody>
          <a:bodyPr wrap="square" rtlCol="0">
            <a:spAutoFit/>
          </a:bodyPr>
          <a:lstStyle/>
          <a:p>
            <a:r>
              <a:rPr lang="hi-IN" sz="2800" dirty="0">
                <a:solidFill>
                  <a:schemeClr val="tx2">
                    <a:lumMod val="60000"/>
                    <a:lumOff val="40000"/>
                  </a:schemeClr>
                </a:solidFill>
                <a:latin typeface="Nirmala UI" panose="020B0502040204020203" pitchFamily="34" charset="0"/>
                <a:ea typeface="Nirmala UI" panose="020B0502040204020203" pitchFamily="34" charset="0"/>
                <a:cs typeface="Nirmala UI" panose="020B0502040204020203" pitchFamily="34" charset="0"/>
              </a:rPr>
              <a:t>माननीय कमिश्नर</a:t>
            </a:r>
            <a:r>
              <a:rPr lang="en-US" sz="2800" dirty="0">
                <a:solidFill>
                  <a:schemeClr val="tx2">
                    <a:lumMod val="60000"/>
                    <a:lumOff val="40000"/>
                  </a:schemeClr>
                </a:solidFill>
                <a:latin typeface="Nirmala UI" panose="020B0502040204020203" pitchFamily="34" charset="0"/>
                <a:ea typeface="Nirmala UI" panose="020B0502040204020203" pitchFamily="34" charset="0"/>
                <a:cs typeface="Nirmala UI" panose="020B0502040204020203" pitchFamily="34" charset="0"/>
              </a:rPr>
              <a:t> </a:t>
            </a:r>
            <a:r>
              <a:rPr lang="hi-IN" sz="2800" dirty="0">
                <a:solidFill>
                  <a:schemeClr val="tx2">
                    <a:lumMod val="60000"/>
                    <a:lumOff val="40000"/>
                  </a:schemeClr>
                </a:solidFill>
                <a:latin typeface="Nirmala UI" panose="020B0502040204020203" pitchFamily="34" charset="0"/>
                <a:ea typeface="Nirmala UI" panose="020B0502040204020203" pitchFamily="34" charset="0"/>
                <a:cs typeface="Nirmala UI" panose="020B0502040204020203" pitchFamily="34" charset="0"/>
              </a:rPr>
              <a:t>महोदया द्वारा 18-08-22 को वर्ष 2022-23 के प्रथम त्रैमास में समाधान योजना के व्यापारियों से प्राप्त राजस्व के सम्बंध में कतिपय जोनों के नाम का उल्लेख करते हुए नकारात्मक वृद्धि दर वाले जोनो को राजस्व में सुधार लाने के निर्देश दिये गये।</a:t>
            </a:r>
          </a:p>
          <a:p>
            <a:pPr marL="457200" indent="-457200">
              <a:buFont typeface="Wingdings" panose="05000000000000000000" pitchFamily="2" charset="2"/>
              <a:buChar char="§"/>
            </a:pPr>
            <a:r>
              <a:rPr lang="hi-IN" sz="2800" dirty="0">
                <a:solidFill>
                  <a:srgbClr val="00B050"/>
                </a:solidFill>
                <a:latin typeface="Nirmala UI" panose="020B0502040204020203" pitchFamily="34" charset="0"/>
                <a:ea typeface="Nirmala UI" panose="020B0502040204020203" pitchFamily="34" charset="0"/>
                <a:cs typeface="Nirmala UI" panose="020B0502040204020203" pitchFamily="34" charset="0"/>
              </a:rPr>
              <a:t>उक्त निर्देशों के क्रम में सहारनपुर जोन में व्यापार मंडल के पदाधिकारियों के साथ </a:t>
            </a:r>
            <a:r>
              <a:rPr lang="hi-IN" sz="2800" dirty="0">
                <a:solidFill>
                  <a:srgbClr val="00B050"/>
                </a:solidFill>
              </a:rPr>
              <a:t>विभिन्न व्यापार संगठनों से वार्ता करते हुए ऐसे व्यापारियों को जागरूक करने हेतु अनुरोध किया गया कि वे अपने कर सलाहकारों से कर राजस्व जमा के साक्ष्य के रूप में चालान की प्रति मांगे। व्यापार संघों के सहयोग से यह बात ऐसे (शून्य कर जमा करने वाले) व्यापारियों तक पहुंचायी गयी</a:t>
            </a:r>
            <a:r>
              <a:rPr lang="en-IN" sz="2800" i="1" dirty="0">
                <a:solidFill>
                  <a:srgbClr val="00B050"/>
                </a:solidFill>
              </a:rPr>
              <a:t>, </a:t>
            </a:r>
            <a:r>
              <a:rPr lang="hi-IN" sz="2800" dirty="0">
                <a:solidFill>
                  <a:srgbClr val="00B050"/>
                </a:solidFill>
              </a:rPr>
              <a:t>जिसका अत्यंत सकारात्मक असर हुआ।</a:t>
            </a:r>
            <a:endParaRPr lang="en-US" sz="2800" dirty="0">
              <a:solidFill>
                <a:srgbClr val="00B050"/>
              </a:solidFill>
            </a:endParaRPr>
          </a:p>
          <a:p>
            <a:pPr marL="457200" indent="-457200">
              <a:buFont typeface="Wingdings" panose="05000000000000000000" pitchFamily="2" charset="2"/>
              <a:buChar char="§"/>
            </a:pPr>
            <a:endParaRPr lang="en-US" sz="2800" dirty="0">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1119835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457700" cy="686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7700" y="0"/>
            <a:ext cx="46101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96882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DCGR1_SRE\Desktop\screen shot ppt\4.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8915400" cy="662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3728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33270"/>
            <a:ext cx="63246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65517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8006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0"/>
            <a:ext cx="43273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65517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57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8586"/>
            <a:ext cx="4572000" cy="6866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355050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4958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0"/>
            <a:ext cx="462941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78717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blob:https://web.whatsapp.com/e8f4b8a7-39cd-46e9-b2b1-78ea92ee2bd7"/>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2" descr="C:\Users\ADCGR1_SRE\Desktop\screen shot ppt\5.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23611"/>
            <a:ext cx="5105400" cy="68343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28824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64" y="0"/>
            <a:ext cx="44577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8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6627" y="0"/>
            <a:ext cx="46863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35184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4958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8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0"/>
            <a:ext cx="46482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34626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41207"/>
            <a:ext cx="3810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AutoShape 4" descr="blob:https://web.whatsapp.com/b56fb4d3-0b08-4ef1-b1f4-a46fdba54266"/>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48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7937"/>
            <a:ext cx="3810000" cy="685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301631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600200"/>
            <a:ext cx="8839200" cy="5016758"/>
          </a:xfrm>
          <a:prstGeom prst="rect">
            <a:avLst/>
          </a:prstGeom>
        </p:spPr>
        <p:txBody>
          <a:bodyPr wrap="square">
            <a:spAutoFit/>
          </a:bodyPr>
          <a:lstStyle/>
          <a:p>
            <a:pPr marL="285750" indent="-285750">
              <a:buFont typeface="Wingdings" panose="05000000000000000000" pitchFamily="2" charset="2"/>
              <a:buChar char="§"/>
            </a:pPr>
            <a:r>
              <a:rPr lang="hi-IN" sz="4000" dirty="0">
                <a:solidFill>
                  <a:srgbClr val="FF0000"/>
                </a:solidFill>
              </a:rPr>
              <a:t>माह अगस्त 2022 में कम्पोजिशन डीलर की समीक्षा हेतु एक व्हाटस एप ग्रुप</a:t>
            </a:r>
            <a:r>
              <a:rPr lang="en-US" sz="4000" dirty="0">
                <a:solidFill>
                  <a:srgbClr val="FF0000"/>
                </a:solidFill>
              </a:rPr>
              <a:t>-”Zonal  Composition Saharanpur” </a:t>
            </a:r>
            <a:r>
              <a:rPr lang="hi-IN" sz="4000" dirty="0">
                <a:solidFill>
                  <a:srgbClr val="FF0000"/>
                </a:solidFill>
              </a:rPr>
              <a:t>नाम</a:t>
            </a:r>
            <a:r>
              <a:rPr lang="en-US" sz="4000" dirty="0">
                <a:solidFill>
                  <a:srgbClr val="FF0000"/>
                </a:solidFill>
              </a:rPr>
              <a:t> </a:t>
            </a:r>
            <a:r>
              <a:rPr lang="hi-IN" sz="4000" dirty="0">
                <a:solidFill>
                  <a:srgbClr val="FF0000"/>
                </a:solidFill>
              </a:rPr>
              <a:t>का गठन किया गया</a:t>
            </a:r>
            <a:r>
              <a:rPr lang="en-IN" sz="4000" i="1" dirty="0">
                <a:solidFill>
                  <a:srgbClr val="FF0000"/>
                </a:solidFill>
              </a:rPr>
              <a:t>, </a:t>
            </a:r>
            <a:r>
              <a:rPr lang="hi-IN" sz="4000" dirty="0">
                <a:solidFill>
                  <a:srgbClr val="FF0000"/>
                </a:solidFill>
              </a:rPr>
              <a:t>जिस पर सभी अधिकारियों को प्रतिदिन निश्चित </a:t>
            </a:r>
            <a:r>
              <a:rPr lang="en-IN" sz="4000" i="1" dirty="0">
                <a:solidFill>
                  <a:srgbClr val="FF0000"/>
                </a:solidFill>
              </a:rPr>
              <a:t>Task </a:t>
            </a:r>
            <a:r>
              <a:rPr lang="hi-IN" sz="4000" dirty="0">
                <a:solidFill>
                  <a:srgbClr val="FF0000"/>
                </a:solidFill>
              </a:rPr>
              <a:t>आवंटित करना शुरू किया</a:t>
            </a:r>
            <a:r>
              <a:rPr lang="hi-IN" sz="4000" i="1" dirty="0">
                <a:solidFill>
                  <a:srgbClr val="FF0000"/>
                </a:solidFill>
              </a:rPr>
              <a:t> </a:t>
            </a:r>
            <a:r>
              <a:rPr lang="hi-IN" sz="4000" dirty="0">
                <a:solidFill>
                  <a:srgbClr val="FF0000"/>
                </a:solidFill>
              </a:rPr>
              <a:t>गया। </a:t>
            </a:r>
            <a:r>
              <a:rPr lang="hi-IN" sz="4000" dirty="0"/>
              <a:t>(</a:t>
            </a:r>
            <a:r>
              <a:rPr lang="en-IN" sz="4000" i="1" dirty="0">
                <a:solidFill>
                  <a:srgbClr val="00B050"/>
                </a:solidFill>
              </a:rPr>
              <a:t>Task </a:t>
            </a:r>
            <a:r>
              <a:rPr lang="hi-IN" sz="4000" dirty="0">
                <a:solidFill>
                  <a:srgbClr val="00B050"/>
                </a:solidFill>
              </a:rPr>
              <a:t>आबंटन का कार्य </a:t>
            </a:r>
            <a:r>
              <a:rPr lang="en-US" sz="4000" dirty="0">
                <a:solidFill>
                  <a:srgbClr val="00B050"/>
                </a:solidFill>
              </a:rPr>
              <a:t>Google Sheet Share </a:t>
            </a:r>
            <a:r>
              <a:rPr lang="hi-IN" sz="4000" dirty="0">
                <a:solidFill>
                  <a:srgbClr val="00B050"/>
                </a:solidFill>
              </a:rPr>
              <a:t>करके बताया जा रहा है।)</a:t>
            </a:r>
            <a:endParaRPr lang="en-US" sz="2800" dirty="0">
              <a:solidFill>
                <a:srgbClr val="00B050"/>
              </a:solidFill>
            </a:endParaRPr>
          </a:p>
        </p:txBody>
      </p:sp>
    </p:spTree>
    <p:extLst>
      <p:ext uri="{BB962C8B-B14F-4D97-AF65-F5344CB8AC3E}">
        <p14:creationId xmlns:p14="http://schemas.microsoft.com/office/powerpoint/2010/main" val="36588684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47244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0"/>
            <a:ext cx="4409941"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301631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0614" y="1073"/>
            <a:ext cx="41148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73"/>
            <a:ext cx="5020614" cy="6858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301631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0"/>
            <a:ext cx="46482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7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9673" y="0"/>
            <a:ext cx="4725473"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63905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0"/>
            <a:ext cx="44196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7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7244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991490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0"/>
            <a:ext cx="44958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7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6482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83287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4930" y="0"/>
            <a:ext cx="44958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61493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47131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191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descr="C:\Users\ADCGR1_SRE\Desktop\screen shot ppt\12.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0"/>
            <a:ext cx="4953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62408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3434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0"/>
            <a:ext cx="4828504"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5282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2" y="-1066800"/>
            <a:ext cx="9048008" cy="594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9792" y="5029200"/>
            <a:ext cx="9048008" cy="1323439"/>
          </a:xfrm>
          <a:prstGeom prst="rect">
            <a:avLst/>
          </a:prstGeom>
          <a:noFill/>
        </p:spPr>
        <p:txBody>
          <a:bodyPr wrap="square" rtlCol="0">
            <a:spAutoFit/>
          </a:bodyPr>
          <a:lstStyle/>
          <a:p>
            <a:r>
              <a:rPr lang="hi-IN" sz="2000" b="1" dirty="0">
                <a:latin typeface="Nirmala UI" pitchFamily="34" charset="0"/>
                <a:ea typeface="Nirmala UI" pitchFamily="34" charset="0"/>
                <a:cs typeface="Nirmala UI" pitchFamily="34" charset="0"/>
              </a:rPr>
              <a:t>जिन व्यापारियों द्वारा कोई कर जमा नहीं किया जा रहा था और शून्य बिक्री ही दिखायी जा रही थी,उनके व्यापार स्थल पर राज्य कर अधिकारी को भेजकर चुपचाप फोटो खींचकर लाने के निर्देश दिये गये, जिससे यह ज्ञात हो सके कि वास्तव में शून्य बिक्री दर्शाने वाले व्यापारियों द्वारा कोई व्यापार किया जा रहा है अथवा नहीं।</a:t>
            </a:r>
            <a:endParaRPr lang="en-US" sz="2000" b="1" dirty="0">
              <a:latin typeface="Nirmala UI" pitchFamily="34" charset="0"/>
              <a:ea typeface="Nirmala UI" pitchFamily="34" charset="0"/>
              <a:cs typeface="Nirmala UI" pitchFamily="34" charset="0"/>
            </a:endParaRPr>
          </a:p>
        </p:txBody>
      </p:sp>
    </p:spTree>
    <p:extLst>
      <p:ext uri="{BB962C8B-B14F-4D97-AF65-F5344CB8AC3E}">
        <p14:creationId xmlns:p14="http://schemas.microsoft.com/office/powerpoint/2010/main" val="1209284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3014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05928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066800"/>
            <a:ext cx="8610600" cy="5632311"/>
          </a:xfrm>
          <a:prstGeom prst="rect">
            <a:avLst/>
          </a:prstGeom>
        </p:spPr>
        <p:txBody>
          <a:bodyPr wrap="square">
            <a:spAutoFit/>
          </a:bodyPr>
          <a:lstStyle/>
          <a:p>
            <a:pPr marL="457200" indent="-457200">
              <a:buFont typeface="Wingdings" panose="05000000000000000000" pitchFamily="2" charset="2"/>
              <a:buChar char="§"/>
            </a:pPr>
            <a:r>
              <a:rPr lang="hi-IN" sz="3600" dirty="0">
                <a:solidFill>
                  <a:srgbClr val="0070C0"/>
                </a:solidFill>
              </a:rPr>
              <a:t>जोन में तैनात सभी अधिकारियों को एक दिन में एक हजार से अधिक व्यापारियों से सम्पर्क करने हेतु प्रत्येक अधिकारी को शून्य बिक्री का नक्शा दाखिल करने वाले समाधान योजना के व्यापारियों में से 10 व्यापारियों को वार्ता करने हेतु अधिकारीवार आवंटन किया गया और निर्देश दिये गये कि प्रत्येक व्यापारी को उनके द्वारा पोर्टल पर उपलब्ध कराये गये शून्य का नक्शा / बिक्री दर्शाये जाने का कारण पूछा जाए।</a:t>
            </a:r>
            <a:endParaRPr lang="en-US" sz="3600" dirty="0">
              <a:solidFill>
                <a:srgbClr val="0070C0"/>
              </a:solidFill>
            </a:endParaRPr>
          </a:p>
        </p:txBody>
      </p:sp>
    </p:spTree>
    <p:extLst>
      <p:ext uri="{BB962C8B-B14F-4D97-AF65-F5344CB8AC3E}">
        <p14:creationId xmlns:p14="http://schemas.microsoft.com/office/powerpoint/2010/main" val="25376955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54743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68766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4958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6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0"/>
            <a:ext cx="46482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58226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4958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258935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8006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AutoShape 4" descr="blob:https://web.whatsapp.com/b5bcb657-eff9-404e-8272-411d9553da0b"/>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355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28553"/>
            <a:ext cx="4343400" cy="6886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84003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3434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0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24685"/>
            <a:ext cx="4800600" cy="6882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3978361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0"/>
            <a:ext cx="44958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538"/>
            <a:ext cx="4648200" cy="6835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933211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ADCGR1_SRE\Desktop\screen shot ppt\11.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679645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429876330"/>
              </p:ext>
            </p:extLst>
          </p:nvPr>
        </p:nvGraphicFramePr>
        <p:xfrm>
          <a:off x="1" y="62556"/>
          <a:ext cx="9124681" cy="6718995"/>
        </p:xfrm>
        <a:graphic>
          <a:graphicData uri="http://schemas.openxmlformats.org/drawingml/2006/table">
            <a:tbl>
              <a:tblPr>
                <a:tableStyleId>{5C22544A-7EE6-4342-B048-85BDC9FD1C3A}</a:tableStyleId>
              </a:tblPr>
              <a:tblGrid>
                <a:gridCol w="1830196">
                  <a:extLst>
                    <a:ext uri="{9D8B030D-6E8A-4147-A177-3AD203B41FA5}">
                      <a16:colId xmlns:a16="http://schemas.microsoft.com/office/drawing/2014/main" val="20000"/>
                    </a:ext>
                  </a:extLst>
                </a:gridCol>
                <a:gridCol w="4236076">
                  <a:extLst>
                    <a:ext uri="{9D8B030D-6E8A-4147-A177-3AD203B41FA5}">
                      <a16:colId xmlns:a16="http://schemas.microsoft.com/office/drawing/2014/main" val="20001"/>
                    </a:ext>
                  </a:extLst>
                </a:gridCol>
                <a:gridCol w="1810437">
                  <a:extLst>
                    <a:ext uri="{9D8B030D-6E8A-4147-A177-3AD203B41FA5}">
                      <a16:colId xmlns:a16="http://schemas.microsoft.com/office/drawing/2014/main" val="20002"/>
                    </a:ext>
                  </a:extLst>
                </a:gridCol>
                <a:gridCol w="1247972">
                  <a:extLst>
                    <a:ext uri="{9D8B030D-6E8A-4147-A177-3AD203B41FA5}">
                      <a16:colId xmlns:a16="http://schemas.microsoft.com/office/drawing/2014/main" val="20003"/>
                    </a:ext>
                  </a:extLst>
                </a:gridCol>
              </a:tblGrid>
              <a:tr h="539924">
                <a:tc>
                  <a:txBody>
                    <a:bodyPr/>
                    <a:lstStyle/>
                    <a:p>
                      <a:pPr algn="ctr" fontAlgn="ctr"/>
                      <a:r>
                        <a:rPr lang="en-US" sz="1800" b="1" u="none" strike="noStrike" dirty="0">
                          <a:effectLst/>
                        </a:rPr>
                        <a:t>GSTIN </a:t>
                      </a:r>
                      <a:endParaRPr lang="en-US" sz="1800" b="1" i="0" u="none" strike="noStrike" dirty="0">
                        <a:solidFill>
                          <a:srgbClr val="000000"/>
                        </a:solidFill>
                        <a:effectLst/>
                        <a:latin typeface="Calibri"/>
                      </a:endParaRPr>
                    </a:p>
                  </a:txBody>
                  <a:tcPr marL="3751" marR="3751" marT="37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b="1" u="none" strike="noStrike" dirty="0">
                          <a:effectLst/>
                        </a:rPr>
                        <a:t>NAME</a:t>
                      </a:r>
                      <a:endParaRPr lang="en-US" sz="1800" b="1" i="0" u="none" strike="noStrike" dirty="0">
                        <a:solidFill>
                          <a:srgbClr val="000000"/>
                        </a:solidFill>
                        <a:effectLst/>
                        <a:latin typeface="Calibri"/>
                      </a:endParaRPr>
                    </a:p>
                  </a:txBody>
                  <a:tcPr marL="3751" marR="3751" marT="37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b="1" u="none" strike="noStrike" dirty="0">
                          <a:effectLst/>
                        </a:rPr>
                        <a:t>AMOUNT DEPOSITED</a:t>
                      </a:r>
                      <a:endParaRPr lang="en-US" sz="1800" b="1" i="0" u="none" strike="noStrike" dirty="0">
                        <a:solidFill>
                          <a:srgbClr val="000000"/>
                        </a:solidFill>
                        <a:effectLst/>
                        <a:latin typeface="Calibri"/>
                      </a:endParaRPr>
                    </a:p>
                  </a:txBody>
                  <a:tcPr marL="3751" marR="3751" marT="37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b="1" u="none" strike="noStrike" dirty="0">
                          <a:effectLst/>
                        </a:rPr>
                        <a:t>OFFICE </a:t>
                      </a:r>
                      <a:endParaRPr lang="en-US" sz="1800" b="1" i="0" u="none" strike="noStrike" dirty="0">
                        <a:solidFill>
                          <a:srgbClr val="000000"/>
                        </a:solidFill>
                        <a:effectLst/>
                        <a:latin typeface="Calibri"/>
                      </a:endParaRPr>
                    </a:p>
                  </a:txBody>
                  <a:tcPr marL="3751" marR="3751" marT="37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67051">
                <a:tc>
                  <a:txBody>
                    <a:bodyPr/>
                    <a:lstStyle/>
                    <a:p>
                      <a:pPr algn="ctr" fontAlgn="ctr"/>
                      <a:r>
                        <a:rPr lang="en-US" sz="1800" u="none" strike="noStrike" dirty="0">
                          <a:effectLst/>
                          <a:latin typeface="Calibri" panose="020F0502020204030204" pitchFamily="34" charset="0"/>
                          <a:cs typeface="Calibri" panose="020F0502020204030204" pitchFamily="34" charset="0"/>
                        </a:rPr>
                        <a:t>09ALGPT9274L1Z8</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3751" marR="3751" marT="37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u="none" strike="noStrike" dirty="0">
                          <a:effectLst/>
                          <a:latin typeface="Calibri" panose="020F0502020204030204" pitchFamily="34" charset="0"/>
                          <a:cs typeface="Calibri" panose="020F0502020204030204" pitchFamily="34" charset="0"/>
                        </a:rPr>
                        <a:t>RAKESH PURI</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3751" marR="3751" marT="37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u="none" strike="noStrike" dirty="0">
                          <a:effectLst/>
                          <a:latin typeface="Calibri" panose="020F0502020204030204" pitchFamily="34" charset="0"/>
                          <a:cs typeface="Calibri" panose="020F0502020204030204" pitchFamily="34" charset="0"/>
                        </a:rPr>
                        <a:t>212038</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3751" marR="3751" marT="37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800" u="none" strike="noStrike" dirty="0">
                          <a:effectLst/>
                          <a:latin typeface="Calibri" panose="020F0502020204030204" pitchFamily="34" charset="0"/>
                          <a:cs typeface="Calibri" panose="020F0502020204030204" pitchFamily="34" charset="0"/>
                        </a:rPr>
                        <a:t> </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3751" marR="3751" marT="37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71795">
                <a:tc>
                  <a:txBody>
                    <a:bodyPr/>
                    <a:lstStyle/>
                    <a:p>
                      <a:pPr algn="ctr" fontAlgn="ctr"/>
                      <a:r>
                        <a:rPr lang="en-US" sz="1800" u="none" strike="noStrike">
                          <a:effectLst/>
                          <a:latin typeface="Calibri" panose="020F0502020204030204" pitchFamily="34" charset="0"/>
                          <a:cs typeface="Calibri" panose="020F0502020204030204" pitchFamily="34" charset="0"/>
                        </a:rPr>
                        <a:t>03 FIRM</a:t>
                      </a:r>
                      <a:endParaRPr lang="en-US" sz="1800" b="0" i="0" u="none" strike="noStrike">
                        <a:solidFill>
                          <a:srgbClr val="000000"/>
                        </a:solidFill>
                        <a:effectLst/>
                        <a:latin typeface="Calibri" panose="020F0502020204030204" pitchFamily="34" charset="0"/>
                        <a:cs typeface="Calibri" panose="020F0502020204030204" pitchFamily="34" charset="0"/>
                      </a:endParaRPr>
                    </a:p>
                  </a:txBody>
                  <a:tcPr marL="3751" marR="3751" marT="37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u="none" strike="noStrike" dirty="0">
                          <a:effectLst/>
                          <a:latin typeface="Calibri" panose="020F0502020204030204" pitchFamily="34" charset="0"/>
                          <a:cs typeface="Calibri" panose="020F0502020204030204" pitchFamily="34" charset="0"/>
                        </a:rPr>
                        <a:t>SECTOR-7, MZN</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3751" marR="3751" marT="37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u="none" strike="noStrike">
                          <a:effectLst/>
                          <a:latin typeface="Calibri" panose="020F0502020204030204" pitchFamily="34" charset="0"/>
                          <a:cs typeface="Calibri" panose="020F0502020204030204" pitchFamily="34" charset="0"/>
                        </a:rPr>
                        <a:t>93628</a:t>
                      </a:r>
                      <a:endParaRPr lang="en-US" sz="1800" b="0" i="0" u="none" strike="noStrike">
                        <a:solidFill>
                          <a:srgbClr val="000000"/>
                        </a:solidFill>
                        <a:effectLst/>
                        <a:latin typeface="Calibri" panose="020F0502020204030204" pitchFamily="34" charset="0"/>
                        <a:cs typeface="Calibri" panose="020F0502020204030204" pitchFamily="34" charset="0"/>
                      </a:endParaRPr>
                    </a:p>
                  </a:txBody>
                  <a:tcPr marL="3751" marR="3751" marT="37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800" u="none" strike="noStrike" dirty="0">
                          <a:effectLst/>
                          <a:latin typeface="Calibri" panose="020F0502020204030204" pitchFamily="34" charset="0"/>
                          <a:cs typeface="Calibri" panose="020F0502020204030204" pitchFamily="34" charset="0"/>
                        </a:rPr>
                        <a:t> </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3751" marR="3751" marT="37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71795">
                <a:tc>
                  <a:txBody>
                    <a:bodyPr/>
                    <a:lstStyle/>
                    <a:p>
                      <a:pPr algn="ctr" fontAlgn="ctr"/>
                      <a:r>
                        <a:rPr lang="en-US" sz="1800" u="none" strike="noStrike" dirty="0">
                          <a:effectLst/>
                          <a:latin typeface="Calibri" panose="020F0502020204030204" pitchFamily="34" charset="0"/>
                          <a:cs typeface="Calibri" panose="020F0502020204030204" pitchFamily="34" charset="0"/>
                        </a:rPr>
                        <a:t>02 FIRM</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3751" marR="3751" marT="37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u="none" strike="noStrike" dirty="0">
                          <a:effectLst/>
                          <a:latin typeface="Calibri" panose="020F0502020204030204" pitchFamily="34" charset="0"/>
                          <a:cs typeface="Calibri" panose="020F0502020204030204" pitchFamily="34" charset="0"/>
                        </a:rPr>
                        <a:t>MZN</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3751" marR="3751" marT="37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u="none" strike="noStrike">
                          <a:effectLst/>
                          <a:latin typeface="Calibri" panose="020F0502020204030204" pitchFamily="34" charset="0"/>
                          <a:cs typeface="Calibri" panose="020F0502020204030204" pitchFamily="34" charset="0"/>
                        </a:rPr>
                        <a:t>21000</a:t>
                      </a:r>
                      <a:endParaRPr lang="en-US" sz="1800" b="0" i="0" u="none" strike="noStrike">
                        <a:solidFill>
                          <a:srgbClr val="000000"/>
                        </a:solidFill>
                        <a:effectLst/>
                        <a:latin typeface="Calibri" panose="020F0502020204030204" pitchFamily="34" charset="0"/>
                        <a:cs typeface="Calibri" panose="020F0502020204030204" pitchFamily="34" charset="0"/>
                      </a:endParaRPr>
                    </a:p>
                  </a:txBody>
                  <a:tcPr marL="3751" marR="3751" marT="37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800" u="none" strike="noStrike" dirty="0">
                          <a:effectLst/>
                          <a:latin typeface="Calibri" panose="020F0502020204030204" pitchFamily="34" charset="0"/>
                          <a:cs typeface="Calibri" panose="020F0502020204030204" pitchFamily="34" charset="0"/>
                        </a:rPr>
                        <a:t> </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3751" marR="3751" marT="37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271795">
                <a:tc>
                  <a:txBody>
                    <a:bodyPr/>
                    <a:lstStyle/>
                    <a:p>
                      <a:pPr algn="ctr" fontAlgn="ctr"/>
                      <a:r>
                        <a:rPr lang="en-US" sz="1800" u="none" strike="noStrike" dirty="0">
                          <a:effectLst/>
                          <a:latin typeface="Calibri" panose="020F0502020204030204" pitchFamily="34" charset="0"/>
                          <a:cs typeface="Calibri" panose="020F0502020204030204" pitchFamily="34" charset="0"/>
                        </a:rPr>
                        <a:t>03 FIRM</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3751" marR="3751" marT="37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u="none" strike="noStrike" dirty="0">
                          <a:effectLst/>
                          <a:latin typeface="Calibri" panose="020F0502020204030204" pitchFamily="34" charset="0"/>
                          <a:cs typeface="Calibri" panose="020F0502020204030204" pitchFamily="34" charset="0"/>
                        </a:rPr>
                        <a:t>SECTOR-7, MZN</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3751" marR="3751" marT="37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u="none" strike="noStrike">
                          <a:effectLst/>
                          <a:latin typeface="Calibri" panose="020F0502020204030204" pitchFamily="34" charset="0"/>
                          <a:cs typeface="Calibri" panose="020F0502020204030204" pitchFamily="34" charset="0"/>
                        </a:rPr>
                        <a:t>125942</a:t>
                      </a:r>
                      <a:endParaRPr lang="en-US" sz="1800" b="0" i="0" u="none" strike="noStrike">
                        <a:solidFill>
                          <a:srgbClr val="000000"/>
                        </a:solidFill>
                        <a:effectLst/>
                        <a:latin typeface="Calibri" panose="020F0502020204030204" pitchFamily="34" charset="0"/>
                        <a:cs typeface="Calibri" panose="020F0502020204030204" pitchFamily="34" charset="0"/>
                      </a:endParaRPr>
                    </a:p>
                  </a:txBody>
                  <a:tcPr marL="3751" marR="3751" marT="37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800" u="none" strike="noStrike" dirty="0">
                          <a:effectLst/>
                          <a:latin typeface="Calibri" panose="020F0502020204030204" pitchFamily="34" charset="0"/>
                          <a:cs typeface="Calibri" panose="020F0502020204030204" pitchFamily="34" charset="0"/>
                        </a:rPr>
                        <a:t> </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3751" marR="3751" marT="37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271795">
                <a:tc>
                  <a:txBody>
                    <a:bodyPr/>
                    <a:lstStyle/>
                    <a:p>
                      <a:pPr algn="ctr" fontAlgn="ctr"/>
                      <a:r>
                        <a:rPr lang="en-US" sz="1800" u="none" strike="noStrike" dirty="0">
                          <a:effectLst/>
                          <a:latin typeface="Calibri" panose="020F0502020204030204" pitchFamily="34" charset="0"/>
                          <a:cs typeface="Calibri" panose="020F0502020204030204" pitchFamily="34" charset="0"/>
                        </a:rPr>
                        <a:t>04 FIRM</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3751" marR="3751" marT="37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u="none" strike="noStrike" dirty="0">
                          <a:effectLst/>
                          <a:latin typeface="Calibri" panose="020F0502020204030204" pitchFamily="34" charset="0"/>
                          <a:cs typeface="Calibri" panose="020F0502020204030204" pitchFamily="34" charset="0"/>
                        </a:rPr>
                        <a:t>SECTOR-6, MZN</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3751" marR="3751" marT="37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u="none" strike="noStrike" dirty="0">
                          <a:effectLst/>
                          <a:latin typeface="Calibri" panose="020F0502020204030204" pitchFamily="34" charset="0"/>
                          <a:cs typeface="Calibri" panose="020F0502020204030204" pitchFamily="34" charset="0"/>
                        </a:rPr>
                        <a:t>49730</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3751" marR="3751" marT="37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800" u="none" strike="noStrike" dirty="0">
                          <a:effectLst/>
                          <a:latin typeface="Calibri" panose="020F0502020204030204" pitchFamily="34" charset="0"/>
                          <a:cs typeface="Calibri" panose="020F0502020204030204" pitchFamily="34" charset="0"/>
                        </a:rPr>
                        <a:t> </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3751" marR="3751" marT="37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271795">
                <a:tc>
                  <a:txBody>
                    <a:bodyPr/>
                    <a:lstStyle/>
                    <a:p>
                      <a:pPr algn="ctr" fontAlgn="ctr"/>
                      <a:r>
                        <a:rPr lang="en-US" sz="1800" u="none" strike="noStrike">
                          <a:effectLst/>
                          <a:latin typeface="Calibri" panose="020F0502020204030204" pitchFamily="34" charset="0"/>
                          <a:cs typeface="Calibri" panose="020F0502020204030204" pitchFamily="34" charset="0"/>
                        </a:rPr>
                        <a:t>01 FIRM</a:t>
                      </a:r>
                      <a:endParaRPr lang="en-US" sz="1800" b="0" i="0" u="none" strike="noStrike">
                        <a:solidFill>
                          <a:srgbClr val="000000"/>
                        </a:solidFill>
                        <a:effectLst/>
                        <a:latin typeface="Calibri" panose="020F0502020204030204" pitchFamily="34" charset="0"/>
                        <a:cs typeface="Calibri" panose="020F0502020204030204" pitchFamily="34" charset="0"/>
                      </a:endParaRPr>
                    </a:p>
                  </a:txBody>
                  <a:tcPr marL="3751" marR="3751" marT="37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u="none" strike="noStrike">
                          <a:effectLst/>
                          <a:latin typeface="Calibri" panose="020F0502020204030204" pitchFamily="34" charset="0"/>
                          <a:cs typeface="Calibri" panose="020F0502020204030204" pitchFamily="34" charset="0"/>
                        </a:rPr>
                        <a:t>MZN</a:t>
                      </a:r>
                      <a:endParaRPr lang="en-US" sz="1800" b="0" i="0" u="none" strike="noStrike">
                        <a:solidFill>
                          <a:srgbClr val="000000"/>
                        </a:solidFill>
                        <a:effectLst/>
                        <a:latin typeface="Calibri" panose="020F0502020204030204" pitchFamily="34" charset="0"/>
                        <a:cs typeface="Calibri" panose="020F0502020204030204" pitchFamily="34" charset="0"/>
                      </a:endParaRPr>
                    </a:p>
                  </a:txBody>
                  <a:tcPr marL="3751" marR="3751" marT="37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u="none" strike="noStrike" dirty="0">
                          <a:effectLst/>
                          <a:latin typeface="Calibri" panose="020F0502020204030204" pitchFamily="34" charset="0"/>
                          <a:cs typeface="Calibri" panose="020F0502020204030204" pitchFamily="34" charset="0"/>
                        </a:rPr>
                        <a:t>10220</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3751" marR="3751" marT="37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800" u="none" strike="noStrike" dirty="0">
                          <a:effectLst/>
                          <a:latin typeface="Calibri" panose="020F0502020204030204" pitchFamily="34" charset="0"/>
                          <a:cs typeface="Calibri" panose="020F0502020204030204" pitchFamily="34" charset="0"/>
                        </a:rPr>
                        <a:t> </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3751" marR="3751" marT="37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539924">
                <a:tc>
                  <a:txBody>
                    <a:bodyPr/>
                    <a:lstStyle/>
                    <a:p>
                      <a:pPr algn="ctr" fontAlgn="ctr"/>
                      <a:r>
                        <a:rPr lang="en-US" sz="1800" u="none" strike="noStrike" dirty="0">
                          <a:effectLst/>
                          <a:latin typeface="Calibri" panose="020F0502020204030204" pitchFamily="34" charset="0"/>
                          <a:cs typeface="Calibri" panose="020F0502020204030204" pitchFamily="34" charset="0"/>
                        </a:rPr>
                        <a:t>09AANPN6783G1Z1</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3751" marR="3751" marT="37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u="none" strike="noStrike">
                          <a:effectLst/>
                          <a:latin typeface="Calibri" panose="020F0502020204030204" pitchFamily="34" charset="0"/>
                          <a:cs typeface="Calibri" panose="020F0502020204030204" pitchFamily="34" charset="0"/>
                        </a:rPr>
                        <a:t>RAJENDRA KUMAR NARANG MZN</a:t>
                      </a:r>
                      <a:endParaRPr lang="en-US" sz="1800" b="0" i="0" u="none" strike="noStrike">
                        <a:solidFill>
                          <a:srgbClr val="000000"/>
                        </a:solidFill>
                        <a:effectLst/>
                        <a:latin typeface="Calibri" panose="020F0502020204030204" pitchFamily="34" charset="0"/>
                        <a:cs typeface="Calibri" panose="020F0502020204030204" pitchFamily="34" charset="0"/>
                      </a:endParaRPr>
                    </a:p>
                  </a:txBody>
                  <a:tcPr marL="3751" marR="3751" marT="37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u="none" strike="noStrike" dirty="0">
                          <a:effectLst/>
                          <a:latin typeface="Calibri" panose="020F0502020204030204" pitchFamily="34" charset="0"/>
                          <a:cs typeface="Calibri" panose="020F0502020204030204" pitchFamily="34" charset="0"/>
                        </a:rPr>
                        <a:t>21500</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3751" marR="3751" marT="37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800" u="none" strike="noStrike" dirty="0">
                          <a:effectLst/>
                          <a:latin typeface="Calibri" panose="020F0502020204030204" pitchFamily="34" charset="0"/>
                          <a:cs typeface="Calibri" panose="020F0502020204030204" pitchFamily="34" charset="0"/>
                        </a:rPr>
                        <a:t> </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3751" marR="3751" marT="37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271795">
                <a:tc>
                  <a:txBody>
                    <a:bodyPr/>
                    <a:lstStyle/>
                    <a:p>
                      <a:pPr algn="ctr" fontAlgn="ctr"/>
                      <a:r>
                        <a:rPr lang="en-US" sz="1800" u="none" strike="noStrike" dirty="0">
                          <a:effectLst/>
                          <a:latin typeface="Calibri" panose="020F0502020204030204" pitchFamily="34" charset="0"/>
                          <a:cs typeface="Calibri" panose="020F0502020204030204" pitchFamily="34" charset="0"/>
                        </a:rPr>
                        <a:t>1 FIRM</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3751" marR="3751" marT="37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u="none" strike="noStrike" dirty="0">
                          <a:effectLst/>
                          <a:latin typeface="Calibri" panose="020F0502020204030204" pitchFamily="34" charset="0"/>
                          <a:cs typeface="Calibri" panose="020F0502020204030204" pitchFamily="34" charset="0"/>
                        </a:rPr>
                        <a:t>SECTOR 5, MZN</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3751" marR="3751" marT="37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u="none" strike="noStrike" dirty="0">
                          <a:effectLst/>
                          <a:latin typeface="Calibri" panose="020F0502020204030204" pitchFamily="34" charset="0"/>
                          <a:cs typeface="Calibri" panose="020F0502020204030204" pitchFamily="34" charset="0"/>
                        </a:rPr>
                        <a:t>25674</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3751" marR="3751" marT="37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800" u="none" strike="noStrike" dirty="0">
                          <a:effectLst/>
                          <a:latin typeface="Calibri" panose="020F0502020204030204" pitchFamily="34" charset="0"/>
                          <a:cs typeface="Calibri" panose="020F0502020204030204" pitchFamily="34" charset="0"/>
                        </a:rPr>
                        <a:t> </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3751" marR="3751" marT="37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271795">
                <a:tc>
                  <a:txBody>
                    <a:bodyPr/>
                    <a:lstStyle/>
                    <a:p>
                      <a:pPr algn="ctr" fontAlgn="ctr"/>
                      <a:r>
                        <a:rPr lang="en-US" sz="1800" u="none" strike="noStrike" dirty="0">
                          <a:effectLst/>
                          <a:latin typeface="Calibri" panose="020F0502020204030204" pitchFamily="34" charset="0"/>
                          <a:cs typeface="Calibri" panose="020F0502020204030204" pitchFamily="34" charset="0"/>
                        </a:rPr>
                        <a:t>1 FIRM</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3751" marR="3751" marT="37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u="none" strike="noStrike">
                          <a:effectLst/>
                          <a:latin typeface="Calibri" panose="020F0502020204030204" pitchFamily="34" charset="0"/>
                          <a:cs typeface="Calibri" panose="020F0502020204030204" pitchFamily="34" charset="0"/>
                        </a:rPr>
                        <a:t>SECTOR 4, MZN</a:t>
                      </a:r>
                      <a:endParaRPr lang="en-US" sz="1800" b="0" i="0" u="none" strike="noStrike">
                        <a:solidFill>
                          <a:srgbClr val="000000"/>
                        </a:solidFill>
                        <a:effectLst/>
                        <a:latin typeface="Calibri" panose="020F0502020204030204" pitchFamily="34" charset="0"/>
                        <a:cs typeface="Calibri" panose="020F0502020204030204" pitchFamily="34" charset="0"/>
                      </a:endParaRPr>
                    </a:p>
                  </a:txBody>
                  <a:tcPr marL="3751" marR="3751" marT="37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u="none" strike="noStrike" dirty="0">
                          <a:effectLst/>
                          <a:latin typeface="Calibri" panose="020F0502020204030204" pitchFamily="34" charset="0"/>
                          <a:cs typeface="Calibri" panose="020F0502020204030204" pitchFamily="34" charset="0"/>
                        </a:rPr>
                        <a:t>9012</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3751" marR="3751" marT="37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800" u="none" strike="noStrike" dirty="0">
                          <a:effectLst/>
                          <a:latin typeface="Calibri" panose="020F0502020204030204" pitchFamily="34" charset="0"/>
                          <a:cs typeface="Calibri" panose="020F0502020204030204" pitchFamily="34" charset="0"/>
                        </a:rPr>
                        <a:t> </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3751" marR="3751" marT="37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271795">
                <a:tc>
                  <a:txBody>
                    <a:bodyPr/>
                    <a:lstStyle/>
                    <a:p>
                      <a:pPr algn="ctr" fontAlgn="ctr"/>
                      <a:r>
                        <a:rPr lang="en-US" sz="1800" u="none" strike="noStrike">
                          <a:effectLst/>
                          <a:latin typeface="Calibri" panose="020F0502020204030204" pitchFamily="34" charset="0"/>
                          <a:cs typeface="Calibri" panose="020F0502020204030204" pitchFamily="34" charset="0"/>
                        </a:rPr>
                        <a:t>14 FIRM</a:t>
                      </a:r>
                      <a:endParaRPr lang="en-US" sz="1800" b="0" i="0" u="none" strike="noStrike">
                        <a:solidFill>
                          <a:srgbClr val="000000"/>
                        </a:solidFill>
                        <a:effectLst/>
                        <a:latin typeface="Calibri" panose="020F0502020204030204" pitchFamily="34" charset="0"/>
                        <a:cs typeface="Calibri" panose="020F0502020204030204" pitchFamily="34" charset="0"/>
                      </a:endParaRPr>
                    </a:p>
                  </a:txBody>
                  <a:tcPr marL="3751" marR="3751" marT="37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u="none" strike="noStrike">
                          <a:effectLst/>
                          <a:latin typeface="Calibri" panose="020F0502020204030204" pitchFamily="34" charset="0"/>
                          <a:cs typeface="Calibri" panose="020F0502020204030204" pitchFamily="34" charset="0"/>
                        </a:rPr>
                        <a:t>SECTOR 10 SRE</a:t>
                      </a:r>
                      <a:endParaRPr lang="en-US" sz="1800" b="0" i="0" u="none" strike="noStrike">
                        <a:solidFill>
                          <a:srgbClr val="000000"/>
                        </a:solidFill>
                        <a:effectLst/>
                        <a:latin typeface="Calibri" panose="020F0502020204030204" pitchFamily="34" charset="0"/>
                        <a:cs typeface="Calibri" panose="020F0502020204030204" pitchFamily="34" charset="0"/>
                      </a:endParaRPr>
                    </a:p>
                  </a:txBody>
                  <a:tcPr marL="3751" marR="3751" marT="37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u="none" strike="noStrike" dirty="0">
                          <a:effectLst/>
                          <a:latin typeface="Calibri" panose="020F0502020204030204" pitchFamily="34" charset="0"/>
                          <a:cs typeface="Calibri" panose="020F0502020204030204" pitchFamily="34" charset="0"/>
                        </a:rPr>
                        <a:t>34599</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3751" marR="3751" marT="37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800" u="none" strike="noStrike" dirty="0">
                          <a:effectLst/>
                          <a:latin typeface="Calibri" panose="020F0502020204030204" pitchFamily="34" charset="0"/>
                          <a:cs typeface="Calibri" panose="020F0502020204030204" pitchFamily="34" charset="0"/>
                        </a:rPr>
                        <a:t> </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3751" marR="3751" marT="37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539924">
                <a:tc>
                  <a:txBody>
                    <a:bodyPr/>
                    <a:lstStyle/>
                    <a:p>
                      <a:pPr algn="ctr" fontAlgn="ctr"/>
                      <a:r>
                        <a:rPr lang="en-US" sz="1800" u="none" strike="noStrike" dirty="0">
                          <a:effectLst/>
                          <a:latin typeface="Calibri" panose="020F0502020204030204" pitchFamily="34" charset="0"/>
                          <a:cs typeface="Calibri" panose="020F0502020204030204" pitchFamily="34" charset="0"/>
                        </a:rPr>
                        <a:t>09COKPK7725N1Z5</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3751" marR="3751" marT="37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pt-BR" sz="1800" u="none" strike="noStrike" dirty="0">
                          <a:effectLst/>
                          <a:latin typeface="Calibri" panose="020F0502020204030204" pitchFamily="34" charset="0"/>
                          <a:cs typeface="Calibri" panose="020F0502020204030204" pitchFamily="34" charset="0"/>
                        </a:rPr>
                        <a:t> ANUJ KUMAR SECTOR 12, SRE</a:t>
                      </a:r>
                      <a:endParaRPr lang="pt-BR" sz="1800" b="0" i="0" u="none" strike="noStrike" dirty="0">
                        <a:solidFill>
                          <a:srgbClr val="000000"/>
                        </a:solidFill>
                        <a:effectLst/>
                        <a:latin typeface="Calibri" panose="020F0502020204030204" pitchFamily="34" charset="0"/>
                        <a:cs typeface="Calibri" panose="020F0502020204030204" pitchFamily="34" charset="0"/>
                      </a:endParaRPr>
                    </a:p>
                  </a:txBody>
                  <a:tcPr marL="3751" marR="3751" marT="37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u="none" strike="noStrike" dirty="0">
                          <a:effectLst/>
                          <a:latin typeface="Calibri" panose="020F0502020204030204" pitchFamily="34" charset="0"/>
                          <a:cs typeface="Calibri" panose="020F0502020204030204" pitchFamily="34" charset="0"/>
                        </a:rPr>
                        <a:t>11700</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3751" marR="3751" marT="37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800" u="none" strike="noStrike" dirty="0">
                          <a:effectLst/>
                          <a:latin typeface="Calibri" panose="020F0502020204030204" pitchFamily="34" charset="0"/>
                          <a:cs typeface="Calibri" panose="020F0502020204030204" pitchFamily="34" charset="0"/>
                        </a:rPr>
                        <a:t> </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3751" marR="3751" marT="37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r h="271795">
                <a:tc>
                  <a:txBody>
                    <a:bodyPr/>
                    <a:lstStyle/>
                    <a:p>
                      <a:pPr algn="ctr" fontAlgn="ctr"/>
                      <a:r>
                        <a:rPr lang="en-US" sz="1800" u="none" strike="noStrike">
                          <a:effectLst/>
                          <a:latin typeface="Calibri" panose="020F0502020204030204" pitchFamily="34" charset="0"/>
                          <a:cs typeface="Calibri" panose="020F0502020204030204" pitchFamily="34" charset="0"/>
                        </a:rPr>
                        <a:t>1 FIRM</a:t>
                      </a:r>
                      <a:endParaRPr lang="en-US" sz="1800" b="0" i="0" u="none" strike="noStrike">
                        <a:solidFill>
                          <a:srgbClr val="000000"/>
                        </a:solidFill>
                        <a:effectLst/>
                        <a:latin typeface="Calibri" panose="020F0502020204030204" pitchFamily="34" charset="0"/>
                        <a:cs typeface="Calibri" panose="020F0502020204030204" pitchFamily="34" charset="0"/>
                      </a:endParaRPr>
                    </a:p>
                  </a:txBody>
                  <a:tcPr marL="3751" marR="3751" marT="37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u="none" strike="noStrike">
                          <a:effectLst/>
                          <a:latin typeface="Calibri" panose="020F0502020204030204" pitchFamily="34" charset="0"/>
                          <a:cs typeface="Calibri" panose="020F0502020204030204" pitchFamily="34" charset="0"/>
                        </a:rPr>
                        <a:t>SECTOR 1, DBD</a:t>
                      </a:r>
                      <a:endParaRPr lang="en-US" sz="1800" b="0" i="0" u="none" strike="noStrike">
                        <a:solidFill>
                          <a:srgbClr val="000000"/>
                        </a:solidFill>
                        <a:effectLst/>
                        <a:latin typeface="Calibri" panose="020F0502020204030204" pitchFamily="34" charset="0"/>
                        <a:cs typeface="Calibri" panose="020F0502020204030204" pitchFamily="34" charset="0"/>
                      </a:endParaRPr>
                    </a:p>
                  </a:txBody>
                  <a:tcPr marL="3751" marR="3751" marT="37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u="none" strike="noStrike" dirty="0">
                          <a:effectLst/>
                          <a:latin typeface="Calibri" panose="020F0502020204030204" pitchFamily="34" charset="0"/>
                          <a:cs typeface="Calibri" panose="020F0502020204030204" pitchFamily="34" charset="0"/>
                        </a:rPr>
                        <a:t>19952</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3751" marR="3751" marT="37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800" u="none" strike="noStrike" dirty="0">
                          <a:effectLst/>
                          <a:latin typeface="Calibri" panose="020F0502020204030204" pitchFamily="34" charset="0"/>
                          <a:cs typeface="Calibri" panose="020F0502020204030204" pitchFamily="34" charset="0"/>
                        </a:rPr>
                        <a:t> </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3751" marR="3751" marT="37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2"/>
                  </a:ext>
                </a:extLst>
              </a:tr>
              <a:tr h="271795">
                <a:tc>
                  <a:txBody>
                    <a:bodyPr/>
                    <a:lstStyle/>
                    <a:p>
                      <a:pPr algn="ctr" fontAlgn="ctr"/>
                      <a:r>
                        <a:rPr lang="en-US" sz="1800" u="none" strike="noStrike">
                          <a:effectLst/>
                          <a:latin typeface="Calibri" panose="020F0502020204030204" pitchFamily="34" charset="0"/>
                          <a:cs typeface="Calibri" panose="020F0502020204030204" pitchFamily="34" charset="0"/>
                        </a:rPr>
                        <a:t>1 FIRM</a:t>
                      </a:r>
                      <a:endParaRPr lang="en-US" sz="1800" b="0" i="0" u="none" strike="noStrike">
                        <a:solidFill>
                          <a:srgbClr val="000000"/>
                        </a:solidFill>
                        <a:effectLst/>
                        <a:latin typeface="Calibri" panose="020F0502020204030204" pitchFamily="34" charset="0"/>
                        <a:cs typeface="Calibri" panose="020F0502020204030204" pitchFamily="34" charset="0"/>
                      </a:endParaRPr>
                    </a:p>
                  </a:txBody>
                  <a:tcPr marL="3751" marR="3751" marT="37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u="none" strike="noStrike" dirty="0">
                          <a:effectLst/>
                          <a:latin typeface="Calibri" panose="020F0502020204030204" pitchFamily="34" charset="0"/>
                          <a:cs typeface="Calibri" panose="020F0502020204030204" pitchFamily="34" charset="0"/>
                        </a:rPr>
                        <a:t>SECTOR 3 SRE</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3751" marR="3751" marT="37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u="none" strike="noStrike" dirty="0">
                          <a:effectLst/>
                          <a:latin typeface="Calibri" panose="020F0502020204030204" pitchFamily="34" charset="0"/>
                          <a:cs typeface="Calibri" panose="020F0502020204030204" pitchFamily="34" charset="0"/>
                        </a:rPr>
                        <a:t>1720</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3751" marR="3751" marT="37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800" u="none" strike="noStrike" dirty="0">
                          <a:effectLst/>
                          <a:latin typeface="Calibri" panose="020F0502020204030204" pitchFamily="34" charset="0"/>
                          <a:cs typeface="Calibri" panose="020F0502020204030204" pitchFamily="34" charset="0"/>
                        </a:rPr>
                        <a:t> </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3751" marR="3751" marT="37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3"/>
                  </a:ext>
                </a:extLst>
              </a:tr>
              <a:tr h="271795">
                <a:tc>
                  <a:txBody>
                    <a:bodyPr/>
                    <a:lstStyle/>
                    <a:p>
                      <a:pPr algn="ctr" fontAlgn="ctr"/>
                      <a:r>
                        <a:rPr lang="en-US" sz="1800" u="none" strike="noStrike">
                          <a:effectLst/>
                          <a:latin typeface="Calibri" panose="020F0502020204030204" pitchFamily="34" charset="0"/>
                          <a:cs typeface="Calibri" panose="020F0502020204030204" pitchFamily="34" charset="0"/>
                        </a:rPr>
                        <a:t>01 FIRM</a:t>
                      </a:r>
                      <a:endParaRPr lang="en-US" sz="1800" b="0" i="0" u="none" strike="noStrike">
                        <a:solidFill>
                          <a:srgbClr val="000000"/>
                        </a:solidFill>
                        <a:effectLst/>
                        <a:latin typeface="Calibri" panose="020F0502020204030204" pitchFamily="34" charset="0"/>
                        <a:cs typeface="Calibri" panose="020F0502020204030204" pitchFamily="34" charset="0"/>
                      </a:endParaRPr>
                    </a:p>
                  </a:txBody>
                  <a:tcPr marL="3751" marR="3751" marT="37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u="none" strike="noStrike" dirty="0">
                          <a:effectLst/>
                          <a:latin typeface="Calibri" panose="020F0502020204030204" pitchFamily="34" charset="0"/>
                          <a:cs typeface="Calibri" panose="020F0502020204030204" pitchFamily="34" charset="0"/>
                        </a:rPr>
                        <a:t>JAY GANESH MISTHAN BHANDAR</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3751" marR="3751" marT="37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u="none" strike="noStrike" dirty="0">
                          <a:effectLst/>
                          <a:latin typeface="Calibri" panose="020F0502020204030204" pitchFamily="34" charset="0"/>
                          <a:cs typeface="Calibri" panose="020F0502020204030204" pitchFamily="34" charset="0"/>
                        </a:rPr>
                        <a:t>396522</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3751" marR="3751" marT="37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800" u="none" strike="noStrike" dirty="0">
                          <a:effectLst/>
                          <a:latin typeface="Calibri" panose="020F0502020204030204" pitchFamily="34" charset="0"/>
                          <a:cs typeface="Calibri" panose="020F0502020204030204" pitchFamily="34" charset="0"/>
                        </a:rPr>
                        <a:t> </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3751" marR="3751" marT="37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4"/>
                  </a:ext>
                </a:extLst>
              </a:tr>
              <a:tr h="539924">
                <a:tc>
                  <a:txBody>
                    <a:bodyPr/>
                    <a:lstStyle/>
                    <a:p>
                      <a:pPr algn="ctr" fontAlgn="ctr"/>
                      <a:r>
                        <a:rPr lang="en-US" sz="1800" u="none" strike="noStrike">
                          <a:effectLst/>
                          <a:latin typeface="Calibri" panose="020F0502020204030204" pitchFamily="34" charset="0"/>
                          <a:cs typeface="Calibri" panose="020F0502020204030204" pitchFamily="34" charset="0"/>
                        </a:rPr>
                        <a:t>09AEJPJ3589C1ZV</a:t>
                      </a:r>
                      <a:endParaRPr lang="en-US" sz="1800" b="0" i="0" u="none" strike="noStrike">
                        <a:solidFill>
                          <a:srgbClr val="000000"/>
                        </a:solidFill>
                        <a:effectLst/>
                        <a:latin typeface="Calibri" panose="020F0502020204030204" pitchFamily="34" charset="0"/>
                        <a:cs typeface="Calibri" panose="020F0502020204030204" pitchFamily="34" charset="0"/>
                      </a:endParaRPr>
                    </a:p>
                  </a:txBody>
                  <a:tcPr marL="3751" marR="3751" marT="37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u="none" strike="noStrike">
                          <a:effectLst/>
                          <a:latin typeface="Calibri" panose="020F0502020204030204" pitchFamily="34" charset="0"/>
                          <a:cs typeface="Calibri" panose="020F0502020204030204" pitchFamily="34" charset="0"/>
                        </a:rPr>
                        <a:t> CHETAN SWITS AND FAST FOODSHAMLI SECTOR-3</a:t>
                      </a:r>
                      <a:endParaRPr lang="en-US" sz="1800" b="0" i="0" u="none" strike="noStrike">
                        <a:solidFill>
                          <a:srgbClr val="000000"/>
                        </a:solidFill>
                        <a:effectLst/>
                        <a:latin typeface="Calibri" panose="020F0502020204030204" pitchFamily="34" charset="0"/>
                        <a:cs typeface="Calibri" panose="020F0502020204030204" pitchFamily="34" charset="0"/>
                      </a:endParaRPr>
                    </a:p>
                  </a:txBody>
                  <a:tcPr marL="3751" marR="3751" marT="37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u="none" strike="noStrike" dirty="0">
                          <a:effectLst/>
                          <a:latin typeface="Calibri" panose="020F0502020204030204" pitchFamily="34" charset="0"/>
                          <a:cs typeface="Calibri" panose="020F0502020204030204" pitchFamily="34" charset="0"/>
                        </a:rPr>
                        <a:t>38940</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3751" marR="3751" marT="37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800" u="none" strike="noStrike" dirty="0">
                          <a:effectLst/>
                          <a:latin typeface="Calibri" panose="020F0502020204030204" pitchFamily="34" charset="0"/>
                          <a:cs typeface="Calibri" panose="020F0502020204030204" pitchFamily="34" charset="0"/>
                        </a:rPr>
                        <a:t>SECTOR 3, SRE</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3751" marR="3751" marT="37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5"/>
                  </a:ext>
                </a:extLst>
              </a:tr>
              <a:tr h="271795">
                <a:tc>
                  <a:txBody>
                    <a:bodyPr/>
                    <a:lstStyle/>
                    <a:p>
                      <a:pPr algn="ctr" fontAlgn="ctr"/>
                      <a:r>
                        <a:rPr lang="en-US" sz="1800" u="none" strike="noStrike">
                          <a:effectLst/>
                          <a:latin typeface="Calibri" panose="020F0502020204030204" pitchFamily="34" charset="0"/>
                          <a:cs typeface="Calibri" panose="020F0502020204030204" pitchFamily="34" charset="0"/>
                        </a:rPr>
                        <a:t>1 FIRM</a:t>
                      </a:r>
                      <a:endParaRPr lang="en-US" sz="1800" b="0" i="0" u="none" strike="noStrike">
                        <a:solidFill>
                          <a:srgbClr val="000000"/>
                        </a:solidFill>
                        <a:effectLst/>
                        <a:latin typeface="Calibri" panose="020F0502020204030204" pitchFamily="34" charset="0"/>
                        <a:cs typeface="Calibri" panose="020F0502020204030204" pitchFamily="34" charset="0"/>
                      </a:endParaRPr>
                    </a:p>
                  </a:txBody>
                  <a:tcPr marL="3751" marR="3751" marT="37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u="none" strike="noStrike">
                          <a:effectLst/>
                          <a:latin typeface="Calibri" panose="020F0502020204030204" pitchFamily="34" charset="0"/>
                          <a:cs typeface="Calibri" panose="020F0502020204030204" pitchFamily="34" charset="0"/>
                        </a:rPr>
                        <a:t>SECTOR 6, SRE</a:t>
                      </a:r>
                      <a:endParaRPr lang="en-US" sz="1800" b="0" i="0" u="none" strike="noStrike">
                        <a:solidFill>
                          <a:srgbClr val="000000"/>
                        </a:solidFill>
                        <a:effectLst/>
                        <a:latin typeface="Calibri" panose="020F0502020204030204" pitchFamily="34" charset="0"/>
                        <a:cs typeface="Calibri" panose="020F0502020204030204" pitchFamily="34" charset="0"/>
                      </a:endParaRPr>
                    </a:p>
                  </a:txBody>
                  <a:tcPr marL="3751" marR="3751" marT="37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u="none" strike="noStrike" dirty="0">
                          <a:effectLst/>
                          <a:latin typeface="Calibri" panose="020F0502020204030204" pitchFamily="34" charset="0"/>
                          <a:cs typeface="Calibri" panose="020F0502020204030204" pitchFamily="34" charset="0"/>
                        </a:rPr>
                        <a:t>2014</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3751" marR="3751" marT="37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800" u="none" strike="noStrike" dirty="0">
                          <a:effectLst/>
                          <a:latin typeface="Calibri" panose="020F0502020204030204" pitchFamily="34" charset="0"/>
                          <a:cs typeface="Calibri" panose="020F0502020204030204" pitchFamily="34" charset="0"/>
                        </a:rPr>
                        <a:t> </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3751" marR="3751" marT="37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6"/>
                  </a:ext>
                </a:extLst>
              </a:tr>
              <a:tr h="271795">
                <a:tc>
                  <a:txBody>
                    <a:bodyPr/>
                    <a:lstStyle/>
                    <a:p>
                      <a:pPr algn="ctr" fontAlgn="ctr"/>
                      <a:r>
                        <a:rPr lang="en-US" sz="1800" u="none" strike="noStrike">
                          <a:effectLst/>
                          <a:latin typeface="Calibri" panose="020F0502020204030204" pitchFamily="34" charset="0"/>
                          <a:cs typeface="Calibri" panose="020F0502020204030204" pitchFamily="34" charset="0"/>
                        </a:rPr>
                        <a:t>01 FIRM</a:t>
                      </a:r>
                      <a:endParaRPr lang="en-US" sz="1800" b="0" i="0" u="none" strike="noStrike">
                        <a:solidFill>
                          <a:srgbClr val="000000"/>
                        </a:solidFill>
                        <a:effectLst/>
                        <a:latin typeface="Calibri" panose="020F0502020204030204" pitchFamily="34" charset="0"/>
                        <a:cs typeface="Calibri" panose="020F0502020204030204" pitchFamily="34" charset="0"/>
                      </a:endParaRPr>
                    </a:p>
                  </a:txBody>
                  <a:tcPr marL="3751" marR="3751" marT="37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u="none" strike="noStrike" dirty="0">
                          <a:effectLst/>
                          <a:latin typeface="Calibri" panose="020F0502020204030204" pitchFamily="34" charset="0"/>
                          <a:cs typeface="Calibri" panose="020F0502020204030204" pitchFamily="34" charset="0"/>
                        </a:rPr>
                        <a:t>SECTOR 1, DBD</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3751" marR="3751" marT="37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u="none" strike="noStrike" dirty="0">
                          <a:effectLst/>
                          <a:latin typeface="Calibri" panose="020F0502020204030204" pitchFamily="34" charset="0"/>
                          <a:cs typeface="Calibri" panose="020F0502020204030204" pitchFamily="34" charset="0"/>
                        </a:rPr>
                        <a:t>40201</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3751" marR="3751" marT="37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800" u="none" strike="noStrike" dirty="0">
                          <a:effectLst/>
                          <a:latin typeface="Calibri" panose="020F0502020204030204" pitchFamily="34" charset="0"/>
                          <a:cs typeface="Calibri" panose="020F0502020204030204" pitchFamily="34" charset="0"/>
                        </a:rPr>
                        <a:t> </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3751" marR="3751" marT="37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7"/>
                  </a:ext>
                </a:extLst>
              </a:tr>
              <a:tr h="539924">
                <a:tc>
                  <a:txBody>
                    <a:bodyPr/>
                    <a:lstStyle/>
                    <a:p>
                      <a:pPr algn="ctr" fontAlgn="ctr"/>
                      <a:r>
                        <a:rPr lang="en-US" sz="1800" u="none" strike="noStrike">
                          <a:effectLst/>
                          <a:latin typeface="Calibri" panose="020F0502020204030204" pitchFamily="34" charset="0"/>
                          <a:cs typeface="Calibri" panose="020F0502020204030204" pitchFamily="34" charset="0"/>
                        </a:rPr>
                        <a:t>09BODPC0674L1ZV</a:t>
                      </a:r>
                      <a:endParaRPr lang="en-US" sz="1800" b="0" i="0" u="none" strike="noStrike">
                        <a:solidFill>
                          <a:srgbClr val="000000"/>
                        </a:solidFill>
                        <a:effectLst/>
                        <a:latin typeface="Calibri" panose="020F0502020204030204" pitchFamily="34" charset="0"/>
                        <a:cs typeface="Calibri" panose="020F0502020204030204" pitchFamily="34" charset="0"/>
                      </a:endParaRPr>
                    </a:p>
                  </a:txBody>
                  <a:tcPr marL="3751" marR="3751" marT="37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u="none" strike="noStrike" dirty="0">
                          <a:effectLst/>
                          <a:latin typeface="Calibri" panose="020F0502020204030204" pitchFamily="34" charset="0"/>
                          <a:cs typeface="Calibri" panose="020F0502020204030204" pitchFamily="34" charset="0"/>
                        </a:rPr>
                        <a:t>APNA MEDICAL STORE</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3751" marR="3751" marT="37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u="none" strike="noStrike">
                          <a:effectLst/>
                          <a:latin typeface="Calibri" panose="020F0502020204030204" pitchFamily="34" charset="0"/>
                          <a:cs typeface="Calibri" panose="020F0502020204030204" pitchFamily="34" charset="0"/>
                        </a:rPr>
                        <a:t>19620</a:t>
                      </a:r>
                      <a:endParaRPr lang="en-US" sz="1800" b="0" i="0" u="none" strike="noStrike">
                        <a:solidFill>
                          <a:srgbClr val="000000"/>
                        </a:solidFill>
                        <a:effectLst/>
                        <a:latin typeface="Calibri" panose="020F0502020204030204" pitchFamily="34" charset="0"/>
                        <a:cs typeface="Calibri" panose="020F0502020204030204" pitchFamily="34" charset="0"/>
                      </a:endParaRPr>
                    </a:p>
                  </a:txBody>
                  <a:tcPr marL="3751" marR="3751" marT="37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800" u="none" strike="noStrike" dirty="0">
                          <a:effectLst/>
                          <a:latin typeface="Calibri" panose="020F0502020204030204" pitchFamily="34" charset="0"/>
                          <a:cs typeface="Calibri" panose="020F0502020204030204" pitchFamily="34" charset="0"/>
                        </a:rPr>
                        <a:t> </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3751" marR="3751" marT="37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8"/>
                  </a:ext>
                </a:extLst>
              </a:tr>
            </a:tbl>
          </a:graphicData>
        </a:graphic>
      </p:graphicFrame>
    </p:spTree>
    <p:extLst>
      <p:ext uri="{BB962C8B-B14F-4D97-AF65-F5344CB8AC3E}">
        <p14:creationId xmlns:p14="http://schemas.microsoft.com/office/powerpoint/2010/main" val="428818867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14160906"/>
              </p:ext>
            </p:extLst>
          </p:nvPr>
        </p:nvGraphicFramePr>
        <p:xfrm>
          <a:off x="152400" y="0"/>
          <a:ext cx="8839200" cy="6858003"/>
        </p:xfrm>
        <a:graphic>
          <a:graphicData uri="http://schemas.openxmlformats.org/drawingml/2006/table">
            <a:tbl>
              <a:tblPr>
                <a:tableStyleId>{5C22544A-7EE6-4342-B048-85BDC9FD1C3A}</a:tableStyleId>
              </a:tblPr>
              <a:tblGrid>
                <a:gridCol w="1772936">
                  <a:extLst>
                    <a:ext uri="{9D8B030D-6E8A-4147-A177-3AD203B41FA5}">
                      <a16:colId xmlns:a16="http://schemas.microsoft.com/office/drawing/2014/main" val="20000"/>
                    </a:ext>
                  </a:extLst>
                </a:gridCol>
                <a:gridCol w="4103542">
                  <a:extLst>
                    <a:ext uri="{9D8B030D-6E8A-4147-A177-3AD203B41FA5}">
                      <a16:colId xmlns:a16="http://schemas.microsoft.com/office/drawing/2014/main" val="20001"/>
                    </a:ext>
                  </a:extLst>
                </a:gridCol>
                <a:gridCol w="1753795">
                  <a:extLst>
                    <a:ext uri="{9D8B030D-6E8A-4147-A177-3AD203B41FA5}">
                      <a16:colId xmlns:a16="http://schemas.microsoft.com/office/drawing/2014/main" val="20002"/>
                    </a:ext>
                  </a:extLst>
                </a:gridCol>
                <a:gridCol w="1208927">
                  <a:extLst>
                    <a:ext uri="{9D8B030D-6E8A-4147-A177-3AD203B41FA5}">
                      <a16:colId xmlns:a16="http://schemas.microsoft.com/office/drawing/2014/main" val="20003"/>
                    </a:ext>
                  </a:extLst>
                </a:gridCol>
              </a:tblGrid>
              <a:tr h="580631">
                <a:tc>
                  <a:txBody>
                    <a:bodyPr/>
                    <a:lstStyle/>
                    <a:p>
                      <a:pPr algn="ctr" fontAlgn="ctr"/>
                      <a:r>
                        <a:rPr lang="en-US" sz="1800" u="none" strike="noStrike" dirty="0">
                          <a:effectLst/>
                          <a:latin typeface="Calibri" panose="020F0502020204030204" pitchFamily="34" charset="0"/>
                          <a:cs typeface="Calibri" panose="020F0502020204030204" pitchFamily="34" charset="0"/>
                        </a:rPr>
                        <a:t>09BPKPG0381N1ZI</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3751" marR="3751" marT="37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u="none" strike="noStrike" dirty="0">
                          <a:effectLst/>
                          <a:latin typeface="Calibri" panose="020F0502020204030204" pitchFamily="34" charset="0"/>
                          <a:cs typeface="Calibri" panose="020F0502020204030204" pitchFamily="34" charset="0"/>
                        </a:rPr>
                        <a:t>HUKUM BEAKER</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3751" marR="3751" marT="37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u="none" strike="noStrike" dirty="0">
                          <a:effectLst/>
                          <a:latin typeface="Calibri" panose="020F0502020204030204" pitchFamily="34" charset="0"/>
                          <a:cs typeface="Calibri" panose="020F0502020204030204" pitchFamily="34" charset="0"/>
                        </a:rPr>
                        <a:t>17864.32</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3751" marR="3751" marT="37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800" u="none" strike="noStrike" dirty="0">
                          <a:effectLst/>
                          <a:latin typeface="Calibri" panose="020F0502020204030204" pitchFamily="34" charset="0"/>
                          <a:cs typeface="Calibri" panose="020F0502020204030204" pitchFamily="34" charset="0"/>
                        </a:rPr>
                        <a:t> </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3751" marR="3751" marT="37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80631">
                <a:tc>
                  <a:txBody>
                    <a:bodyPr/>
                    <a:lstStyle/>
                    <a:p>
                      <a:pPr algn="ctr" fontAlgn="ctr"/>
                      <a:r>
                        <a:rPr lang="en-US" sz="1800" u="none" strike="noStrike" dirty="0">
                          <a:effectLst/>
                          <a:latin typeface="Calibri" panose="020F0502020204030204" pitchFamily="34" charset="0"/>
                          <a:cs typeface="Calibri" panose="020F0502020204030204" pitchFamily="34" charset="0"/>
                        </a:rPr>
                        <a:t>09CMYPN0625B1ZT</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3751" marR="3751" marT="37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u="none" strike="noStrike" dirty="0">
                          <a:effectLst/>
                          <a:latin typeface="Calibri" panose="020F0502020204030204" pitchFamily="34" charset="0"/>
                          <a:cs typeface="Calibri" panose="020F0502020204030204" pitchFamily="34" charset="0"/>
                        </a:rPr>
                        <a:t>AAS CONTRACTOR</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3751" marR="3751" marT="37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u="none" strike="noStrike">
                          <a:effectLst/>
                          <a:latin typeface="Calibri" panose="020F0502020204030204" pitchFamily="34" charset="0"/>
                          <a:cs typeface="Calibri" panose="020F0502020204030204" pitchFamily="34" charset="0"/>
                        </a:rPr>
                        <a:t>316000</a:t>
                      </a:r>
                      <a:endParaRPr lang="en-US" sz="1800" b="0" i="0" u="none" strike="noStrike">
                        <a:solidFill>
                          <a:srgbClr val="000000"/>
                        </a:solidFill>
                        <a:effectLst/>
                        <a:latin typeface="Calibri" panose="020F0502020204030204" pitchFamily="34" charset="0"/>
                        <a:cs typeface="Calibri" panose="020F0502020204030204" pitchFamily="34" charset="0"/>
                      </a:endParaRPr>
                    </a:p>
                  </a:txBody>
                  <a:tcPr marL="3751" marR="3751" marT="37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800" u="none" strike="noStrike" dirty="0">
                          <a:effectLst/>
                          <a:latin typeface="Calibri" panose="020F0502020204030204" pitchFamily="34" charset="0"/>
                          <a:cs typeface="Calibri" panose="020F0502020204030204" pitchFamily="34" charset="0"/>
                        </a:rPr>
                        <a:t> </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3751" marR="3751" marT="37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580631">
                <a:tc>
                  <a:txBody>
                    <a:bodyPr/>
                    <a:lstStyle/>
                    <a:p>
                      <a:pPr algn="ctr" fontAlgn="ctr"/>
                      <a:r>
                        <a:rPr lang="en-US" sz="1800" u="none" strike="noStrike" dirty="0">
                          <a:effectLst/>
                          <a:latin typeface="Calibri" panose="020F0502020204030204" pitchFamily="34" charset="0"/>
                          <a:cs typeface="Calibri" panose="020F0502020204030204" pitchFamily="34" charset="0"/>
                        </a:rPr>
                        <a:t>01 FIRM</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3751" marR="3751" marT="37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u="none" strike="noStrike" dirty="0">
                          <a:effectLst/>
                          <a:latin typeface="Calibri" panose="020F0502020204030204" pitchFamily="34" charset="0"/>
                          <a:cs typeface="Calibri" panose="020F0502020204030204" pitchFamily="34" charset="0"/>
                        </a:rPr>
                        <a:t>AGRAWAL MISTHAN BHANDAR</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3751" marR="3751" marT="37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u="none" strike="noStrike">
                          <a:effectLst/>
                          <a:latin typeface="Calibri" panose="020F0502020204030204" pitchFamily="34" charset="0"/>
                          <a:cs typeface="Calibri" panose="020F0502020204030204" pitchFamily="34" charset="0"/>
                        </a:rPr>
                        <a:t>73248</a:t>
                      </a:r>
                      <a:endParaRPr lang="en-US" sz="1800" b="0" i="0" u="none" strike="noStrike">
                        <a:solidFill>
                          <a:srgbClr val="000000"/>
                        </a:solidFill>
                        <a:effectLst/>
                        <a:latin typeface="Calibri" panose="020F0502020204030204" pitchFamily="34" charset="0"/>
                        <a:cs typeface="Calibri" panose="020F0502020204030204" pitchFamily="34" charset="0"/>
                      </a:endParaRPr>
                    </a:p>
                  </a:txBody>
                  <a:tcPr marL="3751" marR="3751" marT="37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800" u="none" strike="noStrike" dirty="0">
                          <a:effectLst/>
                          <a:latin typeface="Calibri" panose="020F0502020204030204" pitchFamily="34" charset="0"/>
                          <a:cs typeface="Calibri" panose="020F0502020204030204" pitchFamily="34" charset="0"/>
                        </a:rPr>
                        <a:t>SECTOR 2, SRE</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3751" marR="3751" marT="37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580631">
                <a:tc>
                  <a:txBody>
                    <a:bodyPr/>
                    <a:lstStyle/>
                    <a:p>
                      <a:pPr algn="ctr" fontAlgn="ctr"/>
                      <a:r>
                        <a:rPr lang="en-US" sz="1800" u="none" strike="noStrike">
                          <a:effectLst/>
                          <a:latin typeface="Calibri" panose="020F0502020204030204" pitchFamily="34" charset="0"/>
                          <a:cs typeface="Calibri" panose="020F0502020204030204" pitchFamily="34" charset="0"/>
                        </a:rPr>
                        <a:t>09BIHPT2607N1ZT</a:t>
                      </a:r>
                      <a:endParaRPr lang="en-US" sz="1800" b="0" i="0" u="none" strike="noStrike">
                        <a:solidFill>
                          <a:srgbClr val="000000"/>
                        </a:solidFill>
                        <a:effectLst/>
                        <a:latin typeface="Calibri" panose="020F0502020204030204" pitchFamily="34" charset="0"/>
                        <a:cs typeface="Calibri" panose="020F0502020204030204" pitchFamily="34" charset="0"/>
                      </a:endParaRPr>
                    </a:p>
                  </a:txBody>
                  <a:tcPr marL="3751" marR="3751" marT="37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u="none" strike="noStrike" dirty="0">
                          <a:effectLst/>
                          <a:latin typeface="Calibri" panose="020F0502020204030204" pitchFamily="34" charset="0"/>
                          <a:cs typeface="Calibri" panose="020F0502020204030204" pitchFamily="34" charset="0"/>
                        </a:rPr>
                        <a:t>NITESH RAJ PUNDEER</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3751" marR="3751" marT="37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u="none" strike="noStrike">
                          <a:effectLst/>
                          <a:latin typeface="Calibri" panose="020F0502020204030204" pitchFamily="34" charset="0"/>
                          <a:cs typeface="Calibri" panose="020F0502020204030204" pitchFamily="34" charset="0"/>
                        </a:rPr>
                        <a:t>22400</a:t>
                      </a:r>
                      <a:endParaRPr lang="en-US" sz="1800" b="0" i="0" u="none" strike="noStrike">
                        <a:solidFill>
                          <a:srgbClr val="000000"/>
                        </a:solidFill>
                        <a:effectLst/>
                        <a:latin typeface="Calibri" panose="020F0502020204030204" pitchFamily="34" charset="0"/>
                        <a:cs typeface="Calibri" panose="020F0502020204030204" pitchFamily="34" charset="0"/>
                      </a:endParaRPr>
                    </a:p>
                  </a:txBody>
                  <a:tcPr marL="3751" marR="3751" marT="37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800" u="none" strike="noStrike" dirty="0">
                          <a:effectLst/>
                          <a:latin typeface="Calibri" panose="020F0502020204030204" pitchFamily="34" charset="0"/>
                          <a:cs typeface="Calibri" panose="020F0502020204030204" pitchFamily="34" charset="0"/>
                        </a:rPr>
                        <a:t> </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3751" marR="3751" marT="37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292287">
                <a:tc>
                  <a:txBody>
                    <a:bodyPr/>
                    <a:lstStyle/>
                    <a:p>
                      <a:pPr algn="ctr" fontAlgn="ctr"/>
                      <a:r>
                        <a:rPr lang="en-US" sz="1800" u="none" strike="noStrike">
                          <a:effectLst/>
                          <a:latin typeface="Calibri" panose="020F0502020204030204" pitchFamily="34" charset="0"/>
                          <a:cs typeface="Calibri" panose="020F0502020204030204" pitchFamily="34" charset="0"/>
                        </a:rPr>
                        <a:t>03 FIRM</a:t>
                      </a:r>
                      <a:endParaRPr lang="en-US" sz="1800" b="0" i="0" u="none" strike="noStrike">
                        <a:solidFill>
                          <a:srgbClr val="000000"/>
                        </a:solidFill>
                        <a:effectLst/>
                        <a:latin typeface="Calibri" panose="020F0502020204030204" pitchFamily="34" charset="0"/>
                        <a:cs typeface="Calibri" panose="020F0502020204030204" pitchFamily="34" charset="0"/>
                      </a:endParaRPr>
                    </a:p>
                  </a:txBody>
                  <a:tcPr marL="3751" marR="3751" marT="37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u="none" strike="noStrike" dirty="0">
                          <a:effectLst/>
                          <a:latin typeface="Calibri" panose="020F0502020204030204" pitchFamily="34" charset="0"/>
                          <a:cs typeface="Calibri" panose="020F0502020204030204" pitchFamily="34" charset="0"/>
                        </a:rPr>
                        <a:t>SECTOR-7, MZN</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3751" marR="3751" marT="37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u="none" strike="noStrike">
                          <a:effectLst/>
                          <a:latin typeface="Calibri" panose="020F0502020204030204" pitchFamily="34" charset="0"/>
                          <a:cs typeface="Calibri" panose="020F0502020204030204" pitchFamily="34" charset="0"/>
                        </a:rPr>
                        <a:t>38686</a:t>
                      </a:r>
                      <a:endParaRPr lang="en-US" sz="1800" b="0" i="0" u="none" strike="noStrike">
                        <a:solidFill>
                          <a:srgbClr val="000000"/>
                        </a:solidFill>
                        <a:effectLst/>
                        <a:latin typeface="Calibri" panose="020F0502020204030204" pitchFamily="34" charset="0"/>
                        <a:cs typeface="Calibri" panose="020F0502020204030204" pitchFamily="34" charset="0"/>
                      </a:endParaRPr>
                    </a:p>
                  </a:txBody>
                  <a:tcPr marL="3751" marR="3751" marT="37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800" u="none" strike="noStrike" dirty="0">
                          <a:effectLst/>
                          <a:latin typeface="Calibri" panose="020F0502020204030204" pitchFamily="34" charset="0"/>
                          <a:cs typeface="Calibri" panose="020F0502020204030204" pitchFamily="34" charset="0"/>
                        </a:rPr>
                        <a:t> </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3751" marR="3751" marT="37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292287">
                <a:tc>
                  <a:txBody>
                    <a:bodyPr/>
                    <a:lstStyle/>
                    <a:p>
                      <a:pPr algn="ctr" fontAlgn="ctr"/>
                      <a:r>
                        <a:rPr lang="en-US" sz="1800" u="none" strike="noStrike">
                          <a:effectLst/>
                          <a:latin typeface="Calibri" panose="020F0502020204030204" pitchFamily="34" charset="0"/>
                          <a:cs typeface="Calibri" panose="020F0502020204030204" pitchFamily="34" charset="0"/>
                        </a:rPr>
                        <a:t>06 FIRM</a:t>
                      </a:r>
                      <a:endParaRPr lang="en-US" sz="1800" b="0" i="0" u="none" strike="noStrike">
                        <a:solidFill>
                          <a:srgbClr val="000000"/>
                        </a:solidFill>
                        <a:effectLst/>
                        <a:latin typeface="Calibri" panose="020F0502020204030204" pitchFamily="34" charset="0"/>
                        <a:cs typeface="Calibri" panose="020F0502020204030204" pitchFamily="34" charset="0"/>
                      </a:endParaRPr>
                    </a:p>
                  </a:txBody>
                  <a:tcPr marL="3751" marR="3751" marT="37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u="none" strike="noStrike" dirty="0">
                          <a:effectLst/>
                          <a:latin typeface="Calibri" panose="020F0502020204030204" pitchFamily="34" charset="0"/>
                          <a:cs typeface="Calibri" panose="020F0502020204030204" pitchFamily="34" charset="0"/>
                        </a:rPr>
                        <a:t>SECTOR 1 SRE</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3751" marR="3751" marT="37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u="none" strike="noStrike">
                          <a:effectLst/>
                          <a:latin typeface="Calibri" panose="020F0502020204030204" pitchFamily="34" charset="0"/>
                          <a:cs typeface="Calibri" panose="020F0502020204030204" pitchFamily="34" charset="0"/>
                        </a:rPr>
                        <a:t>31832</a:t>
                      </a:r>
                      <a:endParaRPr lang="en-US" sz="1800" b="0" i="0" u="none" strike="noStrike">
                        <a:solidFill>
                          <a:srgbClr val="000000"/>
                        </a:solidFill>
                        <a:effectLst/>
                        <a:latin typeface="Calibri" panose="020F0502020204030204" pitchFamily="34" charset="0"/>
                        <a:cs typeface="Calibri" panose="020F0502020204030204" pitchFamily="34" charset="0"/>
                      </a:endParaRPr>
                    </a:p>
                  </a:txBody>
                  <a:tcPr marL="3751" marR="3751" marT="37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800" u="none" strike="noStrike" dirty="0">
                          <a:effectLst/>
                          <a:latin typeface="Calibri" panose="020F0502020204030204" pitchFamily="34" charset="0"/>
                          <a:cs typeface="Calibri" panose="020F0502020204030204" pitchFamily="34" charset="0"/>
                        </a:rPr>
                        <a:t> </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3751" marR="3751" marT="37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292287">
                <a:tc>
                  <a:txBody>
                    <a:bodyPr/>
                    <a:lstStyle/>
                    <a:p>
                      <a:pPr algn="ctr" fontAlgn="ctr"/>
                      <a:r>
                        <a:rPr lang="en-US" sz="1800" u="none" strike="noStrike">
                          <a:effectLst/>
                          <a:latin typeface="Calibri" panose="020F0502020204030204" pitchFamily="34" charset="0"/>
                          <a:cs typeface="Calibri" panose="020F0502020204030204" pitchFamily="34" charset="0"/>
                        </a:rPr>
                        <a:t>01 FIRM</a:t>
                      </a:r>
                      <a:endParaRPr lang="en-US" sz="1800" b="0" i="0" u="none" strike="noStrike">
                        <a:solidFill>
                          <a:srgbClr val="000000"/>
                        </a:solidFill>
                        <a:effectLst/>
                        <a:latin typeface="Calibri" panose="020F0502020204030204" pitchFamily="34" charset="0"/>
                        <a:cs typeface="Calibri" panose="020F0502020204030204" pitchFamily="34" charset="0"/>
                      </a:endParaRPr>
                    </a:p>
                  </a:txBody>
                  <a:tcPr marL="3751" marR="3751" marT="37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u="none" strike="noStrike" dirty="0">
                          <a:effectLst/>
                          <a:latin typeface="Calibri" panose="020F0502020204030204" pitchFamily="34" charset="0"/>
                          <a:cs typeface="Calibri" panose="020F0502020204030204" pitchFamily="34" charset="0"/>
                        </a:rPr>
                        <a:t>SEC 4 MZN</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3751" marR="3751" marT="37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u="none" strike="noStrike" dirty="0">
                          <a:effectLst/>
                          <a:latin typeface="Calibri" panose="020F0502020204030204" pitchFamily="34" charset="0"/>
                          <a:cs typeface="Calibri" panose="020F0502020204030204" pitchFamily="34" charset="0"/>
                        </a:rPr>
                        <a:t>12454</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3751" marR="3751" marT="37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800" u="none" strike="noStrike" dirty="0">
                          <a:effectLst/>
                          <a:latin typeface="Calibri" panose="020F0502020204030204" pitchFamily="34" charset="0"/>
                          <a:cs typeface="Calibri" panose="020F0502020204030204" pitchFamily="34" charset="0"/>
                        </a:rPr>
                        <a:t> </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3751" marR="3751" marT="37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92287">
                <a:tc>
                  <a:txBody>
                    <a:bodyPr/>
                    <a:lstStyle/>
                    <a:p>
                      <a:pPr algn="ctr" fontAlgn="ctr"/>
                      <a:r>
                        <a:rPr lang="en-US" sz="1800" u="none" strike="noStrike">
                          <a:effectLst/>
                          <a:latin typeface="Calibri" panose="020F0502020204030204" pitchFamily="34" charset="0"/>
                          <a:cs typeface="Calibri" panose="020F0502020204030204" pitchFamily="34" charset="0"/>
                        </a:rPr>
                        <a:t>02 FIRM</a:t>
                      </a:r>
                      <a:endParaRPr lang="en-US" sz="1800" b="0" i="0" u="none" strike="noStrike">
                        <a:solidFill>
                          <a:srgbClr val="000000"/>
                        </a:solidFill>
                        <a:effectLst/>
                        <a:latin typeface="Calibri" panose="020F0502020204030204" pitchFamily="34" charset="0"/>
                        <a:cs typeface="Calibri" panose="020F0502020204030204" pitchFamily="34" charset="0"/>
                      </a:endParaRPr>
                    </a:p>
                  </a:txBody>
                  <a:tcPr marL="3751" marR="3751" marT="37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u="none" strike="noStrike" dirty="0">
                          <a:effectLst/>
                          <a:latin typeface="Calibri" panose="020F0502020204030204" pitchFamily="34" charset="0"/>
                          <a:cs typeface="Calibri" panose="020F0502020204030204" pitchFamily="34" charset="0"/>
                        </a:rPr>
                        <a:t>SECTOR 10 SRE</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3751" marR="3751" marT="37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u="none" strike="noStrike" dirty="0">
                          <a:effectLst/>
                          <a:latin typeface="Calibri" panose="020F0502020204030204" pitchFamily="34" charset="0"/>
                          <a:cs typeface="Calibri" panose="020F0502020204030204" pitchFamily="34" charset="0"/>
                        </a:rPr>
                        <a:t>22688</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3751" marR="3751" marT="37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800" u="none" strike="noStrike" dirty="0">
                          <a:effectLst/>
                          <a:latin typeface="Calibri" panose="020F0502020204030204" pitchFamily="34" charset="0"/>
                          <a:cs typeface="Calibri" panose="020F0502020204030204" pitchFamily="34" charset="0"/>
                        </a:rPr>
                        <a:t> </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3751" marR="3751" marT="37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292287">
                <a:tc>
                  <a:txBody>
                    <a:bodyPr/>
                    <a:lstStyle/>
                    <a:p>
                      <a:pPr algn="ctr" fontAlgn="ctr"/>
                      <a:r>
                        <a:rPr lang="en-US" sz="1800" u="none" strike="noStrike">
                          <a:effectLst/>
                          <a:latin typeface="Calibri" panose="020F0502020204030204" pitchFamily="34" charset="0"/>
                          <a:cs typeface="Calibri" panose="020F0502020204030204" pitchFamily="34" charset="0"/>
                        </a:rPr>
                        <a:t>1 FIRM</a:t>
                      </a:r>
                      <a:endParaRPr lang="en-US" sz="1800" b="0" i="0" u="none" strike="noStrike">
                        <a:solidFill>
                          <a:srgbClr val="000000"/>
                        </a:solidFill>
                        <a:effectLst/>
                        <a:latin typeface="Calibri" panose="020F0502020204030204" pitchFamily="34" charset="0"/>
                        <a:cs typeface="Calibri" panose="020F0502020204030204" pitchFamily="34" charset="0"/>
                      </a:endParaRPr>
                    </a:p>
                  </a:txBody>
                  <a:tcPr marL="3751" marR="3751" marT="37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u="none" strike="noStrike" dirty="0">
                          <a:effectLst/>
                          <a:latin typeface="Calibri" panose="020F0502020204030204" pitchFamily="34" charset="0"/>
                          <a:cs typeface="Calibri" panose="020F0502020204030204" pitchFamily="34" charset="0"/>
                        </a:rPr>
                        <a:t>SECTOR 2 ,DEO</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3751" marR="3751" marT="37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u="none" strike="noStrike" dirty="0">
                          <a:effectLst/>
                          <a:latin typeface="Calibri" panose="020F0502020204030204" pitchFamily="34" charset="0"/>
                          <a:cs typeface="Calibri" panose="020F0502020204030204" pitchFamily="34" charset="0"/>
                        </a:rPr>
                        <a:t>19622</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3751" marR="3751" marT="37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800" u="none" strike="noStrike" dirty="0">
                          <a:effectLst/>
                          <a:latin typeface="Calibri" panose="020F0502020204030204" pitchFamily="34" charset="0"/>
                          <a:cs typeface="Calibri" panose="020F0502020204030204" pitchFamily="34" charset="0"/>
                        </a:rPr>
                        <a:t> </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3751" marR="3751" marT="37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292287">
                <a:tc>
                  <a:txBody>
                    <a:bodyPr/>
                    <a:lstStyle/>
                    <a:p>
                      <a:pPr algn="ctr" fontAlgn="ctr"/>
                      <a:r>
                        <a:rPr lang="en-US" sz="1800" u="none" strike="noStrike">
                          <a:effectLst/>
                          <a:latin typeface="Calibri" panose="020F0502020204030204" pitchFamily="34" charset="0"/>
                          <a:cs typeface="Calibri" panose="020F0502020204030204" pitchFamily="34" charset="0"/>
                        </a:rPr>
                        <a:t>03 FIRM</a:t>
                      </a:r>
                      <a:endParaRPr lang="en-US" sz="1800" b="0" i="0" u="none" strike="noStrike">
                        <a:solidFill>
                          <a:srgbClr val="000000"/>
                        </a:solidFill>
                        <a:effectLst/>
                        <a:latin typeface="Calibri" panose="020F0502020204030204" pitchFamily="34" charset="0"/>
                        <a:cs typeface="Calibri" panose="020F0502020204030204" pitchFamily="34" charset="0"/>
                      </a:endParaRPr>
                    </a:p>
                  </a:txBody>
                  <a:tcPr marL="3751" marR="3751" marT="37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u="none" strike="noStrike" dirty="0">
                          <a:effectLst/>
                          <a:latin typeface="Calibri" panose="020F0502020204030204" pitchFamily="34" charset="0"/>
                          <a:cs typeface="Calibri" panose="020F0502020204030204" pitchFamily="34" charset="0"/>
                        </a:rPr>
                        <a:t>MZN 6</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3751" marR="3751" marT="37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u="none" strike="noStrike" dirty="0">
                          <a:effectLst/>
                          <a:latin typeface="Calibri" panose="020F0502020204030204" pitchFamily="34" charset="0"/>
                          <a:cs typeface="Calibri" panose="020F0502020204030204" pitchFamily="34" charset="0"/>
                        </a:rPr>
                        <a:t>19200</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3751" marR="3751" marT="37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800" u="none" strike="noStrike" dirty="0">
                          <a:effectLst/>
                          <a:latin typeface="Calibri" panose="020F0502020204030204" pitchFamily="34" charset="0"/>
                          <a:cs typeface="Calibri" panose="020F0502020204030204" pitchFamily="34" charset="0"/>
                        </a:rPr>
                        <a:t> </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3751" marR="3751" marT="37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292287">
                <a:tc>
                  <a:txBody>
                    <a:bodyPr/>
                    <a:lstStyle/>
                    <a:p>
                      <a:pPr algn="ctr" fontAlgn="ctr"/>
                      <a:r>
                        <a:rPr lang="en-US" sz="1800" u="none" strike="noStrike">
                          <a:effectLst/>
                          <a:latin typeface="Calibri" panose="020F0502020204030204" pitchFamily="34" charset="0"/>
                          <a:cs typeface="Calibri" panose="020F0502020204030204" pitchFamily="34" charset="0"/>
                        </a:rPr>
                        <a:t>01 FIRM</a:t>
                      </a:r>
                      <a:endParaRPr lang="en-US" sz="1800" b="0" i="0" u="none" strike="noStrike">
                        <a:solidFill>
                          <a:srgbClr val="000000"/>
                        </a:solidFill>
                        <a:effectLst/>
                        <a:latin typeface="Calibri" panose="020F0502020204030204" pitchFamily="34" charset="0"/>
                        <a:cs typeface="Calibri" panose="020F0502020204030204" pitchFamily="34" charset="0"/>
                      </a:endParaRPr>
                    </a:p>
                  </a:txBody>
                  <a:tcPr marL="3751" marR="3751" marT="37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u="none" strike="noStrike" dirty="0">
                          <a:effectLst/>
                          <a:latin typeface="Calibri" panose="020F0502020204030204" pitchFamily="34" charset="0"/>
                          <a:cs typeface="Calibri" panose="020F0502020204030204" pitchFamily="34" charset="0"/>
                        </a:rPr>
                        <a:t>SEC 1, SRE</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3751" marR="3751" marT="37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u="none" strike="noStrike" dirty="0">
                          <a:effectLst/>
                          <a:latin typeface="Calibri" panose="020F0502020204030204" pitchFamily="34" charset="0"/>
                          <a:cs typeface="Calibri" panose="020F0502020204030204" pitchFamily="34" charset="0"/>
                        </a:rPr>
                        <a:t>10224</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3751" marR="3751" marT="37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800" u="none" strike="noStrike" dirty="0">
                          <a:effectLst/>
                          <a:latin typeface="Calibri" panose="020F0502020204030204" pitchFamily="34" charset="0"/>
                          <a:cs typeface="Calibri" panose="020F0502020204030204" pitchFamily="34" charset="0"/>
                        </a:rPr>
                        <a:t> </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3751" marR="3751" marT="37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292287">
                <a:tc>
                  <a:txBody>
                    <a:bodyPr/>
                    <a:lstStyle/>
                    <a:p>
                      <a:pPr algn="ctr" fontAlgn="ctr"/>
                      <a:r>
                        <a:rPr lang="en-US" sz="1800" u="none" strike="noStrike">
                          <a:effectLst/>
                          <a:latin typeface="Calibri" panose="020F0502020204030204" pitchFamily="34" charset="0"/>
                          <a:cs typeface="Calibri" panose="020F0502020204030204" pitchFamily="34" charset="0"/>
                        </a:rPr>
                        <a:t>01 FIRM</a:t>
                      </a:r>
                      <a:endParaRPr lang="en-US" sz="1800" b="0" i="0" u="none" strike="noStrike">
                        <a:solidFill>
                          <a:srgbClr val="000000"/>
                        </a:solidFill>
                        <a:effectLst/>
                        <a:latin typeface="Calibri" panose="020F0502020204030204" pitchFamily="34" charset="0"/>
                        <a:cs typeface="Calibri" panose="020F0502020204030204" pitchFamily="34" charset="0"/>
                      </a:endParaRPr>
                    </a:p>
                  </a:txBody>
                  <a:tcPr marL="3751" marR="3751" marT="37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u="none" strike="noStrike" dirty="0">
                          <a:effectLst/>
                          <a:latin typeface="Calibri" panose="020F0502020204030204" pitchFamily="34" charset="0"/>
                          <a:cs typeface="Calibri" panose="020F0502020204030204" pitchFamily="34" charset="0"/>
                        </a:rPr>
                        <a:t>SEC 5 MZN</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3751" marR="3751" marT="37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u="none" strike="noStrike" dirty="0">
                          <a:effectLst/>
                          <a:latin typeface="Calibri" panose="020F0502020204030204" pitchFamily="34" charset="0"/>
                          <a:cs typeface="Calibri" panose="020F0502020204030204" pitchFamily="34" charset="0"/>
                        </a:rPr>
                        <a:t>4634</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3751" marR="3751" marT="37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800" u="none" strike="noStrike" dirty="0">
                          <a:effectLst/>
                          <a:latin typeface="Calibri" panose="020F0502020204030204" pitchFamily="34" charset="0"/>
                          <a:cs typeface="Calibri" panose="020F0502020204030204" pitchFamily="34" charset="0"/>
                        </a:rPr>
                        <a:t> </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3751" marR="3751" marT="37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r h="292287">
                <a:tc>
                  <a:txBody>
                    <a:bodyPr/>
                    <a:lstStyle/>
                    <a:p>
                      <a:pPr algn="ctr" fontAlgn="ctr"/>
                      <a:r>
                        <a:rPr lang="en-US" sz="1800" u="none" strike="noStrike">
                          <a:effectLst/>
                          <a:latin typeface="Calibri" panose="020F0502020204030204" pitchFamily="34" charset="0"/>
                          <a:cs typeface="Calibri" panose="020F0502020204030204" pitchFamily="34" charset="0"/>
                        </a:rPr>
                        <a:t>01 FIRM</a:t>
                      </a:r>
                      <a:endParaRPr lang="en-US" sz="1800" b="0" i="0" u="none" strike="noStrike">
                        <a:solidFill>
                          <a:srgbClr val="000000"/>
                        </a:solidFill>
                        <a:effectLst/>
                        <a:latin typeface="Calibri" panose="020F0502020204030204" pitchFamily="34" charset="0"/>
                        <a:cs typeface="Calibri" panose="020F0502020204030204" pitchFamily="34" charset="0"/>
                      </a:endParaRPr>
                    </a:p>
                  </a:txBody>
                  <a:tcPr marL="3751" marR="3751" marT="37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u="none" strike="noStrike" dirty="0">
                          <a:effectLst/>
                          <a:latin typeface="Calibri" panose="020F0502020204030204" pitchFamily="34" charset="0"/>
                          <a:cs typeface="Calibri" panose="020F0502020204030204" pitchFamily="34" charset="0"/>
                        </a:rPr>
                        <a:t>SEC 2 SRE</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3751" marR="3751" marT="37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u="none" strike="noStrike" dirty="0">
                          <a:effectLst/>
                          <a:latin typeface="Calibri" panose="020F0502020204030204" pitchFamily="34" charset="0"/>
                          <a:cs typeface="Calibri" panose="020F0502020204030204" pitchFamily="34" charset="0"/>
                        </a:rPr>
                        <a:t>175516</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3751" marR="3751" marT="37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800" u="none" strike="noStrike" dirty="0">
                          <a:effectLst/>
                          <a:latin typeface="Calibri" panose="020F0502020204030204" pitchFamily="34" charset="0"/>
                          <a:cs typeface="Calibri" panose="020F0502020204030204" pitchFamily="34" charset="0"/>
                        </a:rPr>
                        <a:t> </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3751" marR="3751" marT="37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2"/>
                  </a:ext>
                </a:extLst>
              </a:tr>
              <a:tr h="443461">
                <a:tc>
                  <a:txBody>
                    <a:bodyPr/>
                    <a:lstStyle/>
                    <a:p>
                      <a:pPr algn="ctr" fontAlgn="ctr"/>
                      <a:r>
                        <a:rPr lang="en-US" sz="1800" u="none" strike="noStrike">
                          <a:effectLst/>
                          <a:latin typeface="Calibri" panose="020F0502020204030204" pitchFamily="34" charset="0"/>
                          <a:cs typeface="Calibri" panose="020F0502020204030204" pitchFamily="34" charset="0"/>
                        </a:rPr>
                        <a:t>01 FIRM</a:t>
                      </a:r>
                      <a:endParaRPr lang="en-US" sz="1800" b="0" i="0" u="none" strike="noStrike">
                        <a:solidFill>
                          <a:srgbClr val="000000"/>
                        </a:solidFill>
                        <a:effectLst/>
                        <a:latin typeface="Calibri" panose="020F0502020204030204" pitchFamily="34" charset="0"/>
                        <a:cs typeface="Calibri" panose="020F0502020204030204" pitchFamily="34" charset="0"/>
                      </a:endParaRPr>
                    </a:p>
                  </a:txBody>
                  <a:tcPr marL="3751" marR="3751" marT="37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sv-SE" sz="1800" u="none" strike="noStrike" dirty="0">
                          <a:effectLst/>
                          <a:latin typeface="Calibri" panose="020F0502020204030204" pitchFamily="34" charset="0"/>
                          <a:cs typeface="Calibri" panose="020F0502020204030204" pitchFamily="34" charset="0"/>
                        </a:rPr>
                        <a:t>SEC 11 SRE SUDHH CHAN BHANDAR</a:t>
                      </a:r>
                      <a:endParaRPr lang="sv-SE" sz="1800" b="0" i="0" u="none" strike="noStrike" dirty="0">
                        <a:solidFill>
                          <a:srgbClr val="000000"/>
                        </a:solidFill>
                        <a:effectLst/>
                        <a:latin typeface="Calibri" panose="020F0502020204030204" pitchFamily="34" charset="0"/>
                        <a:cs typeface="Calibri" panose="020F0502020204030204" pitchFamily="34" charset="0"/>
                      </a:endParaRPr>
                    </a:p>
                  </a:txBody>
                  <a:tcPr marL="3751" marR="3751" marT="37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u="none" strike="noStrike">
                          <a:effectLst/>
                          <a:latin typeface="Calibri" panose="020F0502020204030204" pitchFamily="34" charset="0"/>
                          <a:cs typeface="Calibri" panose="020F0502020204030204" pitchFamily="34" charset="0"/>
                        </a:rPr>
                        <a:t>353990</a:t>
                      </a:r>
                      <a:endParaRPr lang="en-US" sz="1800" b="0" i="0" u="none" strike="noStrike">
                        <a:solidFill>
                          <a:srgbClr val="000000"/>
                        </a:solidFill>
                        <a:effectLst/>
                        <a:latin typeface="Calibri" panose="020F0502020204030204" pitchFamily="34" charset="0"/>
                        <a:cs typeface="Calibri" panose="020F0502020204030204" pitchFamily="34" charset="0"/>
                      </a:endParaRPr>
                    </a:p>
                  </a:txBody>
                  <a:tcPr marL="3751" marR="3751" marT="37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800" u="none" strike="noStrike" dirty="0">
                          <a:effectLst/>
                          <a:latin typeface="Calibri" panose="020F0502020204030204" pitchFamily="34" charset="0"/>
                          <a:cs typeface="Calibri" panose="020F0502020204030204" pitchFamily="34" charset="0"/>
                        </a:rPr>
                        <a:t> </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3751" marR="3751" marT="37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3"/>
                  </a:ext>
                </a:extLst>
              </a:tr>
              <a:tr h="292287">
                <a:tc>
                  <a:txBody>
                    <a:bodyPr/>
                    <a:lstStyle/>
                    <a:p>
                      <a:pPr algn="ctr" fontAlgn="ctr"/>
                      <a:r>
                        <a:rPr lang="en-US" sz="1800" u="none" strike="noStrike">
                          <a:effectLst/>
                          <a:latin typeface="Calibri" panose="020F0502020204030204" pitchFamily="34" charset="0"/>
                          <a:cs typeface="Calibri" panose="020F0502020204030204" pitchFamily="34" charset="0"/>
                        </a:rPr>
                        <a:t>01 FIRM</a:t>
                      </a:r>
                      <a:endParaRPr lang="en-US" sz="1800" b="0" i="0" u="none" strike="noStrike">
                        <a:solidFill>
                          <a:srgbClr val="000000"/>
                        </a:solidFill>
                        <a:effectLst/>
                        <a:latin typeface="Calibri" panose="020F0502020204030204" pitchFamily="34" charset="0"/>
                        <a:cs typeface="Calibri" panose="020F0502020204030204" pitchFamily="34" charset="0"/>
                      </a:endParaRPr>
                    </a:p>
                  </a:txBody>
                  <a:tcPr marL="3751" marR="3751" marT="37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u="none" strike="noStrike" dirty="0">
                          <a:effectLst/>
                          <a:latin typeface="Calibri" panose="020F0502020204030204" pitchFamily="34" charset="0"/>
                          <a:cs typeface="Calibri" panose="020F0502020204030204" pitchFamily="34" charset="0"/>
                        </a:rPr>
                        <a:t>SEC 1 MZN</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3751" marR="3751" marT="37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u="none" strike="noStrike" dirty="0">
                          <a:effectLst/>
                          <a:latin typeface="Calibri" panose="020F0502020204030204" pitchFamily="34" charset="0"/>
                          <a:cs typeface="Calibri" panose="020F0502020204030204" pitchFamily="34" charset="0"/>
                        </a:rPr>
                        <a:t>13900</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3751" marR="3751" marT="37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800" u="none" strike="noStrike" dirty="0">
                          <a:effectLst/>
                          <a:latin typeface="Calibri" panose="020F0502020204030204" pitchFamily="34" charset="0"/>
                          <a:cs typeface="Calibri" panose="020F0502020204030204" pitchFamily="34" charset="0"/>
                        </a:rPr>
                        <a:t> </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3751" marR="3751" marT="37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4"/>
                  </a:ext>
                </a:extLst>
              </a:tr>
              <a:tr h="292287">
                <a:tc>
                  <a:txBody>
                    <a:bodyPr/>
                    <a:lstStyle/>
                    <a:p>
                      <a:pPr algn="ctr" fontAlgn="ctr"/>
                      <a:r>
                        <a:rPr lang="en-US" sz="1800" u="none" strike="noStrike">
                          <a:effectLst/>
                          <a:latin typeface="Calibri" panose="020F0502020204030204" pitchFamily="34" charset="0"/>
                          <a:cs typeface="Calibri" panose="020F0502020204030204" pitchFamily="34" charset="0"/>
                        </a:rPr>
                        <a:t>04 FIRM</a:t>
                      </a:r>
                      <a:endParaRPr lang="en-US" sz="1800" b="0" i="0" u="none" strike="noStrike">
                        <a:solidFill>
                          <a:srgbClr val="000000"/>
                        </a:solidFill>
                        <a:effectLst/>
                        <a:latin typeface="Calibri" panose="020F0502020204030204" pitchFamily="34" charset="0"/>
                        <a:cs typeface="Calibri" panose="020F0502020204030204" pitchFamily="34" charset="0"/>
                      </a:endParaRPr>
                    </a:p>
                  </a:txBody>
                  <a:tcPr marL="3751" marR="3751" marT="37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u="none" strike="noStrike" dirty="0">
                          <a:effectLst/>
                          <a:latin typeface="Calibri" panose="020F0502020204030204" pitchFamily="34" charset="0"/>
                          <a:cs typeface="Calibri" panose="020F0502020204030204" pitchFamily="34" charset="0"/>
                        </a:rPr>
                        <a:t>SEC 3 MZN</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3751" marR="3751" marT="37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u="none" strike="noStrike" dirty="0">
                          <a:effectLst/>
                          <a:latin typeface="Calibri" panose="020F0502020204030204" pitchFamily="34" charset="0"/>
                          <a:cs typeface="Calibri" panose="020F0502020204030204" pitchFamily="34" charset="0"/>
                        </a:rPr>
                        <a:t>38500</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3751" marR="3751" marT="37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800" u="none" strike="noStrike" dirty="0">
                          <a:effectLst/>
                          <a:latin typeface="Calibri" panose="020F0502020204030204" pitchFamily="34" charset="0"/>
                          <a:cs typeface="Calibri" panose="020F0502020204030204" pitchFamily="34" charset="0"/>
                        </a:rPr>
                        <a:t> </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3751" marR="3751" marT="37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5"/>
                  </a:ext>
                </a:extLst>
              </a:tr>
              <a:tr h="292287">
                <a:tc>
                  <a:txBody>
                    <a:bodyPr/>
                    <a:lstStyle/>
                    <a:p>
                      <a:pPr algn="ctr" fontAlgn="ctr"/>
                      <a:r>
                        <a:rPr lang="en-US" sz="1800" u="none" strike="noStrike">
                          <a:effectLst/>
                          <a:latin typeface="Calibri" panose="020F0502020204030204" pitchFamily="34" charset="0"/>
                          <a:cs typeface="Calibri" panose="020F0502020204030204" pitchFamily="34" charset="0"/>
                        </a:rPr>
                        <a:t>01 FIRM</a:t>
                      </a:r>
                      <a:endParaRPr lang="en-US" sz="1800" b="0" i="0" u="none" strike="noStrike">
                        <a:solidFill>
                          <a:srgbClr val="000000"/>
                        </a:solidFill>
                        <a:effectLst/>
                        <a:latin typeface="Calibri" panose="020F0502020204030204" pitchFamily="34" charset="0"/>
                        <a:cs typeface="Calibri" panose="020F0502020204030204" pitchFamily="34" charset="0"/>
                      </a:endParaRPr>
                    </a:p>
                  </a:txBody>
                  <a:tcPr marL="3751" marR="3751" marT="37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u="none" strike="noStrike">
                          <a:effectLst/>
                          <a:latin typeface="Calibri" panose="020F0502020204030204" pitchFamily="34" charset="0"/>
                          <a:cs typeface="Calibri" panose="020F0502020204030204" pitchFamily="34" charset="0"/>
                        </a:rPr>
                        <a:t>SEC 12</a:t>
                      </a:r>
                      <a:endParaRPr lang="en-US" sz="1800" b="0" i="0" u="none" strike="noStrike">
                        <a:solidFill>
                          <a:srgbClr val="000000"/>
                        </a:solidFill>
                        <a:effectLst/>
                        <a:latin typeface="Calibri" panose="020F0502020204030204" pitchFamily="34" charset="0"/>
                        <a:cs typeface="Calibri" panose="020F0502020204030204" pitchFamily="34" charset="0"/>
                      </a:endParaRPr>
                    </a:p>
                  </a:txBody>
                  <a:tcPr marL="3751" marR="3751" marT="37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u="none" strike="noStrike" dirty="0">
                          <a:effectLst/>
                          <a:latin typeface="Calibri" panose="020F0502020204030204" pitchFamily="34" charset="0"/>
                          <a:cs typeface="Calibri" panose="020F0502020204030204" pitchFamily="34" charset="0"/>
                        </a:rPr>
                        <a:t>186200</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3751" marR="3751" marT="37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800" u="none" strike="noStrike" dirty="0">
                          <a:effectLst/>
                          <a:latin typeface="Calibri" panose="020F0502020204030204" pitchFamily="34" charset="0"/>
                          <a:cs typeface="Calibri" panose="020F0502020204030204" pitchFamily="34" charset="0"/>
                        </a:rPr>
                        <a:t> </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3751" marR="3751" marT="37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6"/>
                  </a:ext>
                </a:extLst>
              </a:tr>
              <a:tr h="292287">
                <a:tc>
                  <a:txBody>
                    <a:bodyPr/>
                    <a:lstStyle/>
                    <a:p>
                      <a:pPr algn="ctr" fontAlgn="ctr"/>
                      <a:r>
                        <a:rPr lang="en-US" sz="1800" u="none" strike="noStrike">
                          <a:effectLst/>
                          <a:latin typeface="Calibri" panose="020F0502020204030204" pitchFamily="34" charset="0"/>
                          <a:cs typeface="Calibri" panose="020F0502020204030204" pitchFamily="34" charset="0"/>
                        </a:rPr>
                        <a:t>01 FIRM</a:t>
                      </a:r>
                      <a:endParaRPr lang="en-US" sz="1800" b="0" i="0" u="none" strike="noStrike">
                        <a:solidFill>
                          <a:srgbClr val="000000"/>
                        </a:solidFill>
                        <a:effectLst/>
                        <a:latin typeface="Calibri" panose="020F0502020204030204" pitchFamily="34" charset="0"/>
                        <a:cs typeface="Calibri" panose="020F0502020204030204" pitchFamily="34" charset="0"/>
                      </a:endParaRPr>
                    </a:p>
                  </a:txBody>
                  <a:tcPr marL="3751" marR="3751" marT="37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u="none" strike="noStrike" dirty="0">
                          <a:effectLst/>
                          <a:latin typeface="Calibri" panose="020F0502020204030204" pitchFamily="34" charset="0"/>
                          <a:cs typeface="Calibri" panose="020F0502020204030204" pitchFamily="34" charset="0"/>
                        </a:rPr>
                        <a:t>SEC 12</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3751" marR="3751" marT="37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u="none" strike="noStrike" dirty="0">
                          <a:effectLst/>
                          <a:latin typeface="Calibri" panose="020F0502020204030204" pitchFamily="34" charset="0"/>
                          <a:cs typeface="Calibri" panose="020F0502020204030204" pitchFamily="34" charset="0"/>
                        </a:rPr>
                        <a:t>3100</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3751" marR="3751" marT="37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800" u="none" strike="noStrike" dirty="0">
                          <a:effectLst/>
                          <a:latin typeface="Calibri" panose="020F0502020204030204" pitchFamily="34" charset="0"/>
                          <a:cs typeface="Calibri" panose="020F0502020204030204" pitchFamily="34" charset="0"/>
                        </a:rPr>
                        <a:t> </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3751" marR="3751" marT="37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7"/>
                  </a:ext>
                </a:extLst>
              </a:tr>
              <a:tr h="292287">
                <a:tc>
                  <a:txBody>
                    <a:bodyPr/>
                    <a:lstStyle/>
                    <a:p>
                      <a:pPr algn="ctr" fontAlgn="ctr"/>
                      <a:r>
                        <a:rPr lang="en-US" sz="1800" u="none" strike="noStrike" dirty="0">
                          <a:effectLst/>
                          <a:latin typeface="Calibri" panose="020F0502020204030204" pitchFamily="34" charset="0"/>
                          <a:cs typeface="Calibri" panose="020F0502020204030204" pitchFamily="34" charset="0"/>
                        </a:rPr>
                        <a:t>01 FIRM</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3751" marR="3751" marT="37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u="none" strike="noStrike" dirty="0">
                          <a:effectLst/>
                          <a:latin typeface="Calibri" panose="020F0502020204030204" pitchFamily="34" charset="0"/>
                          <a:cs typeface="Calibri" panose="020F0502020204030204" pitchFamily="34" charset="0"/>
                        </a:rPr>
                        <a:t>SEC 5 MZN</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3751" marR="3751" marT="37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u="none" strike="noStrike">
                          <a:effectLst/>
                          <a:latin typeface="Calibri" panose="020F0502020204030204" pitchFamily="34" charset="0"/>
                          <a:cs typeface="Calibri" panose="020F0502020204030204" pitchFamily="34" charset="0"/>
                        </a:rPr>
                        <a:t>6000</a:t>
                      </a:r>
                      <a:endParaRPr lang="en-US" sz="1800" b="0" i="0" u="none" strike="noStrike">
                        <a:solidFill>
                          <a:srgbClr val="000000"/>
                        </a:solidFill>
                        <a:effectLst/>
                        <a:latin typeface="Calibri" panose="020F0502020204030204" pitchFamily="34" charset="0"/>
                        <a:cs typeface="Calibri" panose="020F0502020204030204" pitchFamily="34" charset="0"/>
                      </a:endParaRPr>
                    </a:p>
                  </a:txBody>
                  <a:tcPr marL="3751" marR="3751" marT="37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800" u="none" strike="noStrike" dirty="0">
                          <a:effectLst/>
                          <a:latin typeface="Calibri" panose="020F0502020204030204" pitchFamily="34" charset="0"/>
                          <a:cs typeface="Calibri" panose="020F0502020204030204" pitchFamily="34" charset="0"/>
                        </a:rPr>
                        <a:t> </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3751" marR="3751" marT="37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8"/>
                  </a:ext>
                </a:extLst>
              </a:tr>
            </a:tbl>
          </a:graphicData>
        </a:graphic>
      </p:graphicFrame>
    </p:spTree>
    <p:extLst>
      <p:ext uri="{BB962C8B-B14F-4D97-AF65-F5344CB8AC3E}">
        <p14:creationId xmlns:p14="http://schemas.microsoft.com/office/powerpoint/2010/main" val="3666348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371600"/>
            <a:ext cx="8839200" cy="5078313"/>
          </a:xfrm>
          <a:prstGeom prst="rect">
            <a:avLst/>
          </a:prstGeom>
        </p:spPr>
        <p:txBody>
          <a:bodyPr wrap="square">
            <a:spAutoFit/>
          </a:bodyPr>
          <a:lstStyle/>
          <a:p>
            <a:pPr marL="457200" indent="-457200" algn="just">
              <a:buFont typeface="Wingdings" panose="05000000000000000000" pitchFamily="2" charset="2"/>
              <a:buChar char="§"/>
            </a:pPr>
            <a:r>
              <a:rPr lang="hi-IN" sz="3600" dirty="0"/>
              <a:t>इस प्रयास का यह असर हुआ कि विभाग प्रत्येक व्यापारी तक पहुंचने में सफल रहा और जिन व्यापारियों द्वारा जमा किये जाने वाला कर राजकोष में नहीं पहुंच रहा था</a:t>
            </a:r>
            <a:r>
              <a:rPr lang="en-IN" sz="3600" i="1" dirty="0"/>
              <a:t>, </a:t>
            </a:r>
            <a:r>
              <a:rPr lang="hi-IN" sz="3600" dirty="0"/>
              <a:t>उन व्यापारियों को पुनः टेलीफोन करके भी यह आग्रह किया गया कि वे अपने कर</a:t>
            </a:r>
            <a:r>
              <a:rPr lang="hi-IN" sz="3600" i="1" dirty="0"/>
              <a:t> </a:t>
            </a:r>
            <a:r>
              <a:rPr lang="hi-IN" sz="3600" dirty="0"/>
              <a:t>सलाहकार से जमा कराये कर राजस्व के साक्ष्य के रूप में चालान की प्रति अपने व्हाटस एप नम्बर पर मंगाये और विभाग द्वारा मांगे जाने पर उसे प्रस्तुत करें।</a:t>
            </a:r>
            <a:endParaRPr lang="en-US" sz="3600" dirty="0"/>
          </a:p>
        </p:txBody>
      </p:sp>
    </p:spTree>
    <p:extLst>
      <p:ext uri="{BB962C8B-B14F-4D97-AF65-F5344CB8AC3E}">
        <p14:creationId xmlns:p14="http://schemas.microsoft.com/office/powerpoint/2010/main" val="1401212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818112326"/>
              </p:ext>
            </p:extLst>
          </p:nvPr>
        </p:nvGraphicFramePr>
        <p:xfrm>
          <a:off x="381000" y="1447800"/>
          <a:ext cx="8534400" cy="3276600"/>
        </p:xfrm>
        <a:graphic>
          <a:graphicData uri="http://schemas.openxmlformats.org/drawingml/2006/table">
            <a:tbl>
              <a:tblPr>
                <a:tableStyleId>{5C22544A-7EE6-4342-B048-85BDC9FD1C3A}</a:tableStyleId>
              </a:tblPr>
              <a:tblGrid>
                <a:gridCol w="1711800">
                  <a:extLst>
                    <a:ext uri="{9D8B030D-6E8A-4147-A177-3AD203B41FA5}">
                      <a16:colId xmlns:a16="http://schemas.microsoft.com/office/drawing/2014/main" val="20000"/>
                    </a:ext>
                  </a:extLst>
                </a:gridCol>
                <a:gridCol w="3962041">
                  <a:extLst>
                    <a:ext uri="{9D8B030D-6E8A-4147-A177-3AD203B41FA5}">
                      <a16:colId xmlns:a16="http://schemas.microsoft.com/office/drawing/2014/main" val="20001"/>
                    </a:ext>
                  </a:extLst>
                </a:gridCol>
                <a:gridCol w="1693319">
                  <a:extLst>
                    <a:ext uri="{9D8B030D-6E8A-4147-A177-3AD203B41FA5}">
                      <a16:colId xmlns:a16="http://schemas.microsoft.com/office/drawing/2014/main" val="20002"/>
                    </a:ext>
                  </a:extLst>
                </a:gridCol>
                <a:gridCol w="1167240">
                  <a:extLst>
                    <a:ext uri="{9D8B030D-6E8A-4147-A177-3AD203B41FA5}">
                      <a16:colId xmlns:a16="http://schemas.microsoft.com/office/drawing/2014/main" val="20003"/>
                    </a:ext>
                  </a:extLst>
                </a:gridCol>
              </a:tblGrid>
              <a:tr h="409575">
                <a:tc>
                  <a:txBody>
                    <a:bodyPr/>
                    <a:lstStyle/>
                    <a:p>
                      <a:pPr algn="ctr" fontAlgn="ctr"/>
                      <a:r>
                        <a:rPr lang="en-US" sz="1800" u="none" strike="noStrike">
                          <a:effectLst/>
                        </a:rPr>
                        <a:t>01 FIRM</a:t>
                      </a:r>
                      <a:endParaRPr lang="en-US" sz="1800" b="0" i="0" u="none" strike="noStrike" dirty="0">
                        <a:solidFill>
                          <a:srgbClr val="000000"/>
                        </a:solidFill>
                        <a:effectLst/>
                        <a:latin typeface="Calibri"/>
                      </a:endParaRPr>
                    </a:p>
                  </a:txBody>
                  <a:tcPr marL="3751" marR="3751" marT="37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dirty="0"/>
                        <a:t>SEC 6 MZN</a:t>
                      </a:r>
                    </a:p>
                  </a:txBody>
                  <a:tcPr marL="3751" marR="3751" marT="37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t>10008</a:t>
                      </a:r>
                    </a:p>
                  </a:txBody>
                  <a:tcPr marL="3751" marR="3751" marT="37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dirty="0"/>
                        <a:t> </a:t>
                      </a:r>
                    </a:p>
                  </a:txBody>
                  <a:tcPr marL="3751" marR="3751" marT="37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409575">
                <a:tc>
                  <a:txBody>
                    <a:bodyPr/>
                    <a:lstStyle/>
                    <a:p>
                      <a:pPr algn="ctr" fontAlgn="ctr"/>
                      <a:r>
                        <a:rPr lang="en-US" sz="1800" u="none" strike="noStrike">
                          <a:effectLst/>
                        </a:rPr>
                        <a:t>01 FIRM</a:t>
                      </a:r>
                      <a:endParaRPr lang="en-US" sz="1800" b="0" i="0" u="none" strike="noStrike" dirty="0">
                        <a:solidFill>
                          <a:srgbClr val="000000"/>
                        </a:solidFill>
                        <a:effectLst/>
                        <a:latin typeface="Calibri"/>
                      </a:endParaRPr>
                    </a:p>
                  </a:txBody>
                  <a:tcPr marL="3751" marR="3751" marT="37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dirty="0"/>
                        <a:t>SEC 7 MZN</a:t>
                      </a:r>
                    </a:p>
                  </a:txBody>
                  <a:tcPr marL="3751" marR="3751" marT="37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t>6656</a:t>
                      </a:r>
                    </a:p>
                  </a:txBody>
                  <a:tcPr marL="3751" marR="3751" marT="37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dirty="0"/>
                        <a:t> </a:t>
                      </a:r>
                    </a:p>
                  </a:txBody>
                  <a:tcPr marL="3751" marR="3751" marT="37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09575">
                <a:tc>
                  <a:txBody>
                    <a:bodyPr/>
                    <a:lstStyle/>
                    <a:p>
                      <a:pPr algn="ctr" fontAlgn="ctr"/>
                      <a:r>
                        <a:rPr lang="en-US" sz="1800" u="none" strike="noStrike">
                          <a:effectLst/>
                        </a:rPr>
                        <a:t>01 FIRM</a:t>
                      </a:r>
                      <a:endParaRPr lang="en-US" sz="1800" b="0" i="0" u="none" strike="noStrike" dirty="0">
                        <a:solidFill>
                          <a:srgbClr val="000000"/>
                        </a:solidFill>
                        <a:effectLst/>
                        <a:latin typeface="Calibri"/>
                      </a:endParaRPr>
                    </a:p>
                  </a:txBody>
                  <a:tcPr marL="3751" marR="3751" marT="37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dirty="0"/>
                        <a:t>SEC 8 MZN</a:t>
                      </a:r>
                    </a:p>
                  </a:txBody>
                  <a:tcPr marL="3751" marR="3751" marT="37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dirty="0"/>
                        <a:t>32700</a:t>
                      </a:r>
                    </a:p>
                  </a:txBody>
                  <a:tcPr marL="3751" marR="3751" marT="37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dirty="0"/>
                        <a:t> </a:t>
                      </a:r>
                    </a:p>
                  </a:txBody>
                  <a:tcPr marL="3751" marR="3751" marT="37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409575">
                <a:tc>
                  <a:txBody>
                    <a:bodyPr/>
                    <a:lstStyle/>
                    <a:p>
                      <a:pPr algn="ctr" fontAlgn="ctr"/>
                      <a:r>
                        <a:rPr lang="en-US" sz="1800" u="none" strike="noStrike">
                          <a:effectLst/>
                        </a:rPr>
                        <a:t>01 FIRM</a:t>
                      </a:r>
                      <a:endParaRPr lang="en-US" sz="1800" b="0" i="0" u="none" strike="noStrike" dirty="0">
                        <a:solidFill>
                          <a:srgbClr val="000000"/>
                        </a:solidFill>
                        <a:effectLst/>
                        <a:latin typeface="Calibri"/>
                      </a:endParaRPr>
                    </a:p>
                  </a:txBody>
                  <a:tcPr marL="3751" marR="3751" marT="37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dirty="0"/>
                        <a:t>SEC 3 MZN</a:t>
                      </a:r>
                    </a:p>
                  </a:txBody>
                  <a:tcPr marL="3751" marR="3751" marT="37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dirty="0"/>
                        <a:t>24500</a:t>
                      </a:r>
                    </a:p>
                  </a:txBody>
                  <a:tcPr marL="3751" marR="3751" marT="37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dirty="0"/>
                        <a:t> </a:t>
                      </a:r>
                    </a:p>
                  </a:txBody>
                  <a:tcPr marL="3751" marR="3751" marT="37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409575">
                <a:tc>
                  <a:txBody>
                    <a:bodyPr/>
                    <a:lstStyle/>
                    <a:p>
                      <a:pPr algn="ctr" fontAlgn="ctr"/>
                      <a:r>
                        <a:rPr lang="en-US" sz="1800" u="none" strike="noStrike" dirty="0">
                          <a:effectLst/>
                        </a:rPr>
                        <a:t>01 FIRM</a:t>
                      </a:r>
                      <a:endParaRPr lang="en-US" sz="1800" b="0" i="0" u="none" strike="noStrike" dirty="0">
                        <a:solidFill>
                          <a:srgbClr val="000000"/>
                        </a:solidFill>
                        <a:effectLst/>
                        <a:latin typeface="Calibri"/>
                      </a:endParaRPr>
                    </a:p>
                  </a:txBody>
                  <a:tcPr marL="3751" marR="3751" marT="37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dirty="0"/>
                        <a:t>SEC 12</a:t>
                      </a:r>
                    </a:p>
                  </a:txBody>
                  <a:tcPr marL="3751" marR="3751" marT="37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dirty="0"/>
                        <a:t>5000</a:t>
                      </a:r>
                    </a:p>
                  </a:txBody>
                  <a:tcPr marL="3751" marR="3751" marT="37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dirty="0"/>
                        <a:t> </a:t>
                      </a:r>
                    </a:p>
                  </a:txBody>
                  <a:tcPr marL="3751" marR="3751" marT="37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409575">
                <a:tc>
                  <a:txBody>
                    <a:bodyPr/>
                    <a:lstStyle/>
                    <a:p>
                      <a:pPr algn="ctr" fontAlgn="ctr"/>
                      <a:r>
                        <a:rPr lang="en-US"/>
                        <a:t>01 FIRM</a:t>
                      </a:r>
                    </a:p>
                  </a:txBody>
                  <a:tcPr marL="3751" marR="3751" marT="37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dirty="0"/>
                        <a:t>SHAMLI 3</a:t>
                      </a:r>
                    </a:p>
                  </a:txBody>
                  <a:tcPr marL="3751" marR="3751" marT="37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dirty="0"/>
                        <a:t>187351</a:t>
                      </a:r>
                    </a:p>
                  </a:txBody>
                  <a:tcPr marL="3751" marR="3751" marT="37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dirty="0"/>
                        <a:t> </a:t>
                      </a:r>
                    </a:p>
                  </a:txBody>
                  <a:tcPr marL="3751" marR="3751" marT="37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409575">
                <a:tc>
                  <a:txBody>
                    <a:bodyPr/>
                    <a:lstStyle/>
                    <a:p>
                      <a:pPr algn="ctr" fontAlgn="ctr"/>
                      <a:r>
                        <a:rPr lang="en-US"/>
                        <a:t>01 FIRM</a:t>
                      </a:r>
                    </a:p>
                  </a:txBody>
                  <a:tcPr marL="3751" marR="3751" marT="37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t>SEC 3 MZN</a:t>
                      </a:r>
                    </a:p>
                  </a:txBody>
                  <a:tcPr marL="3751" marR="3751" marT="37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dirty="0"/>
                        <a:t>10000</a:t>
                      </a:r>
                    </a:p>
                  </a:txBody>
                  <a:tcPr marL="3751" marR="3751" marT="37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dirty="0"/>
                        <a:t> </a:t>
                      </a:r>
                    </a:p>
                  </a:txBody>
                  <a:tcPr marL="3751" marR="3751" marT="37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409575">
                <a:tc>
                  <a:txBody>
                    <a:bodyPr/>
                    <a:lstStyle/>
                    <a:p>
                      <a:pPr algn="ctr" fontAlgn="ctr"/>
                      <a:r>
                        <a:rPr lang="en-US"/>
                        <a:t> </a:t>
                      </a:r>
                    </a:p>
                  </a:txBody>
                  <a:tcPr marL="3751" marR="3751" marT="37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b="1"/>
                        <a:t>TOTAL</a:t>
                      </a:r>
                    </a:p>
                  </a:txBody>
                  <a:tcPr marL="3751" marR="3751" marT="37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b="1" dirty="0"/>
                        <a:t>2776285.32</a:t>
                      </a:r>
                    </a:p>
                  </a:txBody>
                  <a:tcPr marL="3751" marR="3751" marT="37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dirty="0"/>
                    </a:p>
                  </a:txBody>
                  <a:tcPr marL="3751" marR="3751" marT="375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26998116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
            <a:ext cx="9144000" cy="670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036919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605" y="1524000"/>
            <a:ext cx="8991600" cy="4031873"/>
          </a:xfrm>
          <a:prstGeom prst="rect">
            <a:avLst/>
          </a:prstGeom>
          <a:noFill/>
        </p:spPr>
        <p:txBody>
          <a:bodyPr wrap="square" rtlCol="0">
            <a:spAutoFit/>
          </a:bodyPr>
          <a:lstStyle/>
          <a:p>
            <a:pPr algn="just"/>
            <a:r>
              <a:rPr lang="en-US" sz="3200" dirty="0"/>
              <a:t>Composition Levy </a:t>
            </a:r>
            <a:r>
              <a:rPr lang="hi-IN" sz="3200" dirty="0">
                <a:latin typeface="Nirmala UI" pitchFamily="34" charset="0"/>
                <a:ea typeface="Nirmala UI" pitchFamily="34" charset="0"/>
                <a:cs typeface="Nirmala UI" pitchFamily="34" charset="0"/>
              </a:rPr>
              <a:t>वाले ऐसे डीलर जो निल / नॉनफाइलर डीलर हैं उनके </a:t>
            </a:r>
            <a:r>
              <a:rPr lang="en-US" sz="3200" dirty="0" err="1">
                <a:latin typeface="Nirmala UI" pitchFamily="34" charset="0"/>
                <a:ea typeface="Nirmala UI" pitchFamily="34" charset="0"/>
                <a:cs typeface="Nirmala UI" pitchFamily="34" charset="0"/>
              </a:rPr>
              <a:t>GSTR</a:t>
            </a:r>
            <a:r>
              <a:rPr lang="hi-IN" sz="3200" dirty="0">
                <a:latin typeface="Nirmala UI" pitchFamily="34" charset="0"/>
                <a:ea typeface="Nirmala UI" pitchFamily="34" charset="0"/>
                <a:cs typeface="Nirmala UI" pitchFamily="34" charset="0"/>
              </a:rPr>
              <a:t>-</a:t>
            </a:r>
            <a:r>
              <a:rPr lang="en-US" sz="3200" dirty="0" err="1">
                <a:latin typeface="Nirmala UI" pitchFamily="34" charset="0"/>
                <a:ea typeface="Nirmala UI" pitchFamily="34" charset="0"/>
                <a:cs typeface="Nirmala UI" pitchFamily="34" charset="0"/>
              </a:rPr>
              <a:t>4A</a:t>
            </a:r>
            <a:r>
              <a:rPr lang="en-US" sz="3200" dirty="0">
                <a:latin typeface="Nirmala UI" pitchFamily="34" charset="0"/>
                <a:ea typeface="Nirmala UI" pitchFamily="34" charset="0"/>
                <a:cs typeface="Nirmala UI" pitchFamily="34" charset="0"/>
              </a:rPr>
              <a:t> </a:t>
            </a:r>
            <a:r>
              <a:rPr lang="hi-IN" sz="3200" dirty="0">
                <a:latin typeface="Nirmala UI" pitchFamily="34" charset="0"/>
                <a:ea typeface="Nirmala UI" pitchFamily="34" charset="0"/>
                <a:cs typeface="Nirmala UI" pitchFamily="34" charset="0"/>
              </a:rPr>
              <a:t>(</a:t>
            </a:r>
            <a:r>
              <a:rPr lang="en-US" sz="3200" dirty="0">
                <a:latin typeface="Nirmala UI" pitchFamily="34" charset="0"/>
                <a:ea typeface="Nirmala UI" pitchFamily="34" charset="0"/>
                <a:cs typeface="Nirmala UI" pitchFamily="34" charset="0"/>
              </a:rPr>
              <a:t>Auto Populated Inward Supply)</a:t>
            </a:r>
            <a:r>
              <a:rPr lang="hi-IN" sz="3200" dirty="0">
                <a:latin typeface="Nirmala UI" pitchFamily="34" charset="0"/>
                <a:ea typeface="Nirmala UI" pitchFamily="34" charset="0"/>
                <a:cs typeface="Nirmala UI" pitchFamily="34" charset="0"/>
              </a:rPr>
              <a:t> एवम ई-वे बिल से जांच की गयी ।जिससे यह तथ्य प्रकाश में आया ऐसी कुछ फर्मों द्वारा खरीद तो की जा रही है परंतु उसके सापेक्ष बिक्री प्रदर्शित नही की जा रही है। </a:t>
            </a:r>
          </a:p>
          <a:p>
            <a:pPr algn="just"/>
            <a:r>
              <a:rPr lang="en-US" sz="3200" dirty="0">
                <a:solidFill>
                  <a:srgbClr val="0000FF"/>
                </a:solidFill>
                <a:latin typeface="Nirmala UI" pitchFamily="34" charset="0"/>
                <a:ea typeface="Nirmala UI" pitchFamily="34" charset="0"/>
                <a:cs typeface="Nirmala UI" pitchFamily="34" charset="0"/>
              </a:rPr>
              <a:t>CASE Study- </a:t>
            </a:r>
            <a:r>
              <a:rPr lang="en-US" sz="3200" dirty="0" err="1">
                <a:solidFill>
                  <a:srgbClr val="0000FF"/>
                </a:solidFill>
                <a:latin typeface="Nirmala UI" pitchFamily="34" charset="0"/>
                <a:ea typeface="Nirmala UI" pitchFamily="34" charset="0"/>
                <a:cs typeface="Nirmala UI" pitchFamily="34" charset="0"/>
              </a:rPr>
              <a:t>GSTIN</a:t>
            </a:r>
            <a:r>
              <a:rPr lang="en-US" sz="3200" dirty="0">
                <a:solidFill>
                  <a:srgbClr val="0000FF"/>
                </a:solidFill>
                <a:latin typeface="Nirmala UI" pitchFamily="34" charset="0"/>
                <a:ea typeface="Nirmala UI" pitchFamily="34" charset="0"/>
                <a:cs typeface="Nirmala UI" pitchFamily="34" charset="0"/>
              </a:rPr>
              <a:t>- (</a:t>
            </a:r>
            <a:r>
              <a:rPr lang="en-US" sz="3200" dirty="0" err="1">
                <a:solidFill>
                  <a:srgbClr val="0000FF"/>
                </a:solidFill>
                <a:latin typeface="Nirmala UI" pitchFamily="34" charset="0"/>
                <a:ea typeface="Nirmala UI" pitchFamily="34" charset="0"/>
                <a:cs typeface="Nirmala UI" pitchFamily="34" charset="0"/>
              </a:rPr>
              <a:t>09BVHPK8955M1ZN</a:t>
            </a:r>
            <a:r>
              <a:rPr lang="en-US" sz="3200" dirty="0">
                <a:solidFill>
                  <a:srgbClr val="0000FF"/>
                </a:solidFill>
                <a:latin typeface="Nirmala UI" pitchFamily="34" charset="0"/>
                <a:ea typeface="Nirmala UI" pitchFamily="34" charset="0"/>
                <a:cs typeface="Nirmala UI" pitchFamily="34" charset="0"/>
              </a:rPr>
              <a:t>) Bharat Pesticide </a:t>
            </a:r>
          </a:p>
        </p:txBody>
      </p:sp>
    </p:spTree>
    <p:extLst>
      <p:ext uri="{BB962C8B-B14F-4D97-AF65-F5344CB8AC3E}">
        <p14:creationId xmlns:p14="http://schemas.microsoft.com/office/powerpoint/2010/main" val="60747389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985144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067800" cy="678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1898541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Arrow Connector 4"/>
          <p:cNvCxnSpPr/>
          <p:nvPr/>
        </p:nvCxnSpPr>
        <p:spPr>
          <a:xfrm flipH="1">
            <a:off x="1143000" y="1752600"/>
            <a:ext cx="12192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327407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78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Straight Arrow Connector 2"/>
          <p:cNvCxnSpPr/>
          <p:nvPr/>
        </p:nvCxnSpPr>
        <p:spPr>
          <a:xfrm>
            <a:off x="76200" y="6096000"/>
            <a:ext cx="7620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327407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327407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819841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1132466"/>
            <a:ext cx="8610600" cy="5693866"/>
          </a:xfrm>
          <a:prstGeom prst="rect">
            <a:avLst/>
          </a:prstGeom>
          <a:noFill/>
        </p:spPr>
        <p:txBody>
          <a:bodyPr wrap="square" rtlCol="0">
            <a:spAutoFit/>
          </a:bodyPr>
          <a:lstStyle/>
          <a:p>
            <a:pPr algn="just"/>
            <a:r>
              <a:rPr lang="hi-IN" sz="2800" dirty="0">
                <a:latin typeface="Nirmala UI" pitchFamily="34" charset="0"/>
                <a:ea typeface="Nirmala UI" pitchFamily="34" charset="0"/>
                <a:cs typeface="Nirmala UI" pitchFamily="34" charset="0"/>
              </a:rPr>
              <a:t>स्पष्ट है उक्त व्यापारी द्वारा खरीद तो की जा रही थी लेकिन उसके सापेक्ष बिक्री घोषित नही की जा रही थी। फर्म द्वारा प्रथम और तृतीय त्रैमास का सीएम0पी0-08 निल का फाइल किया गया था जबकि द्वितीय त्रैमास के सीएम0पी0-08 में रुपये 2,50,000 बिक्री  को दिखाया गया था । जिससे स्पष्ट है कि व्यापारी द्वारा अपनी वास्तविक बिक्री प्रदर्शित नहीं की गयी थी। यह विश्वास करने काकारण था कि व्यापारी करापवंचन मे लिप्त है उक्त आधार पर </a:t>
            </a:r>
            <a:r>
              <a:rPr lang="en-US" sz="2800" dirty="0"/>
              <a:t>Composition Levy </a:t>
            </a:r>
            <a:r>
              <a:rPr lang="hi-IN" sz="2800" dirty="0">
                <a:latin typeface="Nirmala UI" pitchFamily="34" charset="0"/>
                <a:ea typeface="Nirmala UI" pitchFamily="34" charset="0"/>
                <a:cs typeface="Nirmala UI" pitchFamily="34" charset="0"/>
              </a:rPr>
              <a:t>वाले इस डीलर  की  वि0अनु0शा0 जांच 28-02-23 को की गयी ।जांच पर लेखा पुस्तकों मे घोषित स्टॉक के सापेक्ष भौतिक रूप से कुल स्टॉक रुपये 2,22,88,753 का कम पाया गया जिससे स्पष्ट था कि व्यापारी द्वारा रुपये 2,22,88,753 की बिक्री करने के उपरांत भी उसे घोषित नही किया गया था।</a:t>
            </a:r>
            <a:endParaRPr lang="en-US" sz="2800" dirty="0">
              <a:latin typeface="Nirmala UI" pitchFamily="34" charset="0"/>
              <a:ea typeface="Nirmala UI" pitchFamily="34" charset="0"/>
              <a:cs typeface="Nirmala UI" pitchFamily="34" charset="0"/>
            </a:endParaRPr>
          </a:p>
        </p:txBody>
      </p:sp>
    </p:spTree>
    <p:extLst>
      <p:ext uri="{BB962C8B-B14F-4D97-AF65-F5344CB8AC3E}">
        <p14:creationId xmlns:p14="http://schemas.microsoft.com/office/powerpoint/2010/main" val="33448633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066800"/>
            <a:ext cx="8610600" cy="5632311"/>
          </a:xfrm>
          <a:prstGeom prst="rect">
            <a:avLst/>
          </a:prstGeom>
        </p:spPr>
        <p:txBody>
          <a:bodyPr wrap="square">
            <a:spAutoFit/>
          </a:bodyPr>
          <a:lstStyle/>
          <a:p>
            <a:pPr marL="285750" indent="-285750" algn="just">
              <a:buFont typeface="Wingdings" panose="05000000000000000000" pitchFamily="2" charset="2"/>
              <a:buChar char="§"/>
            </a:pPr>
            <a:r>
              <a:rPr lang="hi-IN" sz="4000" dirty="0">
                <a:solidFill>
                  <a:srgbClr val="CC00CC"/>
                </a:solidFill>
              </a:rPr>
              <a:t>इस कार्यवाही में सबसे पहले ऐसे व्यापारियों/ट्रेड को लिया गया</a:t>
            </a:r>
            <a:r>
              <a:rPr lang="en-IN" sz="4000" i="1" dirty="0">
                <a:solidFill>
                  <a:srgbClr val="CC00CC"/>
                </a:solidFill>
              </a:rPr>
              <a:t>, </a:t>
            </a:r>
            <a:r>
              <a:rPr lang="hi-IN" sz="4000" dirty="0">
                <a:solidFill>
                  <a:srgbClr val="CC00CC"/>
                </a:solidFill>
              </a:rPr>
              <a:t>जिसमें शून्य की बिक्री की सम्भावना नगण्य रहती है। जैसे- दवाईयां</a:t>
            </a:r>
            <a:r>
              <a:rPr lang="en-IN" sz="4000" i="1" dirty="0">
                <a:solidFill>
                  <a:srgbClr val="CC00CC"/>
                </a:solidFill>
              </a:rPr>
              <a:t>, </a:t>
            </a:r>
            <a:r>
              <a:rPr lang="hi-IN" sz="4000" dirty="0">
                <a:solidFill>
                  <a:srgbClr val="CC00CC"/>
                </a:solidFill>
              </a:rPr>
              <a:t>प्रोविजन स्टोर</a:t>
            </a:r>
            <a:r>
              <a:rPr lang="en-IN" sz="4000" i="1" dirty="0">
                <a:solidFill>
                  <a:srgbClr val="CC00CC"/>
                </a:solidFill>
              </a:rPr>
              <a:t>, </a:t>
            </a:r>
            <a:r>
              <a:rPr lang="hi-IN" sz="4000" dirty="0">
                <a:solidFill>
                  <a:srgbClr val="CC00CC"/>
                </a:solidFill>
              </a:rPr>
              <a:t>रेस्टोरेण्ट</a:t>
            </a:r>
            <a:r>
              <a:rPr lang="en-IN" sz="4000" i="1" dirty="0">
                <a:solidFill>
                  <a:srgbClr val="CC00CC"/>
                </a:solidFill>
              </a:rPr>
              <a:t>, </a:t>
            </a:r>
            <a:r>
              <a:rPr lang="hi-IN" sz="4000" dirty="0">
                <a:solidFill>
                  <a:srgbClr val="CC00CC"/>
                </a:solidFill>
              </a:rPr>
              <a:t>मिठाई निर्माता</a:t>
            </a:r>
            <a:r>
              <a:rPr lang="en-IN" sz="4000" i="1" dirty="0">
                <a:solidFill>
                  <a:srgbClr val="CC00CC"/>
                </a:solidFill>
              </a:rPr>
              <a:t>, </a:t>
            </a:r>
            <a:r>
              <a:rPr lang="hi-IN" sz="4000" dirty="0">
                <a:solidFill>
                  <a:srgbClr val="CC00CC"/>
                </a:solidFill>
              </a:rPr>
              <a:t>बेकरी प्रोडक्ट</a:t>
            </a:r>
            <a:r>
              <a:rPr lang="en-IN" sz="4000" i="1" dirty="0">
                <a:solidFill>
                  <a:srgbClr val="CC00CC"/>
                </a:solidFill>
              </a:rPr>
              <a:t>, </a:t>
            </a:r>
            <a:r>
              <a:rPr lang="hi-IN" sz="4000" dirty="0">
                <a:solidFill>
                  <a:srgbClr val="CC00CC"/>
                </a:solidFill>
              </a:rPr>
              <a:t>होटल</a:t>
            </a:r>
            <a:r>
              <a:rPr lang="en-IN" sz="4000" i="1" dirty="0">
                <a:solidFill>
                  <a:srgbClr val="CC00CC"/>
                </a:solidFill>
              </a:rPr>
              <a:t>, </a:t>
            </a:r>
            <a:r>
              <a:rPr lang="hi-IN" sz="4000" dirty="0">
                <a:solidFill>
                  <a:srgbClr val="CC00CC"/>
                </a:solidFill>
              </a:rPr>
              <a:t>ढाबे एवं फर्नीचर इत्यादि। कतिपय व्यापारियों द्वारा यह भी अवगत कराया गया कि उनके द्वारा शून्य बिक्री का नक्शा दाखिल नहीं किया गया है।</a:t>
            </a:r>
            <a:endParaRPr lang="en-US" sz="4000" dirty="0">
              <a:solidFill>
                <a:srgbClr val="CC00CC"/>
              </a:solidFill>
            </a:endParaRPr>
          </a:p>
        </p:txBody>
      </p:sp>
    </p:spTree>
    <p:extLst>
      <p:ext uri="{BB962C8B-B14F-4D97-AF65-F5344CB8AC3E}">
        <p14:creationId xmlns:p14="http://schemas.microsoft.com/office/powerpoint/2010/main" val="127880993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1981200"/>
            <a:ext cx="8001000" cy="2215991"/>
          </a:xfrm>
          <a:prstGeom prst="rect">
            <a:avLst/>
          </a:prstGeom>
          <a:noFill/>
        </p:spPr>
        <p:txBody>
          <a:bodyPr wrap="square" rtlCol="0">
            <a:spAutoFit/>
          </a:bodyPr>
          <a:lstStyle/>
          <a:p>
            <a:pPr algn="ctr"/>
            <a:r>
              <a:rPr lang="hi-IN" sz="13800" dirty="0">
                <a:solidFill>
                  <a:srgbClr val="0000FF"/>
                </a:solidFill>
              </a:rPr>
              <a:t>धन्यवाद !</a:t>
            </a:r>
            <a:endParaRPr lang="en-US" sz="13800" dirty="0">
              <a:solidFill>
                <a:srgbClr val="0000FF"/>
              </a:solidFill>
            </a:endParaRPr>
          </a:p>
        </p:txBody>
      </p:sp>
    </p:spTree>
    <p:extLst>
      <p:ext uri="{BB962C8B-B14F-4D97-AF65-F5344CB8AC3E}">
        <p14:creationId xmlns:p14="http://schemas.microsoft.com/office/powerpoint/2010/main" val="38003988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2603" y="1600200"/>
            <a:ext cx="8686800" cy="4524315"/>
          </a:xfrm>
          <a:prstGeom prst="rect">
            <a:avLst/>
          </a:prstGeom>
        </p:spPr>
        <p:txBody>
          <a:bodyPr wrap="square">
            <a:spAutoFit/>
          </a:bodyPr>
          <a:lstStyle/>
          <a:p>
            <a:pPr marL="285750" indent="-285750" algn="just">
              <a:buFont typeface="Wingdings" panose="05000000000000000000" pitchFamily="2" charset="2"/>
              <a:buChar char="§"/>
            </a:pPr>
            <a:r>
              <a:rPr lang="hi-IN" sz="3600" dirty="0">
                <a:solidFill>
                  <a:srgbClr val="990033"/>
                </a:solidFill>
              </a:rPr>
              <a:t>उपरोक्त व्यापारियों से सम्पर्क स्थापित करने के पश्चात अवशेष व्यापारियों को भी इस प्रकार प्रतिदिन अधिकारीवार 10-10 व्यापारी वार्ता हेतु आवंटित करते हुए इन व्यापारियों में मिले आश्वासन एवं वार्ता का विवरण पुनः जोन के समाधान ग्रुप पर मांगा गया</a:t>
            </a:r>
            <a:r>
              <a:rPr lang="en-IN" sz="3600" i="1" dirty="0">
                <a:solidFill>
                  <a:srgbClr val="990033"/>
                </a:solidFill>
              </a:rPr>
              <a:t>, </a:t>
            </a:r>
            <a:r>
              <a:rPr lang="hi-IN" sz="3600" dirty="0">
                <a:solidFill>
                  <a:srgbClr val="990033"/>
                </a:solidFill>
              </a:rPr>
              <a:t>जिसे जोनल</a:t>
            </a:r>
            <a:r>
              <a:rPr lang="en-US" sz="3600" dirty="0">
                <a:solidFill>
                  <a:srgbClr val="990033"/>
                </a:solidFill>
              </a:rPr>
              <a:t> </a:t>
            </a:r>
            <a:r>
              <a:rPr lang="hi-IN" sz="3600" dirty="0">
                <a:solidFill>
                  <a:srgbClr val="990033"/>
                </a:solidFill>
              </a:rPr>
              <a:t>कार्यालय में कम्प्यूटर की एक्सेल शीट पर लेकर मानिटरिंग की गयी।</a:t>
            </a:r>
            <a:endParaRPr lang="en-US" sz="3600" dirty="0">
              <a:solidFill>
                <a:srgbClr val="990033"/>
              </a:solidFill>
            </a:endParaRPr>
          </a:p>
        </p:txBody>
      </p:sp>
    </p:spTree>
    <p:extLst>
      <p:ext uri="{BB962C8B-B14F-4D97-AF65-F5344CB8AC3E}">
        <p14:creationId xmlns:p14="http://schemas.microsoft.com/office/powerpoint/2010/main" val="40375934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1" y="1066800"/>
            <a:ext cx="8610600" cy="5632311"/>
          </a:xfrm>
          <a:prstGeom prst="rect">
            <a:avLst/>
          </a:prstGeom>
        </p:spPr>
        <p:txBody>
          <a:bodyPr wrap="square">
            <a:spAutoFit/>
          </a:bodyPr>
          <a:lstStyle/>
          <a:p>
            <a:pPr marL="285750" indent="-285750" algn="just">
              <a:buFont typeface="Wingdings" panose="05000000000000000000" pitchFamily="2" charset="2"/>
              <a:buChar char="§"/>
            </a:pPr>
            <a:r>
              <a:rPr lang="hi-IN" sz="3600" dirty="0">
                <a:solidFill>
                  <a:srgbClr val="CC6600"/>
                </a:solidFill>
              </a:rPr>
              <a:t>जिन व्यापारियों से अधिकारियों का सम्पर्क स्थापित नहीं हो पा रहा था तथा जिन व्यापारियों के मो0न0 बन्द मिले एवं बदल गये थे</a:t>
            </a:r>
            <a:r>
              <a:rPr lang="en-IN" sz="3600" i="1" dirty="0">
                <a:solidFill>
                  <a:srgbClr val="CC6600"/>
                </a:solidFill>
              </a:rPr>
              <a:t>, </a:t>
            </a:r>
            <a:r>
              <a:rPr lang="hi-IN" sz="3600" dirty="0">
                <a:solidFill>
                  <a:srgbClr val="CC6600"/>
                </a:solidFill>
              </a:rPr>
              <a:t>उन व्यापारियों का मो0न0 बोवेब पोर्टल से</a:t>
            </a:r>
            <a:r>
              <a:rPr lang="en-IN" sz="3600" i="1" dirty="0">
                <a:solidFill>
                  <a:srgbClr val="CC6600"/>
                </a:solidFill>
              </a:rPr>
              <a:t>, </a:t>
            </a:r>
            <a:r>
              <a:rPr lang="hi-IN" sz="3600" dirty="0">
                <a:solidFill>
                  <a:srgbClr val="CC6600"/>
                </a:solidFill>
              </a:rPr>
              <a:t>जिसमें कि मालिक/साझीदार के मो0न0 के साथ-साथ अधिकृत प्रतिनिधि का भी मो0न0 दर्ज रहता है</a:t>
            </a:r>
            <a:r>
              <a:rPr lang="en-IN" sz="3600" i="1" dirty="0">
                <a:solidFill>
                  <a:srgbClr val="CC6600"/>
                </a:solidFill>
              </a:rPr>
              <a:t>, </a:t>
            </a:r>
            <a:r>
              <a:rPr lang="hi-IN" sz="3600" dirty="0">
                <a:solidFill>
                  <a:srgbClr val="CC6600"/>
                </a:solidFill>
              </a:rPr>
              <a:t>प्राप्त करते हुए</a:t>
            </a:r>
            <a:r>
              <a:rPr lang="en-IN" sz="3600" i="1" dirty="0">
                <a:solidFill>
                  <a:srgbClr val="CC6600"/>
                </a:solidFill>
              </a:rPr>
              <a:t>, </a:t>
            </a:r>
            <a:r>
              <a:rPr lang="hi-IN" sz="3600" dirty="0">
                <a:solidFill>
                  <a:srgbClr val="CC6600"/>
                </a:solidFill>
              </a:rPr>
              <a:t>निर्देश दिये गये कि यदि अधिकृत व्यक्ति से सम्पर्क नहीं हो पाता है तो स्वामी/ साझीदार से सम्पर्क स्थापित करते हुए समाधान राशि जमा करायी जाए।</a:t>
            </a:r>
            <a:endParaRPr lang="en-US" sz="3600" dirty="0">
              <a:solidFill>
                <a:srgbClr val="CC6600"/>
              </a:solidFill>
            </a:endParaRPr>
          </a:p>
        </p:txBody>
      </p:sp>
    </p:spTree>
    <p:extLst>
      <p:ext uri="{BB962C8B-B14F-4D97-AF65-F5344CB8AC3E}">
        <p14:creationId xmlns:p14="http://schemas.microsoft.com/office/powerpoint/2010/main" val="9615850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524000"/>
            <a:ext cx="8610600" cy="4524315"/>
          </a:xfrm>
          <a:prstGeom prst="rect">
            <a:avLst/>
          </a:prstGeom>
        </p:spPr>
        <p:txBody>
          <a:bodyPr wrap="square">
            <a:spAutoFit/>
          </a:bodyPr>
          <a:lstStyle/>
          <a:p>
            <a:pPr marL="285750" indent="-285750" algn="just">
              <a:buFont typeface="Wingdings" panose="05000000000000000000" pitchFamily="2" charset="2"/>
              <a:buChar char="§"/>
            </a:pPr>
            <a:r>
              <a:rPr lang="hi-IN" sz="3600" dirty="0">
                <a:solidFill>
                  <a:srgbClr val="0000FF"/>
                </a:solidFill>
              </a:rPr>
              <a:t>उपरोक्त समस्त कार्यवाही के बावजूद जिन व्यापारियों द्वारा कोई कर जमा नहीं किया जा</a:t>
            </a:r>
            <a:r>
              <a:rPr lang="hi-IN" sz="3600" i="1" dirty="0">
                <a:solidFill>
                  <a:srgbClr val="0000FF"/>
                </a:solidFill>
              </a:rPr>
              <a:t> </a:t>
            </a:r>
            <a:r>
              <a:rPr lang="hi-IN" sz="3600" dirty="0">
                <a:solidFill>
                  <a:srgbClr val="0000FF"/>
                </a:solidFill>
              </a:rPr>
              <a:t>रहा था और शून्य बिक्री ही दिखाई जा रही थी</a:t>
            </a:r>
            <a:r>
              <a:rPr lang="en-IN" sz="3600" i="1" dirty="0">
                <a:solidFill>
                  <a:srgbClr val="0000FF"/>
                </a:solidFill>
              </a:rPr>
              <a:t>, </a:t>
            </a:r>
            <a:r>
              <a:rPr lang="hi-IN" sz="3600" dirty="0">
                <a:solidFill>
                  <a:srgbClr val="0000FF"/>
                </a:solidFill>
              </a:rPr>
              <a:t>उनके व्यापार स्थल पर राज्य कर अधिकारी को भेजकर चुपचाप फोटो खीचकर लाने के निर्देश दिये गये</a:t>
            </a:r>
            <a:r>
              <a:rPr lang="en-IN" sz="3600" i="1" dirty="0">
                <a:solidFill>
                  <a:srgbClr val="0000FF"/>
                </a:solidFill>
              </a:rPr>
              <a:t>, </a:t>
            </a:r>
            <a:r>
              <a:rPr lang="hi-IN" sz="3600" dirty="0">
                <a:solidFill>
                  <a:srgbClr val="0000FF"/>
                </a:solidFill>
              </a:rPr>
              <a:t>जिससे यह ज्ञात हो सके कि वास्तव में शून्य बिक्री दर्शाने वाले व्यापारियों द्वारा कोई व्यापार किया जा रहा है अथवा नहीं।</a:t>
            </a:r>
            <a:endParaRPr lang="en-US" sz="3600" dirty="0">
              <a:solidFill>
                <a:srgbClr val="0000FF"/>
              </a:solidFill>
            </a:endParaRPr>
          </a:p>
        </p:txBody>
      </p:sp>
    </p:spTree>
    <p:extLst>
      <p:ext uri="{BB962C8B-B14F-4D97-AF65-F5344CB8AC3E}">
        <p14:creationId xmlns:p14="http://schemas.microsoft.com/office/powerpoint/2010/main" val="223621594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 /></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570</TotalTime>
  <Words>1520</Words>
  <Application>Microsoft Office PowerPoint</Application>
  <PresentationFormat>On-screen Show (4:3)</PresentationFormat>
  <Paragraphs>215</Paragraphs>
  <Slides>60</Slides>
  <Notes>0</Notes>
  <HiddenSlides>0</HiddenSlides>
  <MMClips>0</MMClips>
  <ScaleCrop>false</ScaleCrop>
  <HeadingPairs>
    <vt:vector size="4" baseType="variant">
      <vt:variant>
        <vt:lpstr>Theme</vt:lpstr>
      </vt:variant>
      <vt:variant>
        <vt:i4>1</vt:i4>
      </vt:variant>
      <vt:variant>
        <vt:lpstr>Slide Titles</vt:lpstr>
      </vt:variant>
      <vt:variant>
        <vt:i4>60</vt:i4>
      </vt:variant>
    </vt:vector>
  </HeadingPairs>
  <TitlesOfParts>
    <vt:vector size="61" baseType="lpstr">
      <vt:lpstr>Waveform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JC_Tax_Audit</dc:creator>
  <cp:lastModifiedBy>SATYA PAL SINGH</cp:lastModifiedBy>
  <cp:revision>59</cp:revision>
  <dcterms:created xsi:type="dcterms:W3CDTF">2006-08-16T00:00:00Z</dcterms:created>
  <dcterms:modified xsi:type="dcterms:W3CDTF">2023-10-19T04:55:03Z</dcterms:modified>
</cp:coreProperties>
</file>