
<file path=[Content_Types].xml><?xml version="1.0" encoding="utf-8"?>
<Types xmlns="http://schemas.openxmlformats.org/package/2006/content-types">
  <Default Extension="emf" ContentType="image/x-emf"/>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4" r:id="rId19"/>
    <p:sldId id="275" r:id="rId20"/>
    <p:sldId id="276" r:id="rId21"/>
    <p:sldId id="278" r:id="rId22"/>
    <p:sldId id="279" r:id="rId23"/>
    <p:sldId id="280" r:id="rId24"/>
    <p:sldId id="281" r:id="rId25"/>
    <p:sldId id="283" r:id="rId26"/>
    <p:sldId id="284" r:id="rId27"/>
    <p:sldId id="285" r:id="rId28"/>
    <p:sldId id="286" r:id="rId29"/>
    <p:sldId id="287" r:id="rId30"/>
    <p:sldId id="288" r:id="rId31"/>
    <p:sldId id="291" r:id="rId32"/>
    <p:sldId id="293" r:id="rId33"/>
    <p:sldId id="294" r:id="rId34"/>
    <p:sldId id="295" r:id="rId35"/>
    <p:sldId id="296" r:id="rId36"/>
    <p:sldId id="297" r:id="rId37"/>
    <p:sldId id="298" r:id="rId38"/>
    <p:sldId id="299" r:id="rId39"/>
    <p:sldId id="300" r:id="rId40"/>
    <p:sldId id="301" r:id="rId41"/>
    <p:sldId id="302" r:id="rId42"/>
    <p:sldId id="303" r:id="rId43"/>
    <p:sldId id="304" r:id="rId44"/>
    <p:sldId id="305" r:id="rId45"/>
    <p:sldId id="306" r:id="rId46"/>
    <p:sldId id="307" r:id="rId47"/>
    <p:sldId id="309" r:id="rId48"/>
    <p:sldId id="310" r:id="rId49"/>
    <p:sldId id="311" r:id="rId50"/>
    <p:sldId id="312" r:id="rId51"/>
    <p:sldId id="313" r:id="rId52"/>
    <p:sldId id="314" r:id="rId53"/>
    <p:sldId id="315" r:id="rId54"/>
    <p:sldId id="316" r:id="rId55"/>
    <p:sldId id="317" r:id="rId56"/>
    <p:sldId id="318" r:id="rId57"/>
    <p:sldId id="308" r:id="rId58"/>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9" d="100"/>
          <a:sy n="79" d="100"/>
        </p:scale>
        <p:origin x="96" y="3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046" y="6429757"/>
            <a:ext cx="10319385" cy="428625"/>
          </a:xfrm>
          <a:custGeom>
            <a:avLst/>
            <a:gdLst/>
            <a:ahLst/>
            <a:cxnLst/>
            <a:rect l="l" t="t" r="r" b="b"/>
            <a:pathLst>
              <a:path w="10319385" h="428625">
                <a:moveTo>
                  <a:pt x="0" y="428242"/>
                </a:moveTo>
                <a:lnTo>
                  <a:pt x="10319006" y="428242"/>
                </a:lnTo>
                <a:lnTo>
                  <a:pt x="10319006" y="0"/>
                </a:lnTo>
                <a:lnTo>
                  <a:pt x="0" y="0"/>
                </a:lnTo>
                <a:lnTo>
                  <a:pt x="0" y="428242"/>
                </a:lnTo>
                <a:close/>
              </a:path>
            </a:pathLst>
          </a:custGeom>
          <a:solidFill>
            <a:srgbClr val="2582C5"/>
          </a:solidFill>
        </p:spPr>
        <p:txBody>
          <a:bodyPr wrap="square" lIns="0" tIns="0" rIns="0" bIns="0" rtlCol="0"/>
          <a:lstStyle/>
          <a:p>
            <a:endParaRPr/>
          </a:p>
        </p:txBody>
      </p:sp>
      <p:sp>
        <p:nvSpPr>
          <p:cNvPr id="17" name="bg object 17"/>
          <p:cNvSpPr/>
          <p:nvPr/>
        </p:nvSpPr>
        <p:spPr>
          <a:xfrm>
            <a:off x="0" y="6333743"/>
            <a:ext cx="10322560" cy="64135"/>
          </a:xfrm>
          <a:custGeom>
            <a:avLst/>
            <a:gdLst/>
            <a:ahLst/>
            <a:cxnLst/>
            <a:rect l="l" t="t" r="r" b="b"/>
            <a:pathLst>
              <a:path w="10322560" h="64135">
                <a:moveTo>
                  <a:pt x="0" y="64010"/>
                </a:moveTo>
                <a:lnTo>
                  <a:pt x="10322052" y="64010"/>
                </a:lnTo>
                <a:lnTo>
                  <a:pt x="10322052" y="0"/>
                </a:lnTo>
                <a:lnTo>
                  <a:pt x="0" y="0"/>
                </a:lnTo>
                <a:lnTo>
                  <a:pt x="0" y="64010"/>
                </a:lnTo>
                <a:close/>
              </a:path>
            </a:pathLst>
          </a:custGeom>
          <a:solidFill>
            <a:srgbClr val="1CACE4"/>
          </a:solidFill>
        </p:spPr>
        <p:txBody>
          <a:bodyPr wrap="square" lIns="0" tIns="0" rIns="0" bIns="0" rtlCol="0"/>
          <a:lstStyle/>
          <a:p>
            <a:endParaRPr/>
          </a:p>
        </p:txBody>
      </p:sp>
      <p:sp>
        <p:nvSpPr>
          <p:cNvPr id="2" name="Holder 2"/>
          <p:cNvSpPr>
            <a:spLocks noGrp="1"/>
          </p:cNvSpPr>
          <p:nvPr>
            <p:ph type="ctrTitle"/>
          </p:nvPr>
        </p:nvSpPr>
        <p:spPr>
          <a:xfrm>
            <a:off x="2935604" y="635381"/>
            <a:ext cx="6320790" cy="1778000"/>
          </a:xfrm>
          <a:prstGeom prst="rect">
            <a:avLst/>
          </a:prstGeom>
        </p:spPr>
        <p:txBody>
          <a:bodyPr wrap="square" lIns="0" tIns="0" rIns="0" bIns="0">
            <a:spAutoFit/>
          </a:bodyPr>
          <a:lstStyle>
            <a:lvl1pPr>
              <a:defRPr sz="11500" b="0" i="0">
                <a:solidFill>
                  <a:srgbClr val="254456"/>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chemeClr val="tx1"/>
                </a:solidFill>
                <a:latin typeface="Calibri Light"/>
                <a:cs typeface="Calibri Light"/>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chemeClr val="tx1"/>
                </a:solidFill>
                <a:latin typeface="Calibri Light"/>
                <a:cs typeface="Calibri Light"/>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0" i="0">
                <a:solidFill>
                  <a:schemeClr val="tx1"/>
                </a:solidFill>
                <a:latin typeface="Calibri Light"/>
                <a:cs typeface="Calibri Light"/>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6/22/2023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046" y="6429756"/>
            <a:ext cx="10319385" cy="428625"/>
          </a:xfrm>
          <a:custGeom>
            <a:avLst/>
            <a:gdLst/>
            <a:ahLst/>
            <a:cxnLst/>
            <a:rect l="l" t="t" r="r" b="b"/>
            <a:pathLst>
              <a:path w="10319385" h="428625">
                <a:moveTo>
                  <a:pt x="0" y="428242"/>
                </a:moveTo>
                <a:lnTo>
                  <a:pt x="10319006" y="428242"/>
                </a:lnTo>
                <a:lnTo>
                  <a:pt x="10319006" y="0"/>
                </a:lnTo>
                <a:lnTo>
                  <a:pt x="0" y="0"/>
                </a:lnTo>
                <a:lnTo>
                  <a:pt x="0" y="428242"/>
                </a:lnTo>
                <a:close/>
              </a:path>
            </a:pathLst>
          </a:custGeom>
          <a:solidFill>
            <a:srgbClr val="2582C5"/>
          </a:solidFill>
        </p:spPr>
        <p:txBody>
          <a:bodyPr wrap="square" lIns="0" tIns="0" rIns="0" bIns="0" rtlCol="0"/>
          <a:lstStyle/>
          <a:p>
            <a:endParaRPr/>
          </a:p>
        </p:txBody>
      </p:sp>
      <p:sp>
        <p:nvSpPr>
          <p:cNvPr id="17" name="bg object 17"/>
          <p:cNvSpPr/>
          <p:nvPr/>
        </p:nvSpPr>
        <p:spPr>
          <a:xfrm>
            <a:off x="0" y="6333743"/>
            <a:ext cx="10322560" cy="64135"/>
          </a:xfrm>
          <a:custGeom>
            <a:avLst/>
            <a:gdLst/>
            <a:ahLst/>
            <a:cxnLst/>
            <a:rect l="l" t="t" r="r" b="b"/>
            <a:pathLst>
              <a:path w="10322560" h="64135">
                <a:moveTo>
                  <a:pt x="0" y="64010"/>
                </a:moveTo>
                <a:lnTo>
                  <a:pt x="10322052" y="64010"/>
                </a:lnTo>
                <a:lnTo>
                  <a:pt x="10322052" y="0"/>
                </a:lnTo>
                <a:lnTo>
                  <a:pt x="0" y="0"/>
                </a:lnTo>
                <a:lnTo>
                  <a:pt x="0" y="64010"/>
                </a:lnTo>
                <a:close/>
              </a:path>
            </a:pathLst>
          </a:custGeom>
          <a:solidFill>
            <a:srgbClr val="1CACE4"/>
          </a:solidFill>
        </p:spPr>
        <p:txBody>
          <a:bodyPr wrap="square" lIns="0" tIns="0" rIns="0" bIns="0" rtlCol="0"/>
          <a:lstStyle/>
          <a:p>
            <a:endParaRPr/>
          </a:p>
        </p:txBody>
      </p:sp>
      <p:sp>
        <p:nvSpPr>
          <p:cNvPr id="18" name="bg object 18"/>
          <p:cNvSpPr/>
          <p:nvPr/>
        </p:nvSpPr>
        <p:spPr>
          <a:xfrm>
            <a:off x="10322052" y="6294119"/>
            <a:ext cx="1870075" cy="563880"/>
          </a:xfrm>
          <a:custGeom>
            <a:avLst/>
            <a:gdLst/>
            <a:ahLst/>
            <a:cxnLst/>
            <a:rect l="l" t="t" r="r" b="b"/>
            <a:pathLst>
              <a:path w="1870075" h="563879">
                <a:moveTo>
                  <a:pt x="1869946" y="0"/>
                </a:moveTo>
                <a:lnTo>
                  <a:pt x="0" y="0"/>
                </a:lnTo>
                <a:lnTo>
                  <a:pt x="0" y="563880"/>
                </a:lnTo>
                <a:lnTo>
                  <a:pt x="1869946" y="563880"/>
                </a:lnTo>
                <a:lnTo>
                  <a:pt x="1869946" y="0"/>
                </a:lnTo>
                <a:close/>
              </a:path>
            </a:pathLst>
          </a:custGeom>
          <a:solidFill>
            <a:srgbClr val="124262"/>
          </a:solidFill>
        </p:spPr>
        <p:txBody>
          <a:bodyPr wrap="square" lIns="0" tIns="0" rIns="0" bIns="0" rtlCol="0"/>
          <a:lstStyle/>
          <a:p>
            <a:endParaRPr/>
          </a:p>
        </p:txBody>
      </p:sp>
      <p:sp>
        <p:nvSpPr>
          <p:cNvPr id="19" name="bg object 19"/>
          <p:cNvSpPr/>
          <p:nvPr/>
        </p:nvSpPr>
        <p:spPr>
          <a:xfrm>
            <a:off x="10322052" y="6294119"/>
            <a:ext cx="1870075" cy="563880"/>
          </a:xfrm>
          <a:custGeom>
            <a:avLst/>
            <a:gdLst/>
            <a:ahLst/>
            <a:cxnLst/>
            <a:rect l="l" t="t" r="r" b="b"/>
            <a:pathLst>
              <a:path w="1870075" h="563879">
                <a:moveTo>
                  <a:pt x="1869946" y="0"/>
                </a:moveTo>
                <a:lnTo>
                  <a:pt x="0" y="0"/>
                </a:lnTo>
                <a:lnTo>
                  <a:pt x="0" y="563880"/>
                </a:lnTo>
              </a:path>
            </a:pathLst>
          </a:custGeom>
          <a:ln w="9525">
            <a:solidFill>
              <a:srgbClr val="C00000"/>
            </a:solidFill>
          </a:ln>
        </p:spPr>
        <p:txBody>
          <a:bodyPr wrap="square" lIns="0" tIns="0" rIns="0" bIns="0" rtlCol="0"/>
          <a:lstStyle/>
          <a:p>
            <a:endParaRPr/>
          </a:p>
        </p:txBody>
      </p:sp>
      <p:sp>
        <p:nvSpPr>
          <p:cNvPr id="2" name="Holder 2"/>
          <p:cNvSpPr>
            <a:spLocks noGrp="1"/>
          </p:cNvSpPr>
          <p:nvPr>
            <p:ph type="title"/>
          </p:nvPr>
        </p:nvSpPr>
        <p:spPr>
          <a:xfrm>
            <a:off x="2648839" y="80848"/>
            <a:ext cx="6894321" cy="514350"/>
          </a:xfrm>
          <a:prstGeom prst="rect">
            <a:avLst/>
          </a:prstGeom>
        </p:spPr>
        <p:txBody>
          <a:bodyPr wrap="square" lIns="0" tIns="0" rIns="0" bIns="0">
            <a:spAutoFit/>
          </a:bodyPr>
          <a:lstStyle>
            <a:lvl1pPr>
              <a:defRPr sz="3200" b="0" i="0">
                <a:solidFill>
                  <a:schemeClr val="tx1"/>
                </a:solidFill>
                <a:latin typeface="Calibri Light"/>
                <a:cs typeface="Calibri Light"/>
              </a:defRPr>
            </a:lvl1pPr>
          </a:lstStyle>
          <a:p>
            <a:endParaRPr/>
          </a:p>
        </p:txBody>
      </p:sp>
      <p:sp>
        <p:nvSpPr>
          <p:cNvPr id="3" name="Holder 3"/>
          <p:cNvSpPr>
            <a:spLocks noGrp="1"/>
          </p:cNvSpPr>
          <p:nvPr>
            <p:ph type="body" idx="1"/>
          </p:nvPr>
        </p:nvSpPr>
        <p:spPr>
          <a:xfrm>
            <a:off x="368096" y="1327022"/>
            <a:ext cx="11462385" cy="440182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6/22/2023</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3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81000" y="447606"/>
            <a:ext cx="11658600" cy="595319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47801" y="144856"/>
            <a:ext cx="8086088" cy="443070"/>
          </a:xfrm>
          <a:prstGeom prst="rect">
            <a:avLst/>
          </a:prstGeom>
        </p:spPr>
        <p:txBody>
          <a:bodyPr vert="horz" wrap="square" lIns="0" tIns="12065" rIns="0" bIns="0" rtlCol="0">
            <a:spAutoFit/>
          </a:bodyPr>
          <a:lstStyle/>
          <a:p>
            <a:pPr marL="12700" algn="ctr">
              <a:lnSpc>
                <a:spcPct val="100000"/>
              </a:lnSpc>
              <a:spcBef>
                <a:spcPts val="95"/>
              </a:spcBef>
            </a:pPr>
            <a:r>
              <a:rPr sz="2800" b="1" spc="-50" dirty="0">
                <a:solidFill>
                  <a:srgbClr val="7030A0"/>
                </a:solidFill>
              </a:rPr>
              <a:t>Value</a:t>
            </a:r>
            <a:r>
              <a:rPr sz="2800" b="1" spc="-65" dirty="0">
                <a:solidFill>
                  <a:srgbClr val="7030A0"/>
                </a:solidFill>
              </a:rPr>
              <a:t> </a:t>
            </a:r>
            <a:r>
              <a:rPr sz="2800" b="1" spc="-15" dirty="0">
                <a:solidFill>
                  <a:srgbClr val="7030A0"/>
                </a:solidFill>
              </a:rPr>
              <a:t>of</a:t>
            </a:r>
            <a:r>
              <a:rPr sz="2800" b="1" spc="-30" dirty="0">
                <a:solidFill>
                  <a:srgbClr val="7030A0"/>
                </a:solidFill>
              </a:rPr>
              <a:t> </a:t>
            </a:r>
            <a:r>
              <a:rPr sz="2800" b="1" spc="-15" dirty="0">
                <a:solidFill>
                  <a:srgbClr val="7030A0"/>
                </a:solidFill>
              </a:rPr>
              <a:t>Supply</a:t>
            </a:r>
            <a:r>
              <a:rPr sz="2800" b="1" spc="-75" dirty="0">
                <a:solidFill>
                  <a:srgbClr val="7030A0"/>
                </a:solidFill>
              </a:rPr>
              <a:t> </a:t>
            </a:r>
            <a:r>
              <a:rPr sz="2800" b="1" spc="-15" dirty="0">
                <a:solidFill>
                  <a:srgbClr val="7030A0"/>
                </a:solidFill>
              </a:rPr>
              <a:t>of</a:t>
            </a:r>
            <a:r>
              <a:rPr sz="2800" b="1" spc="-20" dirty="0">
                <a:solidFill>
                  <a:srgbClr val="7030A0"/>
                </a:solidFill>
              </a:rPr>
              <a:t> </a:t>
            </a:r>
            <a:r>
              <a:rPr sz="2800" b="1" spc="-10" dirty="0">
                <a:solidFill>
                  <a:srgbClr val="7030A0"/>
                </a:solidFill>
              </a:rPr>
              <a:t>Services</a:t>
            </a:r>
            <a:r>
              <a:rPr sz="2800" b="1" spc="-60" dirty="0">
                <a:solidFill>
                  <a:srgbClr val="7030A0"/>
                </a:solidFill>
              </a:rPr>
              <a:t> </a:t>
            </a:r>
            <a:r>
              <a:rPr sz="2800" b="1" spc="-5" dirty="0">
                <a:solidFill>
                  <a:srgbClr val="7030A0"/>
                </a:solidFill>
              </a:rPr>
              <a:t>–</a:t>
            </a:r>
            <a:r>
              <a:rPr sz="2800" b="1" spc="-35" dirty="0">
                <a:solidFill>
                  <a:srgbClr val="7030A0"/>
                </a:solidFill>
              </a:rPr>
              <a:t> </a:t>
            </a:r>
            <a:r>
              <a:rPr sz="2800" b="1" spc="-10" dirty="0">
                <a:solidFill>
                  <a:srgbClr val="7030A0"/>
                </a:solidFill>
              </a:rPr>
              <a:t>Sec</a:t>
            </a:r>
            <a:r>
              <a:rPr sz="2800" b="1" spc="-50" dirty="0">
                <a:solidFill>
                  <a:srgbClr val="7030A0"/>
                </a:solidFill>
              </a:rPr>
              <a:t> </a:t>
            </a:r>
            <a:r>
              <a:rPr sz="2800" b="1" spc="-10" dirty="0">
                <a:solidFill>
                  <a:srgbClr val="7030A0"/>
                </a:solidFill>
              </a:rPr>
              <a:t>15</a:t>
            </a:r>
            <a:r>
              <a:rPr sz="2800" b="1" spc="-50" dirty="0">
                <a:solidFill>
                  <a:srgbClr val="7030A0"/>
                </a:solidFill>
              </a:rPr>
              <a:t> </a:t>
            </a:r>
            <a:r>
              <a:rPr sz="2800" b="1" spc="-15" dirty="0">
                <a:solidFill>
                  <a:srgbClr val="7030A0"/>
                </a:solidFill>
              </a:rPr>
              <a:t>of</a:t>
            </a:r>
            <a:r>
              <a:rPr sz="2800" b="1" spc="-30" dirty="0">
                <a:solidFill>
                  <a:srgbClr val="7030A0"/>
                </a:solidFill>
              </a:rPr>
              <a:t> </a:t>
            </a:r>
            <a:r>
              <a:rPr sz="2800" b="1" spc="-25" dirty="0">
                <a:solidFill>
                  <a:srgbClr val="7030A0"/>
                </a:solidFill>
              </a:rPr>
              <a:t>CGST</a:t>
            </a:r>
            <a:r>
              <a:rPr sz="2800" b="1" spc="-65" dirty="0">
                <a:solidFill>
                  <a:srgbClr val="7030A0"/>
                </a:solidFill>
              </a:rPr>
              <a:t> </a:t>
            </a:r>
            <a:r>
              <a:rPr sz="2800" b="1" spc="-15" dirty="0">
                <a:solidFill>
                  <a:srgbClr val="7030A0"/>
                </a:solidFill>
              </a:rPr>
              <a:t>Act</a:t>
            </a:r>
            <a:endParaRPr sz="2800" b="1" dirty="0">
              <a:solidFill>
                <a:srgbClr val="7030A0"/>
              </a:solidFill>
            </a:endParaRPr>
          </a:p>
        </p:txBody>
      </p:sp>
      <p:sp>
        <p:nvSpPr>
          <p:cNvPr id="3" name="object 3"/>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pic>
        <p:nvPicPr>
          <p:cNvPr id="4" name="object 4"/>
          <p:cNvPicPr/>
          <p:nvPr/>
        </p:nvPicPr>
        <p:blipFill>
          <a:blip r:embed="rId2" cstate="print"/>
          <a:stretch>
            <a:fillRect/>
          </a:stretch>
        </p:blipFill>
        <p:spPr>
          <a:xfrm>
            <a:off x="2997708" y="1476755"/>
            <a:ext cx="6196583" cy="3098291"/>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86200" y="144856"/>
            <a:ext cx="5638799" cy="504625"/>
          </a:xfrm>
          <a:prstGeom prst="rect">
            <a:avLst/>
          </a:prstGeom>
        </p:spPr>
        <p:txBody>
          <a:bodyPr vert="horz" wrap="square" lIns="0" tIns="12065" rIns="0" bIns="0" rtlCol="0">
            <a:spAutoFit/>
          </a:bodyPr>
          <a:lstStyle/>
          <a:p>
            <a:pPr marL="12700">
              <a:lnSpc>
                <a:spcPct val="100000"/>
              </a:lnSpc>
              <a:spcBef>
                <a:spcPts val="95"/>
              </a:spcBef>
            </a:pPr>
            <a:r>
              <a:rPr b="1" spc="-50" dirty="0">
                <a:solidFill>
                  <a:schemeClr val="accent6">
                    <a:lumMod val="50000"/>
                  </a:schemeClr>
                </a:solidFill>
              </a:rPr>
              <a:t>Value</a:t>
            </a:r>
            <a:r>
              <a:rPr b="1" spc="-90" dirty="0">
                <a:solidFill>
                  <a:schemeClr val="accent6">
                    <a:lumMod val="50000"/>
                  </a:schemeClr>
                </a:solidFill>
              </a:rPr>
              <a:t> </a:t>
            </a:r>
            <a:r>
              <a:rPr b="1" spc="-15" dirty="0">
                <a:solidFill>
                  <a:schemeClr val="accent6">
                    <a:lumMod val="50000"/>
                  </a:schemeClr>
                </a:solidFill>
              </a:rPr>
              <a:t>of</a:t>
            </a:r>
            <a:r>
              <a:rPr b="1" spc="-50" dirty="0">
                <a:solidFill>
                  <a:schemeClr val="accent6">
                    <a:lumMod val="50000"/>
                  </a:schemeClr>
                </a:solidFill>
              </a:rPr>
              <a:t> </a:t>
            </a:r>
            <a:r>
              <a:rPr b="1" spc="-15" dirty="0">
                <a:solidFill>
                  <a:schemeClr val="accent6">
                    <a:lumMod val="50000"/>
                  </a:schemeClr>
                </a:solidFill>
              </a:rPr>
              <a:t>Supply</a:t>
            </a:r>
            <a:endParaRPr b="1" dirty="0">
              <a:solidFill>
                <a:schemeClr val="accent6">
                  <a:lumMod val="50000"/>
                </a:schemeClr>
              </a:solidFill>
            </a:endParaRPr>
          </a:p>
        </p:txBody>
      </p:sp>
      <p:sp>
        <p:nvSpPr>
          <p:cNvPr id="3" name="object 3"/>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sp>
        <p:nvSpPr>
          <p:cNvPr id="4" name="object 4"/>
          <p:cNvSpPr txBox="1"/>
          <p:nvPr/>
        </p:nvSpPr>
        <p:spPr>
          <a:xfrm>
            <a:off x="299412" y="1158367"/>
            <a:ext cx="6065520" cy="2037080"/>
          </a:xfrm>
          <a:prstGeom prst="rect">
            <a:avLst/>
          </a:prstGeom>
        </p:spPr>
        <p:txBody>
          <a:bodyPr vert="horz" wrap="square" lIns="0" tIns="12065" rIns="0" bIns="0" rtlCol="0">
            <a:spAutoFit/>
          </a:bodyPr>
          <a:lstStyle/>
          <a:p>
            <a:pPr marL="12700" marR="5080" algn="just">
              <a:lnSpc>
                <a:spcPct val="100000"/>
              </a:lnSpc>
              <a:spcBef>
                <a:spcPts val="95"/>
              </a:spcBef>
            </a:pPr>
            <a:r>
              <a:rPr sz="2200" spc="-10" dirty="0">
                <a:latin typeface="Calibri"/>
                <a:cs typeface="Calibri"/>
              </a:rPr>
              <a:t>Sec </a:t>
            </a:r>
            <a:r>
              <a:rPr sz="2200" spc="-5" dirty="0">
                <a:latin typeface="Calibri"/>
                <a:cs typeface="Calibri"/>
              </a:rPr>
              <a:t>15(1) - The </a:t>
            </a:r>
            <a:r>
              <a:rPr sz="2200" spc="-10" dirty="0">
                <a:latin typeface="Calibri"/>
                <a:cs typeface="Calibri"/>
              </a:rPr>
              <a:t>value </a:t>
            </a:r>
            <a:r>
              <a:rPr sz="2200" dirty="0">
                <a:latin typeface="Calibri"/>
                <a:cs typeface="Calibri"/>
              </a:rPr>
              <a:t>of </a:t>
            </a:r>
            <a:r>
              <a:rPr sz="2200" spc="-5" dirty="0">
                <a:latin typeface="Calibri"/>
                <a:cs typeface="Calibri"/>
              </a:rPr>
              <a:t>a supply </a:t>
            </a:r>
            <a:r>
              <a:rPr sz="2200" dirty="0">
                <a:latin typeface="Calibri"/>
                <a:cs typeface="Calibri"/>
              </a:rPr>
              <a:t>of </a:t>
            </a:r>
            <a:r>
              <a:rPr sz="2200" spc="-5" dirty="0">
                <a:latin typeface="Calibri"/>
                <a:cs typeface="Calibri"/>
              </a:rPr>
              <a:t>goods </a:t>
            </a:r>
            <a:r>
              <a:rPr sz="2200" dirty="0">
                <a:latin typeface="Calibri"/>
                <a:cs typeface="Calibri"/>
              </a:rPr>
              <a:t>or services </a:t>
            </a:r>
            <a:r>
              <a:rPr sz="2200" spc="5" dirty="0">
                <a:latin typeface="Calibri"/>
                <a:cs typeface="Calibri"/>
              </a:rPr>
              <a:t> </a:t>
            </a:r>
            <a:r>
              <a:rPr sz="2200" dirty="0">
                <a:latin typeface="Calibri"/>
                <a:cs typeface="Calibri"/>
              </a:rPr>
              <a:t>or </a:t>
            </a:r>
            <a:r>
              <a:rPr sz="2200" spc="-10" dirty="0">
                <a:latin typeface="Calibri"/>
                <a:cs typeface="Calibri"/>
              </a:rPr>
              <a:t>both </a:t>
            </a:r>
            <a:r>
              <a:rPr sz="2200" spc="-5" dirty="0">
                <a:latin typeface="Calibri"/>
                <a:cs typeface="Calibri"/>
              </a:rPr>
              <a:t>shall be the </a:t>
            </a:r>
            <a:r>
              <a:rPr sz="2200" spc="-10" dirty="0">
                <a:solidFill>
                  <a:srgbClr val="FF0000"/>
                </a:solidFill>
                <a:latin typeface="Calibri"/>
                <a:cs typeface="Calibri"/>
              </a:rPr>
              <a:t>transaction value</a:t>
            </a:r>
            <a:r>
              <a:rPr sz="2200" spc="-10" dirty="0">
                <a:latin typeface="Calibri"/>
                <a:cs typeface="Calibri"/>
              </a:rPr>
              <a:t>, </a:t>
            </a:r>
            <a:r>
              <a:rPr sz="2200" spc="-5" dirty="0">
                <a:latin typeface="Calibri"/>
                <a:cs typeface="Calibri"/>
              </a:rPr>
              <a:t>which is the </a:t>
            </a:r>
            <a:r>
              <a:rPr sz="2200" dirty="0">
                <a:latin typeface="Calibri"/>
                <a:cs typeface="Calibri"/>
              </a:rPr>
              <a:t> </a:t>
            </a:r>
            <a:r>
              <a:rPr sz="2200" spc="-5" dirty="0">
                <a:latin typeface="Calibri"/>
                <a:cs typeface="Calibri"/>
              </a:rPr>
              <a:t>price actually paid </a:t>
            </a:r>
            <a:r>
              <a:rPr sz="2200" dirty="0">
                <a:latin typeface="Calibri"/>
                <a:cs typeface="Calibri"/>
              </a:rPr>
              <a:t>or </a:t>
            </a:r>
            <a:r>
              <a:rPr sz="2200" spc="-15" dirty="0">
                <a:latin typeface="Calibri"/>
                <a:cs typeface="Calibri"/>
              </a:rPr>
              <a:t>payable </a:t>
            </a:r>
            <a:r>
              <a:rPr sz="2200" spc="-20" dirty="0">
                <a:latin typeface="Calibri"/>
                <a:cs typeface="Calibri"/>
              </a:rPr>
              <a:t>for </a:t>
            </a:r>
            <a:r>
              <a:rPr sz="2200" spc="-5" dirty="0">
                <a:latin typeface="Calibri"/>
                <a:cs typeface="Calibri"/>
              </a:rPr>
              <a:t>the </a:t>
            </a:r>
            <a:r>
              <a:rPr sz="2200" dirty="0">
                <a:latin typeface="Calibri"/>
                <a:cs typeface="Calibri"/>
              </a:rPr>
              <a:t>said </a:t>
            </a:r>
            <a:r>
              <a:rPr sz="2200" spc="-10" dirty="0">
                <a:latin typeface="Calibri"/>
                <a:cs typeface="Calibri"/>
              </a:rPr>
              <a:t>supply </a:t>
            </a:r>
            <a:r>
              <a:rPr sz="2200" dirty="0">
                <a:latin typeface="Calibri"/>
                <a:cs typeface="Calibri"/>
              </a:rPr>
              <a:t>of </a:t>
            </a:r>
            <a:r>
              <a:rPr sz="2200" spc="5" dirty="0">
                <a:latin typeface="Calibri"/>
                <a:cs typeface="Calibri"/>
              </a:rPr>
              <a:t> </a:t>
            </a:r>
            <a:r>
              <a:rPr sz="2200" spc="-10" dirty="0">
                <a:latin typeface="Calibri"/>
                <a:cs typeface="Calibri"/>
              </a:rPr>
              <a:t>goods </a:t>
            </a:r>
            <a:r>
              <a:rPr sz="2200" dirty="0">
                <a:latin typeface="Calibri"/>
                <a:cs typeface="Calibri"/>
              </a:rPr>
              <a:t>or services or </a:t>
            </a:r>
            <a:r>
              <a:rPr sz="2200" spc="-10" dirty="0">
                <a:latin typeface="Calibri"/>
                <a:cs typeface="Calibri"/>
              </a:rPr>
              <a:t>both where </a:t>
            </a:r>
            <a:r>
              <a:rPr sz="2200" spc="-5" dirty="0">
                <a:latin typeface="Calibri"/>
                <a:cs typeface="Calibri"/>
              </a:rPr>
              <a:t>the supplier and the </a:t>
            </a:r>
            <a:r>
              <a:rPr sz="2200" dirty="0">
                <a:latin typeface="Calibri"/>
                <a:cs typeface="Calibri"/>
              </a:rPr>
              <a:t> </a:t>
            </a:r>
            <a:r>
              <a:rPr sz="2200" spc="-10" dirty="0">
                <a:latin typeface="Calibri"/>
                <a:cs typeface="Calibri"/>
              </a:rPr>
              <a:t>recipient </a:t>
            </a:r>
            <a:r>
              <a:rPr sz="2200" dirty="0">
                <a:latin typeface="Calibri"/>
                <a:cs typeface="Calibri"/>
              </a:rPr>
              <a:t>of </a:t>
            </a:r>
            <a:r>
              <a:rPr sz="2200" spc="-5" dirty="0">
                <a:latin typeface="Calibri"/>
                <a:cs typeface="Calibri"/>
              </a:rPr>
              <a:t>the </a:t>
            </a:r>
            <a:r>
              <a:rPr sz="2200" spc="-10" dirty="0">
                <a:latin typeface="Calibri"/>
                <a:cs typeface="Calibri"/>
              </a:rPr>
              <a:t>supply </a:t>
            </a:r>
            <a:r>
              <a:rPr sz="2200" spc="-10" dirty="0">
                <a:solidFill>
                  <a:srgbClr val="FF0000"/>
                </a:solidFill>
                <a:latin typeface="Calibri"/>
                <a:cs typeface="Calibri"/>
              </a:rPr>
              <a:t>are not </a:t>
            </a:r>
            <a:r>
              <a:rPr sz="2200" spc="-15" dirty="0">
                <a:solidFill>
                  <a:srgbClr val="FF0000"/>
                </a:solidFill>
                <a:latin typeface="Calibri"/>
                <a:cs typeface="Calibri"/>
              </a:rPr>
              <a:t>related</a:t>
            </a:r>
            <a:r>
              <a:rPr sz="2200" spc="465" dirty="0">
                <a:solidFill>
                  <a:srgbClr val="FF0000"/>
                </a:solidFill>
                <a:latin typeface="Calibri"/>
                <a:cs typeface="Calibri"/>
              </a:rPr>
              <a:t> </a:t>
            </a:r>
            <a:r>
              <a:rPr sz="2200" spc="-5" dirty="0">
                <a:latin typeface="Calibri"/>
                <a:cs typeface="Calibri"/>
              </a:rPr>
              <a:t>and the price </a:t>
            </a:r>
            <a:r>
              <a:rPr sz="2200" dirty="0">
                <a:latin typeface="Calibri"/>
                <a:cs typeface="Calibri"/>
              </a:rPr>
              <a:t> </a:t>
            </a:r>
            <a:r>
              <a:rPr sz="2200" spc="-5" dirty="0">
                <a:solidFill>
                  <a:srgbClr val="FF0000"/>
                </a:solidFill>
                <a:latin typeface="Calibri"/>
                <a:cs typeface="Calibri"/>
              </a:rPr>
              <a:t>is the</a:t>
            </a:r>
            <a:r>
              <a:rPr sz="2200" spc="15" dirty="0">
                <a:solidFill>
                  <a:srgbClr val="FF0000"/>
                </a:solidFill>
                <a:latin typeface="Calibri"/>
                <a:cs typeface="Calibri"/>
              </a:rPr>
              <a:t> </a:t>
            </a:r>
            <a:r>
              <a:rPr sz="2200" spc="-5" dirty="0">
                <a:solidFill>
                  <a:srgbClr val="FF0000"/>
                </a:solidFill>
                <a:latin typeface="Calibri"/>
                <a:cs typeface="Calibri"/>
              </a:rPr>
              <a:t>sole</a:t>
            </a:r>
            <a:r>
              <a:rPr sz="2200" spc="10" dirty="0">
                <a:solidFill>
                  <a:srgbClr val="FF0000"/>
                </a:solidFill>
                <a:latin typeface="Calibri"/>
                <a:cs typeface="Calibri"/>
              </a:rPr>
              <a:t> </a:t>
            </a:r>
            <a:r>
              <a:rPr sz="2200" spc="-15" dirty="0">
                <a:solidFill>
                  <a:srgbClr val="FF0000"/>
                </a:solidFill>
                <a:latin typeface="Calibri"/>
                <a:cs typeface="Calibri"/>
              </a:rPr>
              <a:t>consideration</a:t>
            </a:r>
            <a:r>
              <a:rPr sz="2200" spc="-5" dirty="0">
                <a:solidFill>
                  <a:srgbClr val="FF0000"/>
                </a:solidFill>
                <a:latin typeface="Calibri"/>
                <a:cs typeface="Calibri"/>
              </a:rPr>
              <a:t> </a:t>
            </a:r>
            <a:r>
              <a:rPr sz="2200" spc="-20" dirty="0">
                <a:latin typeface="Calibri"/>
                <a:cs typeface="Calibri"/>
              </a:rPr>
              <a:t>for</a:t>
            </a:r>
            <a:r>
              <a:rPr sz="2200" dirty="0">
                <a:latin typeface="Calibri"/>
                <a:cs typeface="Calibri"/>
              </a:rPr>
              <a:t> </a:t>
            </a:r>
            <a:r>
              <a:rPr sz="2200" spc="-5" dirty="0">
                <a:latin typeface="Calibri"/>
                <a:cs typeface="Calibri"/>
              </a:rPr>
              <a:t>the</a:t>
            </a:r>
            <a:r>
              <a:rPr sz="2200" spc="10" dirty="0">
                <a:latin typeface="Calibri"/>
                <a:cs typeface="Calibri"/>
              </a:rPr>
              <a:t> </a:t>
            </a:r>
            <a:r>
              <a:rPr sz="2200" spc="-30" dirty="0">
                <a:latin typeface="Calibri"/>
                <a:cs typeface="Calibri"/>
              </a:rPr>
              <a:t>supply.</a:t>
            </a:r>
            <a:endParaRPr sz="2200">
              <a:latin typeface="Calibri"/>
              <a:cs typeface="Calibri"/>
            </a:endParaRPr>
          </a:p>
        </p:txBody>
      </p:sp>
      <p:pic>
        <p:nvPicPr>
          <p:cNvPr id="5" name="object 5"/>
          <p:cNvPicPr/>
          <p:nvPr/>
        </p:nvPicPr>
        <p:blipFill>
          <a:blip r:embed="rId2" cstate="print"/>
          <a:stretch>
            <a:fillRect/>
          </a:stretch>
        </p:blipFill>
        <p:spPr>
          <a:xfrm>
            <a:off x="6922007" y="1141475"/>
            <a:ext cx="5024627" cy="4596383"/>
          </a:xfrm>
          <a:prstGeom prst="rect">
            <a:avLst/>
          </a:prstGeom>
        </p:spPr>
      </p:pic>
      <p:pic>
        <p:nvPicPr>
          <p:cNvPr id="6" name="object 6"/>
          <p:cNvPicPr/>
          <p:nvPr/>
        </p:nvPicPr>
        <p:blipFill>
          <a:blip r:embed="rId3" cstate="print"/>
          <a:stretch>
            <a:fillRect/>
          </a:stretch>
        </p:blipFill>
        <p:spPr>
          <a:xfrm>
            <a:off x="1024127" y="3733800"/>
            <a:ext cx="1904997" cy="1904999"/>
          </a:xfrm>
          <a:prstGeom prst="rect">
            <a:avLst/>
          </a:prstGeom>
        </p:spPr>
      </p:pic>
      <p:pic>
        <p:nvPicPr>
          <p:cNvPr id="7" name="object 7"/>
          <p:cNvPicPr/>
          <p:nvPr/>
        </p:nvPicPr>
        <p:blipFill>
          <a:blip r:embed="rId4" cstate="print"/>
          <a:stretch>
            <a:fillRect/>
          </a:stretch>
        </p:blipFill>
        <p:spPr>
          <a:xfrm>
            <a:off x="3378708" y="3576828"/>
            <a:ext cx="2272283" cy="2232657"/>
          </a:xfrm>
          <a:prstGeom prst="rect">
            <a:avLst/>
          </a:prstGeom>
        </p:spPr>
      </p:pic>
      <p:sp>
        <p:nvSpPr>
          <p:cNvPr id="8" name="object 8"/>
          <p:cNvSpPr txBox="1"/>
          <p:nvPr/>
        </p:nvSpPr>
        <p:spPr>
          <a:xfrm>
            <a:off x="1213817" y="4534611"/>
            <a:ext cx="1398270" cy="360680"/>
          </a:xfrm>
          <a:prstGeom prst="rect">
            <a:avLst/>
          </a:prstGeom>
        </p:spPr>
        <p:txBody>
          <a:bodyPr vert="horz" wrap="square" lIns="0" tIns="12065" rIns="0" bIns="0" rtlCol="0">
            <a:spAutoFit/>
          </a:bodyPr>
          <a:lstStyle/>
          <a:p>
            <a:pPr marL="12700">
              <a:lnSpc>
                <a:spcPct val="100000"/>
              </a:lnSpc>
              <a:spcBef>
                <a:spcPts val="95"/>
              </a:spcBef>
            </a:pPr>
            <a:r>
              <a:rPr sz="2200" b="1" spc="-5" dirty="0">
                <a:solidFill>
                  <a:srgbClr val="DFE3E5"/>
                </a:solidFill>
                <a:latin typeface="Calibri"/>
                <a:cs typeface="Calibri"/>
              </a:rPr>
              <a:t>Not</a:t>
            </a:r>
            <a:r>
              <a:rPr sz="2200" b="1" spc="-65" dirty="0">
                <a:solidFill>
                  <a:srgbClr val="DFE3E5"/>
                </a:solidFill>
                <a:latin typeface="Calibri"/>
                <a:cs typeface="Calibri"/>
              </a:rPr>
              <a:t> </a:t>
            </a:r>
            <a:r>
              <a:rPr sz="2200" b="1" spc="-20" dirty="0">
                <a:solidFill>
                  <a:srgbClr val="DFE3E5"/>
                </a:solidFill>
                <a:latin typeface="Calibri"/>
                <a:cs typeface="Calibri"/>
              </a:rPr>
              <a:t>Related</a:t>
            </a:r>
            <a:endParaRPr sz="2200">
              <a:latin typeface="Calibri"/>
              <a:cs typeface="Calibri"/>
            </a:endParaRPr>
          </a:p>
        </p:txBody>
      </p:sp>
      <p:sp>
        <p:nvSpPr>
          <p:cNvPr id="9" name="object 9"/>
          <p:cNvSpPr txBox="1"/>
          <p:nvPr/>
        </p:nvSpPr>
        <p:spPr>
          <a:xfrm>
            <a:off x="3928997" y="4177291"/>
            <a:ext cx="1169035" cy="749300"/>
          </a:xfrm>
          <a:prstGeom prst="rect">
            <a:avLst/>
          </a:prstGeom>
        </p:spPr>
        <p:txBody>
          <a:bodyPr vert="horz" wrap="square" lIns="0" tIns="39369" rIns="0" bIns="0" rtlCol="0">
            <a:spAutoFit/>
          </a:bodyPr>
          <a:lstStyle/>
          <a:p>
            <a:pPr marR="52705" algn="ctr">
              <a:lnSpc>
                <a:spcPct val="100000"/>
              </a:lnSpc>
              <a:spcBef>
                <a:spcPts val="309"/>
              </a:spcBef>
            </a:pPr>
            <a:r>
              <a:rPr sz="2200" b="1" spc="-5" dirty="0">
                <a:solidFill>
                  <a:srgbClr val="001F5F"/>
                </a:solidFill>
                <a:latin typeface="Calibri"/>
                <a:cs typeface="Calibri"/>
              </a:rPr>
              <a:t>100%</a:t>
            </a:r>
            <a:endParaRPr sz="2200">
              <a:latin typeface="Calibri"/>
              <a:cs typeface="Calibri"/>
            </a:endParaRPr>
          </a:p>
          <a:p>
            <a:pPr algn="ctr">
              <a:lnSpc>
                <a:spcPct val="100000"/>
              </a:lnSpc>
              <a:spcBef>
                <a:spcPts val="204"/>
              </a:spcBef>
            </a:pPr>
            <a:r>
              <a:rPr sz="2200" b="1" spc="-15" dirty="0">
                <a:solidFill>
                  <a:srgbClr val="001F5F"/>
                </a:solidFill>
                <a:latin typeface="Calibri"/>
                <a:cs typeface="Calibri"/>
              </a:rPr>
              <a:t>Monetary</a:t>
            </a:r>
            <a:endParaRPr sz="2200">
              <a:latin typeface="Calibri"/>
              <a:cs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00201" y="144856"/>
            <a:ext cx="7933688" cy="504625"/>
          </a:xfrm>
          <a:prstGeom prst="rect">
            <a:avLst/>
          </a:prstGeom>
        </p:spPr>
        <p:txBody>
          <a:bodyPr vert="horz" wrap="square" lIns="0" tIns="12065" rIns="0" bIns="0" rtlCol="0">
            <a:spAutoFit/>
          </a:bodyPr>
          <a:lstStyle/>
          <a:p>
            <a:pPr marL="12700">
              <a:lnSpc>
                <a:spcPct val="100000"/>
              </a:lnSpc>
              <a:spcBef>
                <a:spcPts val="95"/>
              </a:spcBef>
            </a:pPr>
            <a:r>
              <a:rPr b="1" spc="-50" dirty="0">
                <a:solidFill>
                  <a:schemeClr val="accent6">
                    <a:lumMod val="50000"/>
                  </a:schemeClr>
                </a:solidFill>
              </a:rPr>
              <a:t>Value</a:t>
            </a:r>
            <a:r>
              <a:rPr b="1" spc="-65" dirty="0">
                <a:solidFill>
                  <a:schemeClr val="accent6">
                    <a:lumMod val="50000"/>
                  </a:schemeClr>
                </a:solidFill>
              </a:rPr>
              <a:t> </a:t>
            </a:r>
            <a:r>
              <a:rPr b="1" spc="-15" dirty="0">
                <a:solidFill>
                  <a:schemeClr val="accent6">
                    <a:lumMod val="50000"/>
                  </a:schemeClr>
                </a:solidFill>
              </a:rPr>
              <a:t>of</a:t>
            </a:r>
            <a:r>
              <a:rPr b="1" spc="-30" dirty="0">
                <a:solidFill>
                  <a:schemeClr val="accent6">
                    <a:lumMod val="50000"/>
                  </a:schemeClr>
                </a:solidFill>
              </a:rPr>
              <a:t> </a:t>
            </a:r>
            <a:r>
              <a:rPr b="1" spc="-15" dirty="0">
                <a:solidFill>
                  <a:schemeClr val="accent6">
                    <a:lumMod val="50000"/>
                  </a:schemeClr>
                </a:solidFill>
              </a:rPr>
              <a:t>Supply</a:t>
            </a:r>
            <a:r>
              <a:rPr b="1" spc="-75" dirty="0">
                <a:solidFill>
                  <a:schemeClr val="accent6">
                    <a:lumMod val="50000"/>
                  </a:schemeClr>
                </a:solidFill>
              </a:rPr>
              <a:t> </a:t>
            </a:r>
            <a:r>
              <a:rPr b="1" spc="-15" dirty="0">
                <a:solidFill>
                  <a:schemeClr val="accent6">
                    <a:lumMod val="50000"/>
                  </a:schemeClr>
                </a:solidFill>
              </a:rPr>
              <a:t>of</a:t>
            </a:r>
            <a:r>
              <a:rPr b="1" spc="-20" dirty="0">
                <a:solidFill>
                  <a:schemeClr val="accent6">
                    <a:lumMod val="50000"/>
                  </a:schemeClr>
                </a:solidFill>
              </a:rPr>
              <a:t> </a:t>
            </a:r>
            <a:r>
              <a:rPr b="1" spc="-10" dirty="0">
                <a:solidFill>
                  <a:schemeClr val="accent6">
                    <a:lumMod val="50000"/>
                  </a:schemeClr>
                </a:solidFill>
              </a:rPr>
              <a:t>Services</a:t>
            </a:r>
            <a:r>
              <a:rPr b="1" spc="-60" dirty="0">
                <a:solidFill>
                  <a:schemeClr val="accent6">
                    <a:lumMod val="50000"/>
                  </a:schemeClr>
                </a:solidFill>
              </a:rPr>
              <a:t> </a:t>
            </a:r>
            <a:r>
              <a:rPr b="1" spc="-5" dirty="0">
                <a:solidFill>
                  <a:schemeClr val="accent6">
                    <a:lumMod val="50000"/>
                  </a:schemeClr>
                </a:solidFill>
              </a:rPr>
              <a:t>–</a:t>
            </a:r>
            <a:r>
              <a:rPr b="1" spc="-35" dirty="0">
                <a:solidFill>
                  <a:schemeClr val="accent6">
                    <a:lumMod val="50000"/>
                  </a:schemeClr>
                </a:solidFill>
              </a:rPr>
              <a:t> </a:t>
            </a:r>
            <a:r>
              <a:rPr b="1" spc="-10" dirty="0">
                <a:solidFill>
                  <a:schemeClr val="accent6">
                    <a:lumMod val="50000"/>
                  </a:schemeClr>
                </a:solidFill>
              </a:rPr>
              <a:t>Sec</a:t>
            </a:r>
            <a:r>
              <a:rPr b="1" spc="-50" dirty="0">
                <a:solidFill>
                  <a:schemeClr val="accent6">
                    <a:lumMod val="50000"/>
                  </a:schemeClr>
                </a:solidFill>
              </a:rPr>
              <a:t> </a:t>
            </a:r>
            <a:r>
              <a:rPr b="1" spc="-10" dirty="0">
                <a:solidFill>
                  <a:schemeClr val="accent6">
                    <a:lumMod val="50000"/>
                  </a:schemeClr>
                </a:solidFill>
              </a:rPr>
              <a:t>15</a:t>
            </a:r>
            <a:r>
              <a:rPr b="1" spc="-50" dirty="0">
                <a:solidFill>
                  <a:schemeClr val="accent6">
                    <a:lumMod val="50000"/>
                  </a:schemeClr>
                </a:solidFill>
              </a:rPr>
              <a:t> </a:t>
            </a:r>
            <a:r>
              <a:rPr b="1" spc="-15" dirty="0">
                <a:solidFill>
                  <a:schemeClr val="accent6">
                    <a:lumMod val="50000"/>
                  </a:schemeClr>
                </a:solidFill>
              </a:rPr>
              <a:t>of</a:t>
            </a:r>
            <a:r>
              <a:rPr b="1" spc="-30" dirty="0">
                <a:solidFill>
                  <a:schemeClr val="accent6">
                    <a:lumMod val="50000"/>
                  </a:schemeClr>
                </a:solidFill>
              </a:rPr>
              <a:t> </a:t>
            </a:r>
            <a:r>
              <a:rPr b="1" spc="-25" dirty="0">
                <a:solidFill>
                  <a:schemeClr val="accent6">
                    <a:lumMod val="50000"/>
                  </a:schemeClr>
                </a:solidFill>
              </a:rPr>
              <a:t>CGST</a:t>
            </a:r>
            <a:r>
              <a:rPr b="1" spc="-65" dirty="0">
                <a:solidFill>
                  <a:schemeClr val="accent6">
                    <a:lumMod val="50000"/>
                  </a:schemeClr>
                </a:solidFill>
              </a:rPr>
              <a:t> </a:t>
            </a:r>
            <a:r>
              <a:rPr b="1" spc="-15" dirty="0">
                <a:solidFill>
                  <a:schemeClr val="accent6">
                    <a:lumMod val="50000"/>
                  </a:schemeClr>
                </a:solidFill>
              </a:rPr>
              <a:t>Act</a:t>
            </a:r>
            <a:endParaRPr b="1" dirty="0">
              <a:solidFill>
                <a:schemeClr val="accent6">
                  <a:lumMod val="50000"/>
                </a:schemeClr>
              </a:solidFill>
            </a:endParaRPr>
          </a:p>
        </p:txBody>
      </p:sp>
      <p:sp>
        <p:nvSpPr>
          <p:cNvPr id="3" name="object 3"/>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pic>
        <p:nvPicPr>
          <p:cNvPr id="4" name="object 4"/>
          <p:cNvPicPr/>
          <p:nvPr/>
        </p:nvPicPr>
        <p:blipFill>
          <a:blip r:embed="rId2" cstate="print"/>
          <a:stretch>
            <a:fillRect/>
          </a:stretch>
        </p:blipFill>
        <p:spPr>
          <a:xfrm>
            <a:off x="490727" y="1226819"/>
            <a:ext cx="11210541" cy="380847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graphicFrame>
        <p:nvGraphicFramePr>
          <p:cNvPr id="4" name="object 4"/>
          <p:cNvGraphicFramePr>
            <a:graphicFrameLocks noGrp="1"/>
          </p:cNvGraphicFramePr>
          <p:nvPr/>
        </p:nvGraphicFramePr>
        <p:xfrm>
          <a:off x="1028700" y="1361693"/>
          <a:ext cx="10377805" cy="1112520"/>
        </p:xfrm>
        <a:graphic>
          <a:graphicData uri="http://schemas.openxmlformats.org/drawingml/2006/table">
            <a:tbl>
              <a:tblPr firstRow="1" bandRow="1">
                <a:tableStyleId>{2D5ABB26-0587-4C30-8999-92F81FD0307C}</a:tableStyleId>
              </a:tblPr>
              <a:tblGrid>
                <a:gridCol w="1290320">
                  <a:extLst>
                    <a:ext uri="{9D8B030D-6E8A-4147-A177-3AD203B41FA5}">
                      <a16:colId xmlns:a16="http://schemas.microsoft.com/office/drawing/2014/main" val="20000"/>
                    </a:ext>
                  </a:extLst>
                </a:gridCol>
                <a:gridCol w="9087485">
                  <a:extLst>
                    <a:ext uri="{9D8B030D-6E8A-4147-A177-3AD203B41FA5}">
                      <a16:colId xmlns:a16="http://schemas.microsoft.com/office/drawing/2014/main" val="20001"/>
                    </a:ext>
                  </a:extLst>
                </a:gridCol>
              </a:tblGrid>
              <a:tr h="370840">
                <a:tc>
                  <a:txBody>
                    <a:bodyPr/>
                    <a:lstStyle/>
                    <a:p>
                      <a:pPr marL="91440">
                        <a:lnSpc>
                          <a:spcPct val="100000"/>
                        </a:lnSpc>
                        <a:spcBef>
                          <a:spcPts val="244"/>
                        </a:spcBef>
                      </a:pPr>
                      <a:r>
                        <a:rPr sz="1800" b="1" spc="-5" dirty="0">
                          <a:latin typeface="Calibri"/>
                          <a:cs typeface="Calibri"/>
                        </a:rPr>
                        <a:t>Rule</a:t>
                      </a:r>
                      <a:endParaRPr sz="1800">
                        <a:latin typeface="Calibri"/>
                        <a:cs typeface="Calibri"/>
                      </a:endParaRPr>
                    </a:p>
                  </a:txBody>
                  <a:tcPr marL="0" marR="0" marT="31114" marB="0">
                    <a:lnL w="19050">
                      <a:solidFill>
                        <a:srgbClr val="3D8752"/>
                      </a:solidFill>
                      <a:prstDash val="solid"/>
                    </a:lnL>
                    <a:lnR w="19050">
                      <a:solidFill>
                        <a:srgbClr val="3D8752"/>
                      </a:solidFill>
                      <a:prstDash val="solid"/>
                    </a:lnR>
                    <a:lnT w="19050">
                      <a:solidFill>
                        <a:srgbClr val="3D8752"/>
                      </a:solidFill>
                      <a:prstDash val="solid"/>
                    </a:lnT>
                    <a:lnB w="19050">
                      <a:solidFill>
                        <a:srgbClr val="3D8752"/>
                      </a:solidFill>
                      <a:prstDash val="solid"/>
                    </a:lnB>
                    <a:solidFill>
                      <a:srgbClr val="E8EDE9"/>
                    </a:solidFill>
                  </a:tcPr>
                </a:tc>
                <a:tc>
                  <a:txBody>
                    <a:bodyPr/>
                    <a:lstStyle/>
                    <a:p>
                      <a:pPr marL="91440">
                        <a:lnSpc>
                          <a:spcPct val="100000"/>
                        </a:lnSpc>
                        <a:spcBef>
                          <a:spcPts val="244"/>
                        </a:spcBef>
                      </a:pPr>
                      <a:r>
                        <a:rPr sz="1800" b="1" spc="-5" dirty="0">
                          <a:latin typeface="Calibri"/>
                          <a:cs typeface="Calibri"/>
                        </a:rPr>
                        <a:t>Description</a:t>
                      </a:r>
                      <a:endParaRPr sz="1800">
                        <a:latin typeface="Calibri"/>
                        <a:cs typeface="Calibri"/>
                      </a:endParaRPr>
                    </a:p>
                  </a:txBody>
                  <a:tcPr marL="0" marR="0" marT="31114" marB="0">
                    <a:lnL w="19050">
                      <a:solidFill>
                        <a:srgbClr val="3D8752"/>
                      </a:solidFill>
                      <a:prstDash val="solid"/>
                    </a:lnL>
                    <a:lnR w="19050">
                      <a:solidFill>
                        <a:srgbClr val="3D8752"/>
                      </a:solidFill>
                      <a:prstDash val="solid"/>
                    </a:lnR>
                    <a:lnT w="19050">
                      <a:solidFill>
                        <a:srgbClr val="3D8752"/>
                      </a:solidFill>
                      <a:prstDash val="solid"/>
                    </a:lnT>
                    <a:lnB w="19050">
                      <a:solidFill>
                        <a:srgbClr val="3D8752"/>
                      </a:solidFill>
                      <a:prstDash val="solid"/>
                    </a:lnB>
                    <a:solidFill>
                      <a:srgbClr val="E8EDE9"/>
                    </a:solidFill>
                  </a:tcPr>
                </a:tc>
                <a:extLst>
                  <a:ext uri="{0D108BD9-81ED-4DB2-BD59-A6C34878D82A}">
                    <a16:rowId xmlns:a16="http://schemas.microsoft.com/office/drawing/2014/main" val="10000"/>
                  </a:ext>
                </a:extLst>
              </a:tr>
              <a:tr h="370840">
                <a:tc>
                  <a:txBody>
                    <a:bodyPr/>
                    <a:lstStyle/>
                    <a:p>
                      <a:pPr marL="91440">
                        <a:lnSpc>
                          <a:spcPct val="100000"/>
                        </a:lnSpc>
                        <a:spcBef>
                          <a:spcPts val="240"/>
                        </a:spcBef>
                      </a:pPr>
                      <a:r>
                        <a:rPr sz="1800" spc="-5" dirty="0">
                          <a:latin typeface="Calibri"/>
                          <a:cs typeface="Calibri"/>
                        </a:rPr>
                        <a:t>Rule</a:t>
                      </a:r>
                      <a:r>
                        <a:rPr sz="1800" spc="-30" dirty="0">
                          <a:latin typeface="Calibri"/>
                          <a:cs typeface="Calibri"/>
                        </a:rPr>
                        <a:t> </a:t>
                      </a:r>
                      <a:r>
                        <a:rPr sz="1800" dirty="0">
                          <a:latin typeface="Calibri"/>
                          <a:cs typeface="Calibri"/>
                        </a:rPr>
                        <a:t>32</a:t>
                      </a:r>
                      <a:endParaRPr sz="1800">
                        <a:latin typeface="Calibri"/>
                        <a:cs typeface="Calibri"/>
                      </a:endParaRPr>
                    </a:p>
                  </a:txBody>
                  <a:tcPr marL="0" marR="0" marT="30480" marB="0">
                    <a:lnL w="19050">
                      <a:solidFill>
                        <a:srgbClr val="3D8752"/>
                      </a:solidFill>
                      <a:prstDash val="solid"/>
                    </a:lnL>
                    <a:lnR w="19050">
                      <a:solidFill>
                        <a:srgbClr val="3D8752"/>
                      </a:solidFill>
                      <a:prstDash val="solid"/>
                    </a:lnR>
                    <a:lnT w="19050">
                      <a:solidFill>
                        <a:srgbClr val="3D8752"/>
                      </a:solidFill>
                      <a:prstDash val="solid"/>
                    </a:lnT>
                    <a:lnB w="19050">
                      <a:solidFill>
                        <a:srgbClr val="3D8752"/>
                      </a:solidFill>
                      <a:prstDash val="solid"/>
                    </a:lnB>
                    <a:solidFill>
                      <a:srgbClr val="CEDAD1"/>
                    </a:solidFill>
                  </a:tcPr>
                </a:tc>
                <a:tc>
                  <a:txBody>
                    <a:bodyPr/>
                    <a:lstStyle/>
                    <a:p>
                      <a:pPr marL="91440">
                        <a:lnSpc>
                          <a:spcPct val="100000"/>
                        </a:lnSpc>
                        <a:spcBef>
                          <a:spcPts val="240"/>
                        </a:spcBef>
                      </a:pPr>
                      <a:r>
                        <a:rPr sz="1800" spc="-10" dirty="0">
                          <a:latin typeface="Calibri"/>
                          <a:cs typeface="Calibri"/>
                        </a:rPr>
                        <a:t>Determination</a:t>
                      </a:r>
                      <a:r>
                        <a:rPr sz="1800" spc="25" dirty="0">
                          <a:latin typeface="Calibri"/>
                          <a:cs typeface="Calibri"/>
                        </a:rPr>
                        <a:t> </a:t>
                      </a:r>
                      <a:r>
                        <a:rPr sz="1800" spc="-5" dirty="0">
                          <a:latin typeface="Calibri"/>
                          <a:cs typeface="Calibri"/>
                        </a:rPr>
                        <a:t>of</a:t>
                      </a:r>
                      <a:r>
                        <a:rPr sz="1800" spc="15" dirty="0">
                          <a:latin typeface="Calibri"/>
                          <a:cs typeface="Calibri"/>
                        </a:rPr>
                        <a:t> </a:t>
                      </a:r>
                      <a:r>
                        <a:rPr sz="1800" spc="-25" dirty="0">
                          <a:latin typeface="Calibri"/>
                          <a:cs typeface="Calibri"/>
                        </a:rPr>
                        <a:t>Value</a:t>
                      </a:r>
                      <a:r>
                        <a:rPr sz="1800" spc="20" dirty="0">
                          <a:latin typeface="Calibri"/>
                          <a:cs typeface="Calibri"/>
                        </a:rPr>
                        <a:t> </a:t>
                      </a:r>
                      <a:r>
                        <a:rPr sz="1800" spc="-5" dirty="0">
                          <a:latin typeface="Calibri"/>
                          <a:cs typeface="Calibri"/>
                        </a:rPr>
                        <a:t>in</a:t>
                      </a:r>
                      <a:r>
                        <a:rPr sz="1800" dirty="0">
                          <a:latin typeface="Calibri"/>
                          <a:cs typeface="Calibri"/>
                        </a:rPr>
                        <a:t> </a:t>
                      </a:r>
                      <a:r>
                        <a:rPr sz="1800" spc="-10" dirty="0">
                          <a:latin typeface="Calibri"/>
                          <a:cs typeface="Calibri"/>
                        </a:rPr>
                        <a:t>respect</a:t>
                      </a:r>
                      <a:r>
                        <a:rPr sz="1800" spc="10" dirty="0">
                          <a:latin typeface="Calibri"/>
                          <a:cs typeface="Calibri"/>
                        </a:rPr>
                        <a:t> </a:t>
                      </a:r>
                      <a:r>
                        <a:rPr sz="1800" spc="-5" dirty="0">
                          <a:latin typeface="Calibri"/>
                          <a:cs typeface="Calibri"/>
                        </a:rPr>
                        <a:t>of</a:t>
                      </a:r>
                      <a:r>
                        <a:rPr sz="1800" spc="5" dirty="0">
                          <a:latin typeface="Calibri"/>
                          <a:cs typeface="Calibri"/>
                        </a:rPr>
                        <a:t> </a:t>
                      </a:r>
                      <a:r>
                        <a:rPr sz="1800" spc="-10" dirty="0">
                          <a:latin typeface="Calibri"/>
                          <a:cs typeface="Calibri"/>
                        </a:rPr>
                        <a:t>Certain</a:t>
                      </a:r>
                      <a:r>
                        <a:rPr sz="1800" spc="30" dirty="0">
                          <a:latin typeface="Calibri"/>
                          <a:cs typeface="Calibri"/>
                        </a:rPr>
                        <a:t> </a:t>
                      </a:r>
                      <a:r>
                        <a:rPr sz="1800" spc="-5" dirty="0">
                          <a:latin typeface="Calibri"/>
                          <a:cs typeface="Calibri"/>
                        </a:rPr>
                        <a:t>Supplies</a:t>
                      </a:r>
                      <a:endParaRPr sz="1800" dirty="0">
                        <a:latin typeface="Calibri"/>
                        <a:cs typeface="Calibri"/>
                      </a:endParaRPr>
                    </a:p>
                  </a:txBody>
                  <a:tcPr marL="0" marR="0" marT="30480" marB="0">
                    <a:lnL w="19050">
                      <a:solidFill>
                        <a:srgbClr val="3D8752"/>
                      </a:solidFill>
                      <a:prstDash val="solid"/>
                    </a:lnL>
                    <a:lnR w="19050">
                      <a:solidFill>
                        <a:srgbClr val="3D8752"/>
                      </a:solidFill>
                      <a:prstDash val="solid"/>
                    </a:lnR>
                    <a:lnT w="19050">
                      <a:solidFill>
                        <a:srgbClr val="3D8752"/>
                      </a:solidFill>
                      <a:prstDash val="solid"/>
                    </a:lnT>
                    <a:lnB w="19050">
                      <a:solidFill>
                        <a:srgbClr val="3D8752"/>
                      </a:solidFill>
                      <a:prstDash val="solid"/>
                    </a:lnB>
                    <a:solidFill>
                      <a:srgbClr val="CEDAD1"/>
                    </a:solidFill>
                  </a:tcPr>
                </a:tc>
                <a:extLst>
                  <a:ext uri="{0D108BD9-81ED-4DB2-BD59-A6C34878D82A}">
                    <a16:rowId xmlns:a16="http://schemas.microsoft.com/office/drawing/2014/main" val="10001"/>
                  </a:ext>
                </a:extLst>
              </a:tr>
              <a:tr h="370840">
                <a:tc>
                  <a:txBody>
                    <a:bodyPr/>
                    <a:lstStyle/>
                    <a:p>
                      <a:pPr marL="91440">
                        <a:lnSpc>
                          <a:spcPct val="100000"/>
                        </a:lnSpc>
                        <a:spcBef>
                          <a:spcPts val="240"/>
                        </a:spcBef>
                      </a:pPr>
                      <a:r>
                        <a:rPr sz="1800" spc="-5" dirty="0">
                          <a:latin typeface="Calibri"/>
                          <a:cs typeface="Calibri"/>
                        </a:rPr>
                        <a:t>Rule</a:t>
                      </a:r>
                      <a:r>
                        <a:rPr sz="1800" spc="-25" dirty="0">
                          <a:latin typeface="Calibri"/>
                          <a:cs typeface="Calibri"/>
                        </a:rPr>
                        <a:t> </a:t>
                      </a:r>
                      <a:r>
                        <a:rPr sz="1800" spc="-5" dirty="0">
                          <a:latin typeface="Calibri"/>
                          <a:cs typeface="Calibri"/>
                        </a:rPr>
                        <a:t>32(4)</a:t>
                      </a:r>
                      <a:endParaRPr sz="1800">
                        <a:latin typeface="Calibri"/>
                        <a:cs typeface="Calibri"/>
                      </a:endParaRPr>
                    </a:p>
                  </a:txBody>
                  <a:tcPr marL="0" marR="0" marT="30480" marB="0">
                    <a:lnL w="19050">
                      <a:solidFill>
                        <a:srgbClr val="3D8752"/>
                      </a:solidFill>
                      <a:prstDash val="solid"/>
                    </a:lnL>
                    <a:lnR w="19050">
                      <a:solidFill>
                        <a:srgbClr val="3D8752"/>
                      </a:solidFill>
                      <a:prstDash val="solid"/>
                    </a:lnR>
                    <a:lnT w="19050">
                      <a:solidFill>
                        <a:srgbClr val="3D8752"/>
                      </a:solidFill>
                      <a:prstDash val="solid"/>
                    </a:lnT>
                    <a:lnB w="19050">
                      <a:solidFill>
                        <a:srgbClr val="3D8752"/>
                      </a:solidFill>
                      <a:prstDash val="solid"/>
                    </a:lnB>
                    <a:solidFill>
                      <a:srgbClr val="E8EDE9"/>
                    </a:solidFill>
                  </a:tcPr>
                </a:tc>
                <a:tc>
                  <a:txBody>
                    <a:bodyPr/>
                    <a:lstStyle/>
                    <a:p>
                      <a:pPr marL="91440">
                        <a:lnSpc>
                          <a:spcPct val="100000"/>
                        </a:lnSpc>
                        <a:spcBef>
                          <a:spcPts val="240"/>
                        </a:spcBef>
                      </a:pPr>
                      <a:r>
                        <a:rPr sz="1800" spc="-20" dirty="0">
                          <a:latin typeface="Calibri"/>
                          <a:cs typeface="Calibri"/>
                        </a:rPr>
                        <a:t>Life</a:t>
                      </a:r>
                      <a:r>
                        <a:rPr sz="1800" dirty="0">
                          <a:latin typeface="Calibri"/>
                          <a:cs typeface="Calibri"/>
                        </a:rPr>
                        <a:t> </a:t>
                      </a:r>
                      <a:r>
                        <a:rPr sz="1800" spc="-5" dirty="0">
                          <a:latin typeface="Calibri"/>
                          <a:cs typeface="Calibri"/>
                        </a:rPr>
                        <a:t>Insurance</a:t>
                      </a:r>
                      <a:r>
                        <a:rPr sz="1800" spc="-15" dirty="0">
                          <a:latin typeface="Calibri"/>
                          <a:cs typeface="Calibri"/>
                        </a:rPr>
                        <a:t> </a:t>
                      </a:r>
                      <a:r>
                        <a:rPr sz="1800" spc="-5" dirty="0">
                          <a:latin typeface="Calibri"/>
                          <a:cs typeface="Calibri"/>
                        </a:rPr>
                        <a:t>Business</a:t>
                      </a:r>
                      <a:endParaRPr sz="1800" dirty="0">
                        <a:latin typeface="Calibri"/>
                        <a:cs typeface="Calibri"/>
                      </a:endParaRPr>
                    </a:p>
                  </a:txBody>
                  <a:tcPr marL="0" marR="0" marT="30480" marB="0">
                    <a:lnL w="19050">
                      <a:solidFill>
                        <a:srgbClr val="3D8752"/>
                      </a:solidFill>
                      <a:prstDash val="solid"/>
                    </a:lnL>
                    <a:lnR w="19050">
                      <a:solidFill>
                        <a:srgbClr val="3D8752"/>
                      </a:solidFill>
                      <a:prstDash val="solid"/>
                    </a:lnR>
                    <a:lnT w="19050">
                      <a:solidFill>
                        <a:srgbClr val="3D8752"/>
                      </a:solidFill>
                      <a:prstDash val="solid"/>
                    </a:lnT>
                    <a:lnB w="19050">
                      <a:solidFill>
                        <a:srgbClr val="3D8752"/>
                      </a:solidFill>
                      <a:prstDash val="solid"/>
                    </a:lnB>
                    <a:solidFill>
                      <a:srgbClr val="E8EDE9"/>
                    </a:solidFill>
                  </a:tcPr>
                </a:tc>
                <a:extLst>
                  <a:ext uri="{0D108BD9-81ED-4DB2-BD59-A6C34878D82A}">
                    <a16:rowId xmlns:a16="http://schemas.microsoft.com/office/drawing/2014/main" val="10002"/>
                  </a:ext>
                </a:extLst>
              </a:tr>
            </a:tbl>
          </a:graphicData>
        </a:graphic>
      </p:graphicFrame>
      <p:sp>
        <p:nvSpPr>
          <p:cNvPr id="7" name="Title 6">
            <a:extLst>
              <a:ext uri="{FF2B5EF4-FFF2-40B4-BE49-F238E27FC236}">
                <a16:creationId xmlns:a16="http://schemas.microsoft.com/office/drawing/2014/main" id="{530625D3-7580-A65E-1B1C-746156EF10D1}"/>
              </a:ext>
            </a:extLst>
          </p:cNvPr>
          <p:cNvSpPr>
            <a:spLocks noGrp="1"/>
          </p:cNvSpPr>
          <p:nvPr>
            <p:ph type="title"/>
          </p:nvPr>
        </p:nvSpPr>
        <p:spPr>
          <a:xfrm>
            <a:off x="1143000" y="80848"/>
            <a:ext cx="9982199" cy="492443"/>
          </a:xfrm>
        </p:spPr>
        <p:txBody>
          <a:bodyPr/>
          <a:lstStyle/>
          <a:p>
            <a:pPr algn="ctr"/>
            <a:r>
              <a:rPr lang="en-US" b="1" spc="-50" dirty="0">
                <a:solidFill>
                  <a:schemeClr val="accent6">
                    <a:lumMod val="50000"/>
                  </a:schemeClr>
                </a:solidFill>
              </a:rPr>
              <a:t>Value</a:t>
            </a:r>
            <a:r>
              <a:rPr lang="en-US" b="1" spc="-65" dirty="0">
                <a:solidFill>
                  <a:schemeClr val="accent6">
                    <a:lumMod val="50000"/>
                  </a:schemeClr>
                </a:solidFill>
              </a:rPr>
              <a:t> </a:t>
            </a:r>
            <a:r>
              <a:rPr lang="en-US" b="1" spc="-15" dirty="0">
                <a:solidFill>
                  <a:schemeClr val="accent6">
                    <a:lumMod val="50000"/>
                  </a:schemeClr>
                </a:solidFill>
              </a:rPr>
              <a:t>of</a:t>
            </a:r>
            <a:r>
              <a:rPr lang="en-US" b="1" spc="-30" dirty="0">
                <a:solidFill>
                  <a:schemeClr val="accent6">
                    <a:lumMod val="50000"/>
                  </a:schemeClr>
                </a:solidFill>
              </a:rPr>
              <a:t> </a:t>
            </a:r>
            <a:r>
              <a:rPr lang="en-US" b="1" spc="-15" dirty="0">
                <a:solidFill>
                  <a:schemeClr val="accent6">
                    <a:lumMod val="50000"/>
                  </a:schemeClr>
                </a:solidFill>
              </a:rPr>
              <a:t>Supply</a:t>
            </a:r>
            <a:r>
              <a:rPr lang="en-US" b="1" spc="-75" dirty="0">
                <a:solidFill>
                  <a:schemeClr val="accent6">
                    <a:lumMod val="50000"/>
                  </a:schemeClr>
                </a:solidFill>
              </a:rPr>
              <a:t> </a:t>
            </a:r>
            <a:r>
              <a:rPr lang="en-US" b="1" spc="-15" dirty="0">
                <a:solidFill>
                  <a:schemeClr val="accent6">
                    <a:lumMod val="50000"/>
                  </a:schemeClr>
                </a:solidFill>
              </a:rPr>
              <a:t>of</a:t>
            </a:r>
            <a:r>
              <a:rPr lang="en-US" b="1" spc="-20" dirty="0">
                <a:solidFill>
                  <a:schemeClr val="accent6">
                    <a:lumMod val="50000"/>
                  </a:schemeClr>
                </a:solidFill>
              </a:rPr>
              <a:t> </a:t>
            </a:r>
            <a:r>
              <a:rPr lang="en-US" b="1" spc="-10" dirty="0">
                <a:solidFill>
                  <a:schemeClr val="accent6">
                    <a:lumMod val="50000"/>
                  </a:schemeClr>
                </a:solidFill>
              </a:rPr>
              <a:t>Services</a:t>
            </a:r>
            <a:r>
              <a:rPr lang="en-US" b="1" spc="-60" dirty="0">
                <a:solidFill>
                  <a:schemeClr val="accent6">
                    <a:lumMod val="50000"/>
                  </a:schemeClr>
                </a:solidFill>
              </a:rPr>
              <a:t> </a:t>
            </a:r>
            <a:r>
              <a:rPr lang="en-US" b="1" spc="-5" dirty="0">
                <a:solidFill>
                  <a:schemeClr val="accent6">
                    <a:lumMod val="50000"/>
                  </a:schemeClr>
                </a:solidFill>
              </a:rPr>
              <a:t>–</a:t>
            </a:r>
            <a:r>
              <a:rPr lang="en-US" b="1" spc="-35" dirty="0">
                <a:solidFill>
                  <a:schemeClr val="accent6">
                    <a:lumMod val="50000"/>
                  </a:schemeClr>
                </a:solidFill>
              </a:rPr>
              <a:t> </a:t>
            </a:r>
            <a:r>
              <a:rPr lang="en-US" b="1" spc="-10" dirty="0">
                <a:solidFill>
                  <a:schemeClr val="accent6">
                    <a:lumMod val="50000"/>
                  </a:schemeClr>
                </a:solidFill>
              </a:rPr>
              <a:t>Sec</a:t>
            </a:r>
            <a:r>
              <a:rPr lang="en-US" b="1" spc="-50" dirty="0">
                <a:solidFill>
                  <a:schemeClr val="accent6">
                    <a:lumMod val="50000"/>
                  </a:schemeClr>
                </a:solidFill>
              </a:rPr>
              <a:t> </a:t>
            </a:r>
            <a:r>
              <a:rPr lang="en-US" b="1" spc="-10" dirty="0">
                <a:solidFill>
                  <a:schemeClr val="accent6">
                    <a:lumMod val="50000"/>
                  </a:schemeClr>
                </a:solidFill>
              </a:rPr>
              <a:t>15</a:t>
            </a:r>
            <a:r>
              <a:rPr lang="en-US" b="1" spc="-50" dirty="0">
                <a:solidFill>
                  <a:schemeClr val="accent6">
                    <a:lumMod val="50000"/>
                  </a:schemeClr>
                </a:solidFill>
              </a:rPr>
              <a:t> </a:t>
            </a:r>
            <a:r>
              <a:rPr lang="en-US" b="1" spc="-15" dirty="0">
                <a:solidFill>
                  <a:schemeClr val="accent6">
                    <a:lumMod val="50000"/>
                  </a:schemeClr>
                </a:solidFill>
              </a:rPr>
              <a:t>of</a:t>
            </a:r>
            <a:r>
              <a:rPr lang="en-US" b="1" spc="-30" dirty="0">
                <a:solidFill>
                  <a:schemeClr val="accent6">
                    <a:lumMod val="50000"/>
                  </a:schemeClr>
                </a:solidFill>
              </a:rPr>
              <a:t> </a:t>
            </a:r>
            <a:r>
              <a:rPr lang="en-US" b="1" spc="-25" dirty="0">
                <a:solidFill>
                  <a:schemeClr val="accent6">
                    <a:lumMod val="50000"/>
                  </a:schemeClr>
                </a:solidFill>
              </a:rPr>
              <a:t>CGST</a:t>
            </a:r>
            <a:r>
              <a:rPr lang="en-US" b="1" spc="-65" dirty="0">
                <a:solidFill>
                  <a:schemeClr val="accent6">
                    <a:lumMod val="50000"/>
                  </a:schemeClr>
                </a:solidFill>
              </a:rPr>
              <a:t> </a:t>
            </a:r>
            <a:r>
              <a:rPr lang="en-US" b="1" spc="-15" dirty="0">
                <a:solidFill>
                  <a:schemeClr val="accent6">
                    <a:lumMod val="50000"/>
                  </a:schemeClr>
                </a:solidFill>
              </a:rPr>
              <a:t>Act</a:t>
            </a:r>
            <a:endParaRPr lang="en-IN"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28800" y="144856"/>
            <a:ext cx="7975727" cy="443070"/>
          </a:xfrm>
          <a:prstGeom prst="rect">
            <a:avLst/>
          </a:prstGeom>
        </p:spPr>
        <p:txBody>
          <a:bodyPr vert="horz" wrap="square" lIns="0" tIns="12065" rIns="0" bIns="0" rtlCol="0">
            <a:spAutoFit/>
          </a:bodyPr>
          <a:lstStyle/>
          <a:p>
            <a:pPr marL="12700" algn="ctr">
              <a:lnSpc>
                <a:spcPct val="100000"/>
              </a:lnSpc>
              <a:spcBef>
                <a:spcPts val="95"/>
              </a:spcBef>
            </a:pPr>
            <a:r>
              <a:rPr sz="2800" b="1" spc="-10" dirty="0">
                <a:solidFill>
                  <a:schemeClr val="accent6">
                    <a:lumMod val="50000"/>
                  </a:schemeClr>
                </a:solidFill>
              </a:rPr>
              <a:t>Rule</a:t>
            </a:r>
            <a:r>
              <a:rPr sz="2800" b="1" spc="-70" dirty="0">
                <a:solidFill>
                  <a:schemeClr val="accent6">
                    <a:lumMod val="50000"/>
                  </a:schemeClr>
                </a:solidFill>
              </a:rPr>
              <a:t> </a:t>
            </a:r>
            <a:r>
              <a:rPr sz="2800" b="1" spc="-15" dirty="0">
                <a:solidFill>
                  <a:schemeClr val="accent6">
                    <a:lumMod val="50000"/>
                  </a:schemeClr>
                </a:solidFill>
              </a:rPr>
              <a:t>32(4)</a:t>
            </a:r>
            <a:r>
              <a:rPr sz="2800" b="1" spc="-50" dirty="0">
                <a:solidFill>
                  <a:schemeClr val="accent6">
                    <a:lumMod val="50000"/>
                  </a:schemeClr>
                </a:solidFill>
              </a:rPr>
              <a:t> </a:t>
            </a:r>
            <a:r>
              <a:rPr sz="2800" b="1" spc="-5" dirty="0">
                <a:solidFill>
                  <a:schemeClr val="accent6">
                    <a:lumMod val="50000"/>
                  </a:schemeClr>
                </a:solidFill>
              </a:rPr>
              <a:t>–</a:t>
            </a:r>
            <a:r>
              <a:rPr sz="2800" b="1" spc="-50" dirty="0">
                <a:solidFill>
                  <a:schemeClr val="accent6">
                    <a:lumMod val="50000"/>
                  </a:schemeClr>
                </a:solidFill>
              </a:rPr>
              <a:t> Value</a:t>
            </a:r>
            <a:r>
              <a:rPr sz="2800" b="1" spc="-60" dirty="0">
                <a:solidFill>
                  <a:schemeClr val="accent6">
                    <a:lumMod val="50000"/>
                  </a:schemeClr>
                </a:solidFill>
              </a:rPr>
              <a:t> </a:t>
            </a:r>
            <a:r>
              <a:rPr sz="2800" b="1" spc="-5" dirty="0">
                <a:solidFill>
                  <a:schemeClr val="accent6">
                    <a:lumMod val="50000"/>
                  </a:schemeClr>
                </a:solidFill>
              </a:rPr>
              <a:t>in</a:t>
            </a:r>
            <a:r>
              <a:rPr sz="2800" b="1" spc="-40" dirty="0">
                <a:solidFill>
                  <a:schemeClr val="accent6">
                    <a:lumMod val="50000"/>
                  </a:schemeClr>
                </a:solidFill>
              </a:rPr>
              <a:t> </a:t>
            </a:r>
            <a:r>
              <a:rPr sz="2800" b="1" spc="-20" dirty="0">
                <a:solidFill>
                  <a:schemeClr val="accent6">
                    <a:lumMod val="50000"/>
                  </a:schemeClr>
                </a:solidFill>
              </a:rPr>
              <a:t>case</a:t>
            </a:r>
            <a:r>
              <a:rPr sz="2800" b="1" spc="-65" dirty="0">
                <a:solidFill>
                  <a:schemeClr val="accent6">
                    <a:lumMod val="50000"/>
                  </a:schemeClr>
                </a:solidFill>
              </a:rPr>
              <a:t> </a:t>
            </a:r>
            <a:r>
              <a:rPr sz="2800" b="1" spc="-15" dirty="0">
                <a:solidFill>
                  <a:schemeClr val="accent6">
                    <a:lumMod val="50000"/>
                  </a:schemeClr>
                </a:solidFill>
              </a:rPr>
              <a:t>of </a:t>
            </a:r>
            <a:r>
              <a:rPr sz="2800" b="1" spc="-30" dirty="0">
                <a:solidFill>
                  <a:schemeClr val="accent6">
                    <a:lumMod val="50000"/>
                  </a:schemeClr>
                </a:solidFill>
              </a:rPr>
              <a:t>Life</a:t>
            </a:r>
            <a:r>
              <a:rPr sz="2800" b="1" spc="-60" dirty="0">
                <a:solidFill>
                  <a:schemeClr val="accent6">
                    <a:lumMod val="50000"/>
                  </a:schemeClr>
                </a:solidFill>
              </a:rPr>
              <a:t> </a:t>
            </a:r>
            <a:r>
              <a:rPr sz="2800" b="1" spc="-25" dirty="0">
                <a:solidFill>
                  <a:schemeClr val="accent6">
                    <a:lumMod val="50000"/>
                  </a:schemeClr>
                </a:solidFill>
              </a:rPr>
              <a:t>Insurance</a:t>
            </a:r>
            <a:r>
              <a:rPr sz="2800" b="1" spc="-60" dirty="0">
                <a:solidFill>
                  <a:schemeClr val="accent6">
                    <a:lumMod val="50000"/>
                  </a:schemeClr>
                </a:solidFill>
              </a:rPr>
              <a:t> </a:t>
            </a:r>
            <a:r>
              <a:rPr sz="2800" b="1" spc="-20" dirty="0">
                <a:solidFill>
                  <a:schemeClr val="accent6">
                    <a:lumMod val="50000"/>
                  </a:schemeClr>
                </a:solidFill>
              </a:rPr>
              <a:t>Business</a:t>
            </a:r>
            <a:endParaRPr sz="2800" b="1" dirty="0">
              <a:solidFill>
                <a:schemeClr val="accent6">
                  <a:lumMod val="50000"/>
                </a:schemeClr>
              </a:solidFill>
            </a:endParaRPr>
          </a:p>
        </p:txBody>
      </p:sp>
      <p:sp>
        <p:nvSpPr>
          <p:cNvPr id="3" name="object 3"/>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sp>
        <p:nvSpPr>
          <p:cNvPr id="4" name="object 4"/>
          <p:cNvSpPr txBox="1"/>
          <p:nvPr/>
        </p:nvSpPr>
        <p:spPr>
          <a:xfrm>
            <a:off x="718819" y="1108328"/>
            <a:ext cx="10956925" cy="848360"/>
          </a:xfrm>
          <a:prstGeom prst="rect">
            <a:avLst/>
          </a:prstGeom>
        </p:spPr>
        <p:txBody>
          <a:bodyPr vert="horz" wrap="square" lIns="0" tIns="12700" rIns="0" bIns="0" rtlCol="0">
            <a:spAutoFit/>
          </a:bodyPr>
          <a:lstStyle/>
          <a:p>
            <a:pPr marL="12700" marR="5080" algn="just">
              <a:lnSpc>
                <a:spcPct val="100000"/>
              </a:lnSpc>
              <a:spcBef>
                <a:spcPts val="100"/>
              </a:spcBef>
            </a:pPr>
            <a:r>
              <a:rPr sz="1800" spc="-20" dirty="0">
                <a:latin typeface="Calibri Light"/>
                <a:cs typeface="Calibri Light"/>
              </a:rPr>
              <a:t>Primarily,</a:t>
            </a:r>
            <a:r>
              <a:rPr sz="1800" spc="-15" dirty="0">
                <a:latin typeface="Calibri Light"/>
                <a:cs typeface="Calibri Light"/>
              </a:rPr>
              <a:t> </a:t>
            </a:r>
            <a:r>
              <a:rPr sz="1800" spc="-10" dirty="0">
                <a:latin typeface="Calibri Light"/>
                <a:cs typeface="Calibri Light"/>
              </a:rPr>
              <a:t>there</a:t>
            </a:r>
            <a:r>
              <a:rPr sz="1800" spc="-5" dirty="0">
                <a:latin typeface="Calibri Light"/>
                <a:cs typeface="Calibri Light"/>
              </a:rPr>
              <a:t> </a:t>
            </a:r>
            <a:r>
              <a:rPr sz="1800" spc="-10" dirty="0">
                <a:latin typeface="Calibri Light"/>
                <a:cs typeface="Calibri Light"/>
              </a:rPr>
              <a:t>are</a:t>
            </a:r>
            <a:r>
              <a:rPr sz="1800" spc="-5" dirty="0">
                <a:latin typeface="Calibri Light"/>
                <a:cs typeface="Calibri Light"/>
              </a:rPr>
              <a:t> </a:t>
            </a:r>
            <a:r>
              <a:rPr sz="1800" spc="-10" dirty="0">
                <a:latin typeface="Calibri Light"/>
                <a:cs typeface="Calibri Light"/>
              </a:rPr>
              <a:t>three</a:t>
            </a:r>
            <a:r>
              <a:rPr sz="1800" spc="-5" dirty="0">
                <a:latin typeface="Calibri Light"/>
                <a:cs typeface="Calibri Light"/>
              </a:rPr>
              <a:t> </a:t>
            </a:r>
            <a:r>
              <a:rPr sz="1800" dirty="0">
                <a:latin typeface="Calibri Light"/>
                <a:cs typeface="Calibri Light"/>
              </a:rPr>
              <a:t>major</a:t>
            </a:r>
            <a:r>
              <a:rPr sz="1800" spc="5" dirty="0">
                <a:latin typeface="Calibri Light"/>
                <a:cs typeface="Calibri Light"/>
              </a:rPr>
              <a:t> </a:t>
            </a:r>
            <a:r>
              <a:rPr sz="1800" dirty="0">
                <a:latin typeface="Calibri Light"/>
                <a:cs typeface="Calibri Light"/>
              </a:rPr>
              <a:t>kinds</a:t>
            </a:r>
            <a:r>
              <a:rPr sz="1800" spc="5" dirty="0">
                <a:latin typeface="Calibri Light"/>
                <a:cs typeface="Calibri Light"/>
              </a:rPr>
              <a:t> </a:t>
            </a:r>
            <a:r>
              <a:rPr sz="1800" spc="-5" dirty="0">
                <a:latin typeface="Calibri Light"/>
                <a:cs typeface="Calibri Light"/>
              </a:rPr>
              <a:t>of</a:t>
            </a:r>
            <a:r>
              <a:rPr sz="1800" dirty="0">
                <a:latin typeface="Calibri Light"/>
                <a:cs typeface="Calibri Light"/>
              </a:rPr>
              <a:t> </a:t>
            </a:r>
            <a:r>
              <a:rPr sz="1800" spc="-15" dirty="0">
                <a:latin typeface="Calibri Light"/>
                <a:cs typeface="Calibri Light"/>
              </a:rPr>
              <a:t>life</a:t>
            </a:r>
            <a:r>
              <a:rPr sz="1800" spc="-10" dirty="0">
                <a:latin typeface="Calibri Light"/>
                <a:cs typeface="Calibri Light"/>
              </a:rPr>
              <a:t> </a:t>
            </a:r>
            <a:r>
              <a:rPr sz="1800" spc="-5" dirty="0">
                <a:latin typeface="Calibri Light"/>
                <a:cs typeface="Calibri Light"/>
              </a:rPr>
              <a:t>insurance</a:t>
            </a:r>
            <a:r>
              <a:rPr sz="1800" dirty="0">
                <a:latin typeface="Calibri Light"/>
                <a:cs typeface="Calibri Light"/>
              </a:rPr>
              <a:t> </a:t>
            </a:r>
            <a:r>
              <a:rPr sz="1800" spc="-5" dirty="0">
                <a:latin typeface="Calibri Light"/>
                <a:cs typeface="Calibri Light"/>
              </a:rPr>
              <a:t>products</a:t>
            </a:r>
            <a:r>
              <a:rPr sz="1800" dirty="0">
                <a:latin typeface="Calibri Light"/>
                <a:cs typeface="Calibri Light"/>
              </a:rPr>
              <a:t> –</a:t>
            </a:r>
            <a:r>
              <a:rPr sz="1800" spc="5" dirty="0">
                <a:latin typeface="Calibri Light"/>
                <a:cs typeface="Calibri Light"/>
              </a:rPr>
              <a:t> </a:t>
            </a:r>
            <a:r>
              <a:rPr sz="1800" spc="-45" dirty="0">
                <a:latin typeface="Calibri Light"/>
                <a:cs typeface="Calibri Light"/>
              </a:rPr>
              <a:t>Term</a:t>
            </a:r>
            <a:r>
              <a:rPr sz="1800" spc="-40" dirty="0">
                <a:latin typeface="Calibri Light"/>
                <a:cs typeface="Calibri Light"/>
              </a:rPr>
              <a:t> </a:t>
            </a:r>
            <a:r>
              <a:rPr sz="1800" spc="-5" dirty="0">
                <a:latin typeface="Calibri Light"/>
                <a:cs typeface="Calibri Light"/>
              </a:rPr>
              <a:t>insurance</a:t>
            </a:r>
            <a:r>
              <a:rPr sz="1800" dirty="0">
                <a:latin typeface="Calibri Light"/>
                <a:cs typeface="Calibri Light"/>
              </a:rPr>
              <a:t> plans,</a:t>
            </a:r>
            <a:r>
              <a:rPr sz="1800" spc="5" dirty="0">
                <a:latin typeface="Calibri Light"/>
                <a:cs typeface="Calibri Light"/>
              </a:rPr>
              <a:t> </a:t>
            </a:r>
            <a:r>
              <a:rPr sz="1800" spc="-5" dirty="0">
                <a:latin typeface="Calibri Light"/>
                <a:cs typeface="Calibri Light"/>
              </a:rPr>
              <a:t>Ulips</a:t>
            </a:r>
            <a:r>
              <a:rPr sz="1800" dirty="0">
                <a:latin typeface="Calibri Light"/>
                <a:cs typeface="Calibri Light"/>
              </a:rPr>
              <a:t> and</a:t>
            </a:r>
            <a:r>
              <a:rPr sz="1800" spc="5" dirty="0">
                <a:latin typeface="Calibri Light"/>
                <a:cs typeface="Calibri Light"/>
              </a:rPr>
              <a:t> </a:t>
            </a:r>
            <a:r>
              <a:rPr sz="1800" spc="-5" dirty="0">
                <a:latin typeface="Calibri Light"/>
                <a:cs typeface="Calibri Light"/>
              </a:rPr>
              <a:t>Endowments </a:t>
            </a:r>
            <a:r>
              <a:rPr sz="1800" spc="-395" dirty="0">
                <a:latin typeface="Calibri Light"/>
                <a:cs typeface="Calibri Light"/>
              </a:rPr>
              <a:t> </a:t>
            </a:r>
            <a:r>
              <a:rPr sz="1800" dirty="0">
                <a:latin typeface="Calibri Light"/>
                <a:cs typeface="Calibri Light"/>
              </a:rPr>
              <a:t>(including money </a:t>
            </a:r>
            <a:r>
              <a:rPr sz="1800" spc="-5" dirty="0">
                <a:latin typeface="Calibri Light"/>
                <a:cs typeface="Calibri Light"/>
              </a:rPr>
              <a:t>back). </a:t>
            </a:r>
            <a:r>
              <a:rPr sz="1800" dirty="0">
                <a:latin typeface="Calibri Light"/>
                <a:cs typeface="Calibri Light"/>
              </a:rPr>
              <a:t>The </a:t>
            </a:r>
            <a:r>
              <a:rPr sz="1800" spc="-10" dirty="0">
                <a:latin typeface="Calibri Light"/>
                <a:cs typeface="Calibri Light"/>
              </a:rPr>
              <a:t>premium </a:t>
            </a:r>
            <a:r>
              <a:rPr sz="1800" dirty="0">
                <a:latin typeface="Calibri Light"/>
                <a:cs typeface="Calibri Light"/>
              </a:rPr>
              <a:t>paid </a:t>
            </a:r>
            <a:r>
              <a:rPr sz="1800" spc="-10" dirty="0">
                <a:latin typeface="Calibri Light"/>
                <a:cs typeface="Calibri Light"/>
              </a:rPr>
              <a:t>represents </a:t>
            </a:r>
            <a:r>
              <a:rPr sz="1800" spc="-5" dirty="0">
                <a:latin typeface="Calibri Light"/>
                <a:cs typeface="Calibri Light"/>
              </a:rPr>
              <a:t>two </a:t>
            </a:r>
            <a:r>
              <a:rPr sz="1800" dirty="0">
                <a:latin typeface="Calibri Light"/>
                <a:cs typeface="Calibri Light"/>
              </a:rPr>
              <a:t>portions – risk </a:t>
            </a:r>
            <a:r>
              <a:rPr sz="1800" spc="-15" dirty="0">
                <a:latin typeface="Calibri Light"/>
                <a:cs typeface="Calibri Light"/>
              </a:rPr>
              <a:t>coverage </a:t>
            </a:r>
            <a:r>
              <a:rPr sz="1800" dirty="0">
                <a:latin typeface="Calibri Light"/>
                <a:cs typeface="Calibri Light"/>
              </a:rPr>
              <a:t>and </a:t>
            </a:r>
            <a:r>
              <a:rPr sz="1800" spc="-5" dirty="0">
                <a:latin typeface="Calibri Light"/>
                <a:cs typeface="Calibri Light"/>
              </a:rPr>
              <a:t>savings. </a:t>
            </a:r>
            <a:r>
              <a:rPr sz="1800" spc="-10" dirty="0">
                <a:latin typeface="Calibri Light"/>
                <a:cs typeface="Calibri Light"/>
              </a:rPr>
              <a:t>GST </a:t>
            </a:r>
            <a:r>
              <a:rPr sz="1800" spc="-5" dirty="0">
                <a:latin typeface="Calibri Light"/>
                <a:cs typeface="Calibri Light"/>
              </a:rPr>
              <a:t>is only on </a:t>
            </a:r>
            <a:r>
              <a:rPr sz="1800" dirty="0">
                <a:latin typeface="Calibri Light"/>
                <a:cs typeface="Calibri Light"/>
              </a:rPr>
              <a:t>the risk </a:t>
            </a:r>
            <a:r>
              <a:rPr sz="1800" spc="5" dirty="0">
                <a:latin typeface="Calibri Light"/>
                <a:cs typeface="Calibri Light"/>
              </a:rPr>
              <a:t> </a:t>
            </a:r>
            <a:r>
              <a:rPr sz="1800" spc="-5" dirty="0">
                <a:latin typeface="Calibri Light"/>
                <a:cs typeface="Calibri Light"/>
              </a:rPr>
              <a:t>portion</a:t>
            </a:r>
            <a:r>
              <a:rPr sz="1800" spc="5" dirty="0">
                <a:latin typeface="Calibri Light"/>
                <a:cs typeface="Calibri Light"/>
              </a:rPr>
              <a:t> </a:t>
            </a:r>
            <a:r>
              <a:rPr sz="1800" spc="-5" dirty="0">
                <a:latin typeface="Calibri Light"/>
                <a:cs typeface="Calibri Light"/>
              </a:rPr>
              <a:t>of</a:t>
            </a:r>
            <a:r>
              <a:rPr sz="1800" spc="15" dirty="0">
                <a:latin typeface="Calibri Light"/>
                <a:cs typeface="Calibri Light"/>
              </a:rPr>
              <a:t> </a:t>
            </a:r>
            <a:r>
              <a:rPr sz="1800" dirty="0">
                <a:latin typeface="Calibri Light"/>
                <a:cs typeface="Calibri Light"/>
              </a:rPr>
              <a:t>the</a:t>
            </a:r>
            <a:r>
              <a:rPr sz="1800" spc="-10" dirty="0">
                <a:latin typeface="Calibri Light"/>
                <a:cs typeface="Calibri Light"/>
              </a:rPr>
              <a:t> premium</a:t>
            </a:r>
            <a:r>
              <a:rPr sz="1800" spc="5" dirty="0">
                <a:latin typeface="Calibri Light"/>
                <a:cs typeface="Calibri Light"/>
              </a:rPr>
              <a:t> </a:t>
            </a:r>
            <a:r>
              <a:rPr sz="1800" dirty="0">
                <a:latin typeface="Calibri Light"/>
                <a:cs typeface="Calibri Light"/>
              </a:rPr>
              <a:t>and</a:t>
            </a:r>
            <a:r>
              <a:rPr sz="1800" spc="15" dirty="0">
                <a:latin typeface="Calibri Light"/>
                <a:cs typeface="Calibri Light"/>
              </a:rPr>
              <a:t> </a:t>
            </a:r>
            <a:r>
              <a:rPr sz="1800" dirty="0">
                <a:latin typeface="Calibri Light"/>
                <a:cs typeface="Calibri Light"/>
              </a:rPr>
              <a:t>not</a:t>
            </a:r>
            <a:r>
              <a:rPr sz="1800" spc="-5" dirty="0">
                <a:latin typeface="Calibri Light"/>
                <a:cs typeface="Calibri Light"/>
              </a:rPr>
              <a:t> on</a:t>
            </a:r>
            <a:r>
              <a:rPr sz="1800" spc="15" dirty="0">
                <a:latin typeface="Calibri Light"/>
                <a:cs typeface="Calibri Light"/>
              </a:rPr>
              <a:t> </a:t>
            </a:r>
            <a:r>
              <a:rPr sz="1800" spc="-10" dirty="0">
                <a:latin typeface="Calibri Light"/>
                <a:cs typeface="Calibri Light"/>
              </a:rPr>
              <a:t>savings</a:t>
            </a:r>
            <a:r>
              <a:rPr sz="1800" spc="25" dirty="0">
                <a:latin typeface="Calibri Light"/>
                <a:cs typeface="Calibri Light"/>
              </a:rPr>
              <a:t> </a:t>
            </a:r>
            <a:r>
              <a:rPr sz="1800" spc="-5" dirty="0">
                <a:latin typeface="Calibri Light"/>
                <a:cs typeface="Calibri Light"/>
              </a:rPr>
              <a:t>portion.</a:t>
            </a:r>
            <a:endParaRPr sz="1800">
              <a:latin typeface="Calibri Light"/>
              <a:cs typeface="Calibri Light"/>
            </a:endParaRPr>
          </a:p>
        </p:txBody>
      </p:sp>
      <p:graphicFrame>
        <p:nvGraphicFramePr>
          <p:cNvPr id="5" name="object 5"/>
          <p:cNvGraphicFramePr>
            <a:graphicFrameLocks noGrp="1"/>
          </p:cNvGraphicFramePr>
          <p:nvPr/>
        </p:nvGraphicFramePr>
        <p:xfrm>
          <a:off x="366052" y="2173985"/>
          <a:ext cx="11647168" cy="3411573"/>
        </p:xfrm>
        <a:graphic>
          <a:graphicData uri="http://schemas.openxmlformats.org/drawingml/2006/table">
            <a:tbl>
              <a:tblPr firstRow="1" bandRow="1">
                <a:tableStyleId>{2D5ABB26-0587-4C30-8999-92F81FD0307C}</a:tableStyleId>
              </a:tblPr>
              <a:tblGrid>
                <a:gridCol w="820419">
                  <a:extLst>
                    <a:ext uri="{9D8B030D-6E8A-4147-A177-3AD203B41FA5}">
                      <a16:colId xmlns:a16="http://schemas.microsoft.com/office/drawing/2014/main" val="20000"/>
                    </a:ext>
                  </a:extLst>
                </a:gridCol>
                <a:gridCol w="4293234">
                  <a:extLst>
                    <a:ext uri="{9D8B030D-6E8A-4147-A177-3AD203B41FA5}">
                      <a16:colId xmlns:a16="http://schemas.microsoft.com/office/drawing/2014/main" val="20001"/>
                    </a:ext>
                  </a:extLst>
                </a:gridCol>
                <a:gridCol w="6533515">
                  <a:extLst>
                    <a:ext uri="{9D8B030D-6E8A-4147-A177-3AD203B41FA5}">
                      <a16:colId xmlns:a16="http://schemas.microsoft.com/office/drawing/2014/main" val="20002"/>
                    </a:ext>
                  </a:extLst>
                </a:gridCol>
              </a:tblGrid>
              <a:tr h="426720">
                <a:tc>
                  <a:txBody>
                    <a:bodyPr/>
                    <a:lstStyle/>
                    <a:p>
                      <a:pPr marL="91440">
                        <a:lnSpc>
                          <a:spcPct val="100000"/>
                        </a:lnSpc>
                        <a:spcBef>
                          <a:spcPts val="225"/>
                        </a:spcBef>
                      </a:pPr>
                      <a:r>
                        <a:rPr sz="2200" b="1" dirty="0">
                          <a:latin typeface="Calibri"/>
                          <a:cs typeface="Calibri"/>
                        </a:rPr>
                        <a:t>S.N.</a:t>
                      </a:r>
                      <a:endParaRPr sz="2200">
                        <a:latin typeface="Calibri"/>
                        <a:cs typeface="Calibri"/>
                      </a:endParaRPr>
                    </a:p>
                  </a:txBody>
                  <a:tcPr marL="0" marR="0" marT="28575" marB="0">
                    <a:lnL w="19050">
                      <a:solidFill>
                        <a:srgbClr val="3D8752"/>
                      </a:solidFill>
                      <a:prstDash val="solid"/>
                    </a:lnL>
                    <a:lnR w="19050">
                      <a:solidFill>
                        <a:srgbClr val="3D8752"/>
                      </a:solidFill>
                      <a:prstDash val="solid"/>
                    </a:lnR>
                    <a:lnT w="19050">
                      <a:solidFill>
                        <a:srgbClr val="3D8752"/>
                      </a:solidFill>
                      <a:prstDash val="solid"/>
                    </a:lnT>
                    <a:lnB w="28575">
                      <a:solidFill>
                        <a:srgbClr val="3D8752"/>
                      </a:solidFill>
                      <a:prstDash val="solid"/>
                    </a:lnB>
                  </a:tcPr>
                </a:tc>
                <a:tc>
                  <a:txBody>
                    <a:bodyPr/>
                    <a:lstStyle/>
                    <a:p>
                      <a:pPr marL="91440">
                        <a:lnSpc>
                          <a:spcPct val="100000"/>
                        </a:lnSpc>
                        <a:spcBef>
                          <a:spcPts val="225"/>
                        </a:spcBef>
                      </a:pPr>
                      <a:r>
                        <a:rPr sz="2200" b="1" spc="-15" dirty="0">
                          <a:latin typeface="Calibri"/>
                          <a:cs typeface="Calibri"/>
                        </a:rPr>
                        <a:t>Circumstances</a:t>
                      </a:r>
                      <a:endParaRPr sz="2200">
                        <a:latin typeface="Calibri"/>
                        <a:cs typeface="Calibri"/>
                      </a:endParaRPr>
                    </a:p>
                  </a:txBody>
                  <a:tcPr marL="0" marR="0" marT="28575" marB="0">
                    <a:lnL w="19050">
                      <a:solidFill>
                        <a:srgbClr val="3D8752"/>
                      </a:solidFill>
                      <a:prstDash val="solid"/>
                    </a:lnL>
                    <a:lnR w="19050">
                      <a:solidFill>
                        <a:srgbClr val="3D8752"/>
                      </a:solidFill>
                      <a:prstDash val="solid"/>
                    </a:lnR>
                    <a:lnT w="19050">
                      <a:solidFill>
                        <a:srgbClr val="3D8752"/>
                      </a:solidFill>
                      <a:prstDash val="solid"/>
                    </a:lnT>
                    <a:lnB w="28575">
                      <a:solidFill>
                        <a:srgbClr val="3D8752"/>
                      </a:solidFill>
                      <a:prstDash val="solid"/>
                    </a:lnB>
                  </a:tcPr>
                </a:tc>
                <a:tc>
                  <a:txBody>
                    <a:bodyPr/>
                    <a:lstStyle/>
                    <a:p>
                      <a:pPr marL="91440">
                        <a:lnSpc>
                          <a:spcPct val="100000"/>
                        </a:lnSpc>
                        <a:spcBef>
                          <a:spcPts val="225"/>
                        </a:spcBef>
                      </a:pPr>
                      <a:r>
                        <a:rPr sz="2200" b="1" spc="-30" dirty="0">
                          <a:latin typeface="Calibri"/>
                          <a:cs typeface="Calibri"/>
                        </a:rPr>
                        <a:t>Value</a:t>
                      </a:r>
                      <a:r>
                        <a:rPr sz="2200" b="1" spc="-5" dirty="0">
                          <a:latin typeface="Calibri"/>
                          <a:cs typeface="Calibri"/>
                        </a:rPr>
                        <a:t> as</a:t>
                      </a:r>
                      <a:r>
                        <a:rPr sz="2200" b="1" spc="-10" dirty="0">
                          <a:latin typeface="Calibri"/>
                          <a:cs typeface="Calibri"/>
                        </a:rPr>
                        <a:t> </a:t>
                      </a:r>
                      <a:r>
                        <a:rPr sz="2200" b="1" spc="-5" dirty="0">
                          <a:latin typeface="Calibri"/>
                          <a:cs typeface="Calibri"/>
                        </a:rPr>
                        <a:t>per</a:t>
                      </a:r>
                      <a:r>
                        <a:rPr sz="2200" b="1" dirty="0">
                          <a:latin typeface="Calibri"/>
                          <a:cs typeface="Calibri"/>
                        </a:rPr>
                        <a:t> </a:t>
                      </a:r>
                      <a:r>
                        <a:rPr sz="2200" b="1" spc="-5" dirty="0">
                          <a:latin typeface="Calibri"/>
                          <a:cs typeface="Calibri"/>
                        </a:rPr>
                        <a:t>the</a:t>
                      </a:r>
                      <a:r>
                        <a:rPr sz="2200" b="1" dirty="0">
                          <a:latin typeface="Calibri"/>
                          <a:cs typeface="Calibri"/>
                        </a:rPr>
                        <a:t> </a:t>
                      </a:r>
                      <a:r>
                        <a:rPr sz="2200" b="1" spc="-10" dirty="0">
                          <a:latin typeface="Calibri"/>
                          <a:cs typeface="Calibri"/>
                        </a:rPr>
                        <a:t>rules</a:t>
                      </a:r>
                      <a:endParaRPr sz="2200">
                        <a:latin typeface="Calibri"/>
                        <a:cs typeface="Calibri"/>
                      </a:endParaRPr>
                    </a:p>
                  </a:txBody>
                  <a:tcPr marL="0" marR="0" marT="28575" marB="0">
                    <a:lnL w="19050">
                      <a:solidFill>
                        <a:srgbClr val="3D8752"/>
                      </a:solidFill>
                      <a:prstDash val="solid"/>
                    </a:lnL>
                    <a:lnR w="19050">
                      <a:solidFill>
                        <a:srgbClr val="3D8752"/>
                      </a:solidFill>
                      <a:prstDash val="solid"/>
                    </a:lnR>
                    <a:lnT w="19050">
                      <a:solidFill>
                        <a:srgbClr val="3D8752"/>
                      </a:solidFill>
                      <a:prstDash val="solid"/>
                    </a:lnT>
                    <a:lnB w="28575">
                      <a:solidFill>
                        <a:srgbClr val="3D8752"/>
                      </a:solidFill>
                      <a:prstDash val="solid"/>
                    </a:lnB>
                  </a:tcPr>
                </a:tc>
                <a:extLst>
                  <a:ext uri="{0D108BD9-81ED-4DB2-BD59-A6C34878D82A}">
                    <a16:rowId xmlns:a16="http://schemas.microsoft.com/office/drawing/2014/main" val="10000"/>
                  </a:ext>
                </a:extLst>
              </a:tr>
              <a:tr h="1432560">
                <a:tc>
                  <a:txBody>
                    <a:bodyPr/>
                    <a:lstStyle/>
                    <a:p>
                      <a:pPr marL="91440">
                        <a:lnSpc>
                          <a:spcPct val="100000"/>
                        </a:lnSpc>
                        <a:spcBef>
                          <a:spcPts val="229"/>
                        </a:spcBef>
                      </a:pPr>
                      <a:r>
                        <a:rPr sz="2200" dirty="0">
                          <a:latin typeface="Calibri"/>
                          <a:cs typeface="Calibri"/>
                        </a:rPr>
                        <a:t>1</a:t>
                      </a:r>
                      <a:endParaRPr sz="2200">
                        <a:latin typeface="Calibri"/>
                        <a:cs typeface="Calibri"/>
                      </a:endParaRPr>
                    </a:p>
                  </a:txBody>
                  <a:tcPr marL="0" marR="0" marT="29209" marB="0">
                    <a:lnL w="19050">
                      <a:solidFill>
                        <a:srgbClr val="3D8752"/>
                      </a:solidFill>
                      <a:prstDash val="solid"/>
                    </a:lnL>
                    <a:lnR w="19050">
                      <a:solidFill>
                        <a:srgbClr val="3D8752"/>
                      </a:solidFill>
                      <a:prstDash val="solid"/>
                    </a:lnR>
                    <a:lnT w="28575">
                      <a:solidFill>
                        <a:srgbClr val="3D8752"/>
                      </a:solidFill>
                      <a:prstDash val="solid"/>
                    </a:lnT>
                    <a:lnB w="19050">
                      <a:solidFill>
                        <a:srgbClr val="3D8752"/>
                      </a:solidFill>
                      <a:prstDash val="solid"/>
                    </a:lnB>
                    <a:solidFill>
                      <a:srgbClr val="D8E7DC"/>
                    </a:solidFill>
                  </a:tcPr>
                </a:tc>
                <a:tc>
                  <a:txBody>
                    <a:bodyPr/>
                    <a:lstStyle/>
                    <a:p>
                      <a:pPr marL="91440" marR="311785">
                        <a:lnSpc>
                          <a:spcPct val="100000"/>
                        </a:lnSpc>
                        <a:spcBef>
                          <a:spcPts val="229"/>
                        </a:spcBef>
                      </a:pPr>
                      <a:r>
                        <a:rPr sz="2200" spc="-10" dirty="0">
                          <a:latin typeface="Calibri"/>
                          <a:cs typeface="Calibri"/>
                        </a:rPr>
                        <a:t>Policies where</a:t>
                      </a:r>
                      <a:r>
                        <a:rPr sz="2200" spc="10" dirty="0">
                          <a:latin typeface="Calibri"/>
                          <a:cs typeface="Calibri"/>
                        </a:rPr>
                        <a:t> </a:t>
                      </a:r>
                      <a:r>
                        <a:rPr sz="2200" spc="-10" dirty="0">
                          <a:latin typeface="Calibri"/>
                          <a:cs typeface="Calibri"/>
                        </a:rPr>
                        <a:t>amount</a:t>
                      </a:r>
                      <a:r>
                        <a:rPr sz="2200" spc="-5" dirty="0">
                          <a:latin typeface="Calibri"/>
                          <a:cs typeface="Calibri"/>
                        </a:rPr>
                        <a:t> </a:t>
                      </a:r>
                      <a:r>
                        <a:rPr sz="2200" dirty="0">
                          <a:latin typeface="Calibri"/>
                          <a:cs typeface="Calibri"/>
                        </a:rPr>
                        <a:t>of </a:t>
                      </a:r>
                      <a:r>
                        <a:rPr sz="2200" spc="5" dirty="0">
                          <a:latin typeface="Calibri"/>
                          <a:cs typeface="Calibri"/>
                        </a:rPr>
                        <a:t> </a:t>
                      </a:r>
                      <a:r>
                        <a:rPr sz="2200" spc="-15" dirty="0">
                          <a:latin typeface="Calibri"/>
                          <a:cs typeface="Calibri"/>
                        </a:rPr>
                        <a:t>investment/</a:t>
                      </a:r>
                      <a:r>
                        <a:rPr sz="2200" spc="20" dirty="0">
                          <a:latin typeface="Calibri"/>
                          <a:cs typeface="Calibri"/>
                        </a:rPr>
                        <a:t> </a:t>
                      </a:r>
                      <a:r>
                        <a:rPr sz="2200" spc="-10" dirty="0">
                          <a:latin typeface="Calibri"/>
                          <a:cs typeface="Calibri"/>
                        </a:rPr>
                        <a:t>saving</a:t>
                      </a:r>
                      <a:r>
                        <a:rPr sz="2200" spc="-25" dirty="0">
                          <a:latin typeface="Calibri"/>
                          <a:cs typeface="Calibri"/>
                        </a:rPr>
                        <a:t> </a:t>
                      </a:r>
                      <a:r>
                        <a:rPr sz="2200" spc="-5" dirty="0">
                          <a:latin typeface="Calibri"/>
                          <a:cs typeface="Calibri"/>
                        </a:rPr>
                        <a:t>is </a:t>
                      </a:r>
                      <a:r>
                        <a:rPr sz="2200" spc="-15" dirty="0">
                          <a:latin typeface="Calibri"/>
                          <a:cs typeface="Calibri"/>
                        </a:rPr>
                        <a:t>intimated</a:t>
                      </a:r>
                      <a:r>
                        <a:rPr sz="2200" spc="10" dirty="0">
                          <a:latin typeface="Calibri"/>
                          <a:cs typeface="Calibri"/>
                        </a:rPr>
                        <a:t> </a:t>
                      </a:r>
                      <a:r>
                        <a:rPr sz="2200" spc="-20" dirty="0">
                          <a:latin typeface="Calibri"/>
                          <a:cs typeface="Calibri"/>
                        </a:rPr>
                        <a:t>to </a:t>
                      </a:r>
                      <a:r>
                        <a:rPr sz="2200" spc="-484" dirty="0">
                          <a:latin typeface="Calibri"/>
                          <a:cs typeface="Calibri"/>
                        </a:rPr>
                        <a:t> </a:t>
                      </a:r>
                      <a:r>
                        <a:rPr sz="2200" spc="-5" dirty="0">
                          <a:latin typeface="Calibri"/>
                          <a:cs typeface="Calibri"/>
                        </a:rPr>
                        <a:t>policy </a:t>
                      </a:r>
                      <a:r>
                        <a:rPr sz="2200" spc="-10" dirty="0">
                          <a:latin typeface="Calibri"/>
                          <a:cs typeface="Calibri"/>
                        </a:rPr>
                        <a:t>holder </a:t>
                      </a:r>
                      <a:r>
                        <a:rPr sz="2200" spc="-15" dirty="0">
                          <a:latin typeface="Calibri"/>
                          <a:cs typeface="Calibri"/>
                        </a:rPr>
                        <a:t>at</a:t>
                      </a:r>
                      <a:r>
                        <a:rPr sz="2200" spc="-5" dirty="0">
                          <a:latin typeface="Calibri"/>
                          <a:cs typeface="Calibri"/>
                        </a:rPr>
                        <a:t> the</a:t>
                      </a:r>
                      <a:r>
                        <a:rPr sz="2200" spc="10" dirty="0">
                          <a:latin typeface="Calibri"/>
                          <a:cs typeface="Calibri"/>
                        </a:rPr>
                        <a:t> </a:t>
                      </a:r>
                      <a:r>
                        <a:rPr sz="2200" spc="-5" dirty="0">
                          <a:latin typeface="Calibri"/>
                          <a:cs typeface="Calibri"/>
                        </a:rPr>
                        <a:t>time</a:t>
                      </a:r>
                      <a:r>
                        <a:rPr sz="2200" spc="10" dirty="0">
                          <a:latin typeface="Calibri"/>
                          <a:cs typeface="Calibri"/>
                        </a:rPr>
                        <a:t> </a:t>
                      </a:r>
                      <a:r>
                        <a:rPr sz="2200" spc="-5" dirty="0">
                          <a:latin typeface="Calibri"/>
                          <a:cs typeface="Calibri"/>
                        </a:rPr>
                        <a:t>of</a:t>
                      </a:r>
                      <a:r>
                        <a:rPr sz="2200" spc="5" dirty="0">
                          <a:latin typeface="Calibri"/>
                          <a:cs typeface="Calibri"/>
                        </a:rPr>
                        <a:t> </a:t>
                      </a:r>
                      <a:r>
                        <a:rPr sz="2200" spc="-10" dirty="0">
                          <a:latin typeface="Calibri"/>
                          <a:cs typeface="Calibri"/>
                        </a:rPr>
                        <a:t>supply </a:t>
                      </a:r>
                      <a:r>
                        <a:rPr sz="2200" spc="-484" dirty="0">
                          <a:latin typeface="Calibri"/>
                          <a:cs typeface="Calibri"/>
                        </a:rPr>
                        <a:t> </a:t>
                      </a:r>
                      <a:r>
                        <a:rPr sz="2200" spc="-5" dirty="0">
                          <a:latin typeface="Calibri"/>
                          <a:cs typeface="Calibri"/>
                        </a:rPr>
                        <a:t>of</a:t>
                      </a:r>
                      <a:r>
                        <a:rPr sz="2200" dirty="0">
                          <a:latin typeface="Calibri"/>
                          <a:cs typeface="Calibri"/>
                        </a:rPr>
                        <a:t> service</a:t>
                      </a:r>
                      <a:endParaRPr sz="2200">
                        <a:latin typeface="Calibri"/>
                        <a:cs typeface="Calibri"/>
                      </a:endParaRPr>
                    </a:p>
                  </a:txBody>
                  <a:tcPr marL="0" marR="0" marT="29209" marB="0">
                    <a:lnL w="19050">
                      <a:solidFill>
                        <a:srgbClr val="3D8752"/>
                      </a:solidFill>
                      <a:prstDash val="solid"/>
                    </a:lnL>
                    <a:lnR w="19050">
                      <a:solidFill>
                        <a:srgbClr val="3D8752"/>
                      </a:solidFill>
                      <a:prstDash val="solid"/>
                    </a:lnR>
                    <a:lnT w="28575">
                      <a:solidFill>
                        <a:srgbClr val="3D8752"/>
                      </a:solidFill>
                      <a:prstDash val="solid"/>
                    </a:lnT>
                    <a:lnB w="19050">
                      <a:solidFill>
                        <a:srgbClr val="3D8752"/>
                      </a:solidFill>
                      <a:prstDash val="solid"/>
                    </a:lnB>
                    <a:solidFill>
                      <a:srgbClr val="D8E7DC"/>
                    </a:solidFill>
                  </a:tcPr>
                </a:tc>
                <a:tc>
                  <a:txBody>
                    <a:bodyPr/>
                    <a:lstStyle/>
                    <a:p>
                      <a:pPr marL="91440" marR="975994">
                        <a:lnSpc>
                          <a:spcPct val="100000"/>
                        </a:lnSpc>
                        <a:spcBef>
                          <a:spcPts val="229"/>
                        </a:spcBef>
                      </a:pPr>
                      <a:r>
                        <a:rPr sz="2200" spc="-15" dirty="0">
                          <a:latin typeface="Calibri"/>
                          <a:cs typeface="Calibri"/>
                        </a:rPr>
                        <a:t>Gross</a:t>
                      </a:r>
                      <a:r>
                        <a:rPr sz="2200" spc="-5" dirty="0">
                          <a:latin typeface="Calibri"/>
                          <a:cs typeface="Calibri"/>
                        </a:rPr>
                        <a:t> </a:t>
                      </a:r>
                      <a:r>
                        <a:rPr sz="2200" spc="-10" dirty="0">
                          <a:latin typeface="Calibri"/>
                          <a:cs typeface="Calibri"/>
                        </a:rPr>
                        <a:t>premium</a:t>
                      </a:r>
                      <a:r>
                        <a:rPr sz="2200" dirty="0">
                          <a:latin typeface="Calibri"/>
                          <a:cs typeface="Calibri"/>
                        </a:rPr>
                        <a:t> </a:t>
                      </a:r>
                      <a:r>
                        <a:rPr sz="2200" spc="-10" dirty="0">
                          <a:latin typeface="Calibri"/>
                          <a:cs typeface="Calibri"/>
                        </a:rPr>
                        <a:t>charged</a:t>
                      </a:r>
                      <a:r>
                        <a:rPr sz="2200" spc="-5" dirty="0">
                          <a:latin typeface="Calibri"/>
                          <a:cs typeface="Calibri"/>
                        </a:rPr>
                        <a:t> (-) </a:t>
                      </a:r>
                      <a:r>
                        <a:rPr sz="2200" spc="-10" dirty="0">
                          <a:latin typeface="Calibri"/>
                          <a:cs typeface="Calibri"/>
                        </a:rPr>
                        <a:t>amount allocated</a:t>
                      </a:r>
                      <a:r>
                        <a:rPr sz="2200" spc="5" dirty="0">
                          <a:latin typeface="Calibri"/>
                          <a:cs typeface="Calibri"/>
                        </a:rPr>
                        <a:t> </a:t>
                      </a:r>
                      <a:r>
                        <a:rPr sz="2200" spc="-15" dirty="0">
                          <a:latin typeface="Calibri"/>
                          <a:cs typeface="Calibri"/>
                        </a:rPr>
                        <a:t>for </a:t>
                      </a:r>
                      <a:r>
                        <a:rPr sz="2200" spc="-480" dirty="0">
                          <a:latin typeface="Calibri"/>
                          <a:cs typeface="Calibri"/>
                        </a:rPr>
                        <a:t> </a:t>
                      </a:r>
                      <a:r>
                        <a:rPr sz="2200" spc="-15" dirty="0">
                          <a:latin typeface="Calibri"/>
                          <a:cs typeface="Calibri"/>
                        </a:rPr>
                        <a:t>investment/</a:t>
                      </a:r>
                      <a:r>
                        <a:rPr sz="2200" spc="25" dirty="0">
                          <a:latin typeface="Calibri"/>
                          <a:cs typeface="Calibri"/>
                        </a:rPr>
                        <a:t> </a:t>
                      </a:r>
                      <a:r>
                        <a:rPr sz="2200" spc="-10" dirty="0">
                          <a:latin typeface="Calibri"/>
                          <a:cs typeface="Calibri"/>
                        </a:rPr>
                        <a:t>saving</a:t>
                      </a:r>
                      <a:r>
                        <a:rPr sz="2200" spc="470" dirty="0">
                          <a:latin typeface="Calibri"/>
                          <a:cs typeface="Calibri"/>
                        </a:rPr>
                        <a:t> </a:t>
                      </a:r>
                      <a:r>
                        <a:rPr sz="2200" spc="-5" dirty="0">
                          <a:latin typeface="Calibri"/>
                          <a:cs typeface="Calibri"/>
                        </a:rPr>
                        <a:t>as</a:t>
                      </a:r>
                      <a:r>
                        <a:rPr sz="2200" spc="5" dirty="0">
                          <a:latin typeface="Calibri"/>
                          <a:cs typeface="Calibri"/>
                        </a:rPr>
                        <a:t> </a:t>
                      </a:r>
                      <a:r>
                        <a:rPr sz="2200" spc="-15" dirty="0">
                          <a:latin typeface="Calibri"/>
                          <a:cs typeface="Calibri"/>
                        </a:rPr>
                        <a:t>intimated</a:t>
                      </a:r>
                      <a:endParaRPr sz="2200">
                        <a:latin typeface="Calibri"/>
                        <a:cs typeface="Calibri"/>
                      </a:endParaRPr>
                    </a:p>
                  </a:txBody>
                  <a:tcPr marL="0" marR="0" marT="29209" marB="0">
                    <a:lnL w="19050">
                      <a:solidFill>
                        <a:srgbClr val="3D8752"/>
                      </a:solidFill>
                      <a:prstDash val="solid"/>
                    </a:lnL>
                    <a:lnR w="19050">
                      <a:solidFill>
                        <a:srgbClr val="3D8752"/>
                      </a:solidFill>
                      <a:prstDash val="solid"/>
                    </a:lnR>
                    <a:lnT w="28575">
                      <a:solidFill>
                        <a:srgbClr val="3D8752"/>
                      </a:solidFill>
                      <a:prstDash val="solid"/>
                    </a:lnT>
                    <a:lnB w="19050">
                      <a:solidFill>
                        <a:srgbClr val="3D8752"/>
                      </a:solidFill>
                      <a:prstDash val="solid"/>
                    </a:lnB>
                    <a:solidFill>
                      <a:srgbClr val="D8E7DC"/>
                    </a:solidFill>
                  </a:tcPr>
                </a:tc>
                <a:extLst>
                  <a:ext uri="{0D108BD9-81ED-4DB2-BD59-A6C34878D82A}">
                    <a16:rowId xmlns:a16="http://schemas.microsoft.com/office/drawing/2014/main" val="10001"/>
                  </a:ext>
                </a:extLst>
              </a:tr>
              <a:tr h="762000">
                <a:tc>
                  <a:txBody>
                    <a:bodyPr/>
                    <a:lstStyle/>
                    <a:p>
                      <a:pPr marL="91440">
                        <a:lnSpc>
                          <a:spcPct val="100000"/>
                        </a:lnSpc>
                        <a:spcBef>
                          <a:spcPts val="229"/>
                        </a:spcBef>
                      </a:pPr>
                      <a:r>
                        <a:rPr sz="2200" dirty="0">
                          <a:latin typeface="Calibri"/>
                          <a:cs typeface="Calibri"/>
                        </a:rPr>
                        <a:t>2</a:t>
                      </a:r>
                      <a:endParaRPr sz="2200">
                        <a:latin typeface="Calibri"/>
                        <a:cs typeface="Calibri"/>
                      </a:endParaRPr>
                    </a:p>
                  </a:txBody>
                  <a:tcPr marL="0" marR="0" marT="29209" marB="0">
                    <a:lnL w="19050">
                      <a:solidFill>
                        <a:srgbClr val="3D8752"/>
                      </a:solidFill>
                      <a:prstDash val="solid"/>
                    </a:lnL>
                    <a:lnR w="19050">
                      <a:solidFill>
                        <a:srgbClr val="3D8752"/>
                      </a:solidFill>
                      <a:prstDash val="solid"/>
                    </a:lnR>
                    <a:lnT w="19050">
                      <a:solidFill>
                        <a:srgbClr val="3D8752"/>
                      </a:solidFill>
                      <a:prstDash val="solid"/>
                    </a:lnT>
                    <a:lnB w="19050">
                      <a:solidFill>
                        <a:srgbClr val="3D8752"/>
                      </a:solidFill>
                      <a:prstDash val="solid"/>
                    </a:lnB>
                  </a:tcPr>
                </a:tc>
                <a:tc>
                  <a:txBody>
                    <a:bodyPr/>
                    <a:lstStyle/>
                    <a:p>
                      <a:pPr marL="91440" marR="604520">
                        <a:lnSpc>
                          <a:spcPct val="100000"/>
                        </a:lnSpc>
                        <a:spcBef>
                          <a:spcPts val="229"/>
                        </a:spcBef>
                      </a:pPr>
                      <a:r>
                        <a:rPr sz="2200" spc="-5" dirty="0">
                          <a:latin typeface="Calibri"/>
                          <a:cs typeface="Calibri"/>
                        </a:rPr>
                        <a:t>single </a:t>
                      </a:r>
                      <a:r>
                        <a:rPr sz="2200" spc="-10" dirty="0">
                          <a:latin typeface="Calibri"/>
                          <a:cs typeface="Calibri"/>
                        </a:rPr>
                        <a:t>premium </a:t>
                      </a:r>
                      <a:r>
                        <a:rPr sz="2200" spc="-5" dirty="0">
                          <a:latin typeface="Calibri"/>
                          <a:cs typeface="Calibri"/>
                        </a:rPr>
                        <a:t>annuity policies </a:t>
                      </a:r>
                      <a:r>
                        <a:rPr sz="2200" spc="-484" dirty="0">
                          <a:latin typeface="Calibri"/>
                          <a:cs typeface="Calibri"/>
                        </a:rPr>
                        <a:t> </a:t>
                      </a:r>
                      <a:r>
                        <a:rPr sz="2200" spc="-5" dirty="0">
                          <a:latin typeface="Calibri"/>
                          <a:cs typeface="Calibri"/>
                        </a:rPr>
                        <a:t>other than (a)</a:t>
                      </a:r>
                      <a:endParaRPr sz="2200">
                        <a:latin typeface="Calibri"/>
                        <a:cs typeface="Calibri"/>
                      </a:endParaRPr>
                    </a:p>
                  </a:txBody>
                  <a:tcPr marL="0" marR="0" marT="29209" marB="0">
                    <a:lnL w="19050">
                      <a:solidFill>
                        <a:srgbClr val="3D8752"/>
                      </a:solidFill>
                      <a:prstDash val="solid"/>
                    </a:lnL>
                    <a:lnR w="19050">
                      <a:solidFill>
                        <a:srgbClr val="3D8752"/>
                      </a:solidFill>
                      <a:prstDash val="solid"/>
                    </a:lnR>
                    <a:lnT w="19050">
                      <a:solidFill>
                        <a:srgbClr val="3D8752"/>
                      </a:solidFill>
                      <a:prstDash val="solid"/>
                    </a:lnT>
                    <a:lnB w="19050">
                      <a:solidFill>
                        <a:srgbClr val="3D8752"/>
                      </a:solidFill>
                      <a:prstDash val="solid"/>
                    </a:lnB>
                  </a:tcPr>
                </a:tc>
                <a:tc>
                  <a:txBody>
                    <a:bodyPr/>
                    <a:lstStyle/>
                    <a:p>
                      <a:pPr marL="91440">
                        <a:lnSpc>
                          <a:spcPct val="100000"/>
                        </a:lnSpc>
                        <a:spcBef>
                          <a:spcPts val="229"/>
                        </a:spcBef>
                      </a:pPr>
                      <a:r>
                        <a:rPr sz="2200" spc="-5" dirty="0">
                          <a:latin typeface="Calibri"/>
                          <a:cs typeface="Calibri"/>
                        </a:rPr>
                        <a:t>10%</a:t>
                      </a:r>
                      <a:r>
                        <a:rPr sz="2200" spc="-10" dirty="0">
                          <a:latin typeface="Calibri"/>
                          <a:cs typeface="Calibri"/>
                        </a:rPr>
                        <a:t> </a:t>
                      </a:r>
                      <a:r>
                        <a:rPr sz="2200" spc="-5" dirty="0">
                          <a:latin typeface="Calibri"/>
                          <a:cs typeface="Calibri"/>
                        </a:rPr>
                        <a:t>of single</a:t>
                      </a:r>
                      <a:r>
                        <a:rPr sz="2200" dirty="0">
                          <a:latin typeface="Calibri"/>
                          <a:cs typeface="Calibri"/>
                        </a:rPr>
                        <a:t> </a:t>
                      </a:r>
                      <a:r>
                        <a:rPr sz="2200" spc="-10" dirty="0">
                          <a:latin typeface="Calibri"/>
                          <a:cs typeface="Calibri"/>
                        </a:rPr>
                        <a:t>premium charged</a:t>
                      </a:r>
                      <a:endParaRPr sz="2200">
                        <a:latin typeface="Calibri"/>
                        <a:cs typeface="Calibri"/>
                      </a:endParaRPr>
                    </a:p>
                  </a:txBody>
                  <a:tcPr marL="0" marR="0" marT="29209" marB="0">
                    <a:lnL w="19050">
                      <a:solidFill>
                        <a:srgbClr val="3D8752"/>
                      </a:solidFill>
                      <a:prstDash val="solid"/>
                    </a:lnL>
                    <a:lnR w="19050">
                      <a:solidFill>
                        <a:srgbClr val="3D8752"/>
                      </a:solidFill>
                      <a:prstDash val="solid"/>
                    </a:lnR>
                    <a:lnT w="19050">
                      <a:solidFill>
                        <a:srgbClr val="3D8752"/>
                      </a:solidFill>
                      <a:prstDash val="solid"/>
                    </a:lnT>
                    <a:lnB w="19050">
                      <a:solidFill>
                        <a:srgbClr val="3D8752"/>
                      </a:solidFill>
                      <a:prstDash val="solid"/>
                    </a:lnB>
                  </a:tcPr>
                </a:tc>
                <a:extLst>
                  <a:ext uri="{0D108BD9-81ED-4DB2-BD59-A6C34878D82A}">
                    <a16:rowId xmlns:a16="http://schemas.microsoft.com/office/drawing/2014/main" val="10002"/>
                  </a:ext>
                </a:extLst>
              </a:tr>
              <a:tr h="790293">
                <a:tc>
                  <a:txBody>
                    <a:bodyPr/>
                    <a:lstStyle/>
                    <a:p>
                      <a:pPr marL="91440">
                        <a:lnSpc>
                          <a:spcPct val="100000"/>
                        </a:lnSpc>
                        <a:spcBef>
                          <a:spcPts val="229"/>
                        </a:spcBef>
                      </a:pPr>
                      <a:r>
                        <a:rPr sz="2200" dirty="0">
                          <a:latin typeface="Calibri"/>
                          <a:cs typeface="Calibri"/>
                        </a:rPr>
                        <a:t>3</a:t>
                      </a:r>
                      <a:endParaRPr sz="2200">
                        <a:latin typeface="Calibri"/>
                        <a:cs typeface="Calibri"/>
                      </a:endParaRPr>
                    </a:p>
                  </a:txBody>
                  <a:tcPr marL="0" marR="0" marT="29209" marB="0">
                    <a:lnL w="19050">
                      <a:solidFill>
                        <a:srgbClr val="3D8752"/>
                      </a:solidFill>
                      <a:prstDash val="solid"/>
                    </a:lnL>
                    <a:lnR w="19050">
                      <a:solidFill>
                        <a:srgbClr val="3D8752"/>
                      </a:solidFill>
                      <a:prstDash val="solid"/>
                    </a:lnR>
                    <a:lnT w="19050">
                      <a:solidFill>
                        <a:srgbClr val="3D8752"/>
                      </a:solidFill>
                      <a:prstDash val="solid"/>
                    </a:lnT>
                    <a:lnB w="19050">
                      <a:solidFill>
                        <a:srgbClr val="3D8752"/>
                      </a:solidFill>
                      <a:prstDash val="solid"/>
                    </a:lnB>
                    <a:solidFill>
                      <a:srgbClr val="D8E7DC"/>
                    </a:solidFill>
                  </a:tcPr>
                </a:tc>
                <a:tc>
                  <a:txBody>
                    <a:bodyPr/>
                    <a:lstStyle/>
                    <a:p>
                      <a:pPr marL="91440">
                        <a:lnSpc>
                          <a:spcPct val="100000"/>
                        </a:lnSpc>
                        <a:spcBef>
                          <a:spcPts val="229"/>
                        </a:spcBef>
                      </a:pPr>
                      <a:r>
                        <a:rPr sz="2200" spc="-5" dirty="0">
                          <a:latin typeface="Calibri"/>
                          <a:cs typeface="Calibri"/>
                        </a:rPr>
                        <a:t>in</a:t>
                      </a:r>
                      <a:r>
                        <a:rPr sz="2200" spc="-25" dirty="0">
                          <a:latin typeface="Calibri"/>
                          <a:cs typeface="Calibri"/>
                        </a:rPr>
                        <a:t> </a:t>
                      </a:r>
                      <a:r>
                        <a:rPr sz="2200" spc="-5" dirty="0">
                          <a:latin typeface="Calibri"/>
                          <a:cs typeface="Calibri"/>
                        </a:rPr>
                        <a:t>all</a:t>
                      </a:r>
                      <a:r>
                        <a:rPr sz="2200" spc="-10" dirty="0">
                          <a:latin typeface="Calibri"/>
                          <a:cs typeface="Calibri"/>
                        </a:rPr>
                        <a:t> other</a:t>
                      </a:r>
                      <a:r>
                        <a:rPr sz="2200" spc="-5" dirty="0">
                          <a:latin typeface="Calibri"/>
                          <a:cs typeface="Calibri"/>
                        </a:rPr>
                        <a:t> </a:t>
                      </a:r>
                      <a:r>
                        <a:rPr sz="2200" spc="-10" dirty="0">
                          <a:latin typeface="Calibri"/>
                          <a:cs typeface="Calibri"/>
                        </a:rPr>
                        <a:t>cases</a:t>
                      </a:r>
                      <a:endParaRPr sz="2200">
                        <a:latin typeface="Calibri"/>
                        <a:cs typeface="Calibri"/>
                      </a:endParaRPr>
                    </a:p>
                  </a:txBody>
                  <a:tcPr marL="0" marR="0" marT="29209" marB="0">
                    <a:lnL w="19050">
                      <a:solidFill>
                        <a:srgbClr val="3D8752"/>
                      </a:solidFill>
                      <a:prstDash val="solid"/>
                    </a:lnL>
                    <a:lnR w="19050">
                      <a:solidFill>
                        <a:srgbClr val="3D8752"/>
                      </a:solidFill>
                      <a:prstDash val="solid"/>
                    </a:lnR>
                    <a:lnT w="19050">
                      <a:solidFill>
                        <a:srgbClr val="3D8752"/>
                      </a:solidFill>
                      <a:prstDash val="solid"/>
                    </a:lnT>
                    <a:lnB w="19050">
                      <a:solidFill>
                        <a:srgbClr val="3D8752"/>
                      </a:solidFill>
                      <a:prstDash val="solid"/>
                    </a:lnB>
                    <a:solidFill>
                      <a:srgbClr val="D8E7DC"/>
                    </a:solidFill>
                  </a:tcPr>
                </a:tc>
                <a:tc>
                  <a:txBody>
                    <a:bodyPr/>
                    <a:lstStyle/>
                    <a:p>
                      <a:pPr marL="91440">
                        <a:lnSpc>
                          <a:spcPct val="100000"/>
                        </a:lnSpc>
                        <a:spcBef>
                          <a:spcPts val="229"/>
                        </a:spcBef>
                      </a:pPr>
                      <a:r>
                        <a:rPr sz="2200" spc="-5" dirty="0">
                          <a:latin typeface="Calibri"/>
                          <a:cs typeface="Calibri"/>
                        </a:rPr>
                        <a:t>25% of</a:t>
                      </a:r>
                      <a:r>
                        <a:rPr sz="2200" spc="10" dirty="0">
                          <a:latin typeface="Calibri"/>
                          <a:cs typeface="Calibri"/>
                        </a:rPr>
                        <a:t> </a:t>
                      </a:r>
                      <a:r>
                        <a:rPr sz="2200" spc="-5" dirty="0">
                          <a:latin typeface="Calibri"/>
                          <a:cs typeface="Calibri"/>
                        </a:rPr>
                        <a:t>the</a:t>
                      </a:r>
                      <a:r>
                        <a:rPr sz="2200" spc="10" dirty="0">
                          <a:latin typeface="Calibri"/>
                          <a:cs typeface="Calibri"/>
                        </a:rPr>
                        <a:t> </a:t>
                      </a:r>
                      <a:r>
                        <a:rPr sz="2200" spc="-10" dirty="0">
                          <a:latin typeface="Calibri"/>
                          <a:cs typeface="Calibri"/>
                        </a:rPr>
                        <a:t>premium</a:t>
                      </a:r>
                      <a:r>
                        <a:rPr sz="2200" spc="-5" dirty="0">
                          <a:latin typeface="Calibri"/>
                          <a:cs typeface="Calibri"/>
                        </a:rPr>
                        <a:t> in</a:t>
                      </a:r>
                      <a:r>
                        <a:rPr sz="2200" spc="-10" dirty="0">
                          <a:latin typeface="Calibri"/>
                          <a:cs typeface="Calibri"/>
                        </a:rPr>
                        <a:t> </a:t>
                      </a:r>
                      <a:r>
                        <a:rPr sz="2200" spc="-15" dirty="0">
                          <a:latin typeface="Calibri"/>
                          <a:cs typeface="Calibri"/>
                        </a:rPr>
                        <a:t>first</a:t>
                      </a:r>
                      <a:r>
                        <a:rPr sz="2200" spc="-5" dirty="0">
                          <a:latin typeface="Calibri"/>
                          <a:cs typeface="Calibri"/>
                        </a:rPr>
                        <a:t> </a:t>
                      </a:r>
                      <a:r>
                        <a:rPr sz="2200" spc="-10" dirty="0">
                          <a:latin typeface="Calibri"/>
                          <a:cs typeface="Calibri"/>
                        </a:rPr>
                        <a:t>year</a:t>
                      </a:r>
                      <a:r>
                        <a:rPr sz="2200" dirty="0">
                          <a:latin typeface="Calibri"/>
                          <a:cs typeface="Calibri"/>
                        </a:rPr>
                        <a:t> </a:t>
                      </a:r>
                      <a:r>
                        <a:rPr sz="2200" spc="-5" dirty="0">
                          <a:latin typeface="Calibri"/>
                          <a:cs typeface="Calibri"/>
                        </a:rPr>
                        <a:t>and</a:t>
                      </a:r>
                      <a:r>
                        <a:rPr sz="2200" spc="15" dirty="0">
                          <a:latin typeface="Calibri"/>
                          <a:cs typeface="Calibri"/>
                        </a:rPr>
                        <a:t> </a:t>
                      </a:r>
                      <a:r>
                        <a:rPr sz="2200" spc="-5" dirty="0">
                          <a:latin typeface="Calibri"/>
                          <a:cs typeface="Calibri"/>
                        </a:rPr>
                        <a:t>12.5%</a:t>
                      </a:r>
                      <a:r>
                        <a:rPr sz="2200" dirty="0">
                          <a:latin typeface="Calibri"/>
                          <a:cs typeface="Calibri"/>
                        </a:rPr>
                        <a:t> </a:t>
                      </a:r>
                      <a:r>
                        <a:rPr sz="2200" spc="-5" dirty="0">
                          <a:latin typeface="Calibri"/>
                          <a:cs typeface="Calibri"/>
                        </a:rPr>
                        <a:t>of the</a:t>
                      </a:r>
                      <a:endParaRPr sz="2200">
                        <a:latin typeface="Calibri"/>
                        <a:cs typeface="Calibri"/>
                      </a:endParaRPr>
                    </a:p>
                    <a:p>
                      <a:pPr marL="91440">
                        <a:lnSpc>
                          <a:spcPct val="100000"/>
                        </a:lnSpc>
                        <a:spcBef>
                          <a:spcPts val="5"/>
                        </a:spcBef>
                      </a:pPr>
                      <a:r>
                        <a:rPr sz="2200" spc="-10" dirty="0">
                          <a:latin typeface="Calibri"/>
                          <a:cs typeface="Calibri"/>
                        </a:rPr>
                        <a:t>premium</a:t>
                      </a:r>
                      <a:r>
                        <a:rPr sz="2200" spc="-15" dirty="0">
                          <a:latin typeface="Calibri"/>
                          <a:cs typeface="Calibri"/>
                        </a:rPr>
                        <a:t> </a:t>
                      </a:r>
                      <a:r>
                        <a:rPr sz="2200" spc="-5" dirty="0">
                          <a:latin typeface="Calibri"/>
                          <a:cs typeface="Calibri"/>
                        </a:rPr>
                        <a:t>in</a:t>
                      </a:r>
                      <a:r>
                        <a:rPr sz="2200" spc="-20" dirty="0">
                          <a:latin typeface="Calibri"/>
                          <a:cs typeface="Calibri"/>
                        </a:rPr>
                        <a:t> </a:t>
                      </a:r>
                      <a:r>
                        <a:rPr sz="2200" spc="-10" dirty="0">
                          <a:latin typeface="Calibri"/>
                          <a:cs typeface="Calibri"/>
                        </a:rPr>
                        <a:t>subsequent</a:t>
                      </a:r>
                      <a:r>
                        <a:rPr sz="2200" spc="-5" dirty="0">
                          <a:latin typeface="Calibri"/>
                          <a:cs typeface="Calibri"/>
                        </a:rPr>
                        <a:t> </a:t>
                      </a:r>
                      <a:r>
                        <a:rPr sz="2200" spc="-15" dirty="0">
                          <a:latin typeface="Calibri"/>
                          <a:cs typeface="Calibri"/>
                        </a:rPr>
                        <a:t>years:</a:t>
                      </a:r>
                      <a:endParaRPr sz="2200">
                        <a:latin typeface="Calibri"/>
                        <a:cs typeface="Calibri"/>
                      </a:endParaRPr>
                    </a:p>
                  </a:txBody>
                  <a:tcPr marL="0" marR="0" marT="29209" marB="0">
                    <a:lnL w="19050">
                      <a:solidFill>
                        <a:srgbClr val="3D8752"/>
                      </a:solidFill>
                      <a:prstDash val="solid"/>
                    </a:lnL>
                    <a:lnR w="19050">
                      <a:solidFill>
                        <a:srgbClr val="3D8752"/>
                      </a:solidFill>
                      <a:prstDash val="solid"/>
                    </a:lnR>
                    <a:lnT w="19050">
                      <a:solidFill>
                        <a:srgbClr val="3D8752"/>
                      </a:solidFill>
                      <a:prstDash val="solid"/>
                    </a:lnT>
                    <a:lnB w="19050">
                      <a:solidFill>
                        <a:srgbClr val="3D8752"/>
                      </a:solidFill>
                      <a:prstDash val="solid"/>
                    </a:lnB>
                    <a:solidFill>
                      <a:srgbClr val="D8E7DC"/>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15692" y="1805127"/>
            <a:ext cx="7967980" cy="940435"/>
          </a:xfrm>
          <a:prstGeom prst="rect">
            <a:avLst/>
          </a:prstGeom>
        </p:spPr>
        <p:txBody>
          <a:bodyPr vert="horz" wrap="square" lIns="0" tIns="12700" rIns="0" bIns="0" rtlCol="0">
            <a:spAutoFit/>
          </a:bodyPr>
          <a:lstStyle/>
          <a:p>
            <a:pPr marL="12700">
              <a:lnSpc>
                <a:spcPct val="100000"/>
              </a:lnSpc>
              <a:spcBef>
                <a:spcPts val="100"/>
              </a:spcBef>
            </a:pPr>
            <a:r>
              <a:rPr sz="6000" b="1" spc="-45" dirty="0">
                <a:solidFill>
                  <a:schemeClr val="accent6">
                    <a:lumMod val="50000"/>
                  </a:schemeClr>
                </a:solidFill>
              </a:rPr>
              <a:t>Impact</a:t>
            </a:r>
            <a:r>
              <a:rPr sz="6000" b="1" spc="-105" dirty="0">
                <a:solidFill>
                  <a:schemeClr val="accent6">
                    <a:lumMod val="50000"/>
                  </a:schemeClr>
                </a:solidFill>
              </a:rPr>
              <a:t> </a:t>
            </a:r>
            <a:r>
              <a:rPr sz="6000" b="1" spc="-25" dirty="0">
                <a:solidFill>
                  <a:schemeClr val="accent6">
                    <a:lumMod val="50000"/>
                  </a:schemeClr>
                </a:solidFill>
              </a:rPr>
              <a:t>on</a:t>
            </a:r>
            <a:r>
              <a:rPr sz="6000" b="1" spc="-95" dirty="0">
                <a:solidFill>
                  <a:schemeClr val="accent6">
                    <a:lumMod val="50000"/>
                  </a:schemeClr>
                </a:solidFill>
              </a:rPr>
              <a:t> </a:t>
            </a:r>
            <a:r>
              <a:rPr sz="6000" b="1" spc="-70" dirty="0">
                <a:solidFill>
                  <a:schemeClr val="accent6">
                    <a:lumMod val="50000"/>
                  </a:schemeClr>
                </a:solidFill>
              </a:rPr>
              <a:t>Inward</a:t>
            </a:r>
            <a:r>
              <a:rPr sz="6000" b="1" spc="-135" dirty="0">
                <a:solidFill>
                  <a:schemeClr val="accent6">
                    <a:lumMod val="50000"/>
                  </a:schemeClr>
                </a:solidFill>
              </a:rPr>
              <a:t> </a:t>
            </a:r>
            <a:r>
              <a:rPr sz="6000" b="1" spc="-40" dirty="0">
                <a:solidFill>
                  <a:schemeClr val="accent6">
                    <a:lumMod val="50000"/>
                  </a:schemeClr>
                </a:solidFill>
              </a:rPr>
              <a:t>Supplies</a:t>
            </a:r>
            <a:endParaRPr sz="6000" b="1" dirty="0">
              <a:solidFill>
                <a:schemeClr val="accent6">
                  <a:lumMod val="50000"/>
                </a:schemeClr>
              </a:solidFill>
            </a:endParaRPr>
          </a:p>
        </p:txBody>
      </p:sp>
      <p:sp>
        <p:nvSpPr>
          <p:cNvPr id="3" name="object 3"/>
          <p:cNvSpPr txBox="1"/>
          <p:nvPr/>
        </p:nvSpPr>
        <p:spPr>
          <a:xfrm>
            <a:off x="11188700" y="6299200"/>
            <a:ext cx="830580" cy="177800"/>
          </a:xfrm>
          <a:prstGeom prst="rect">
            <a:avLst/>
          </a:prstGeom>
        </p:spPr>
        <p:txBody>
          <a:bodyPr vert="horz" wrap="square" lIns="0" tIns="12700" rIns="0" bIns="0" rtlCol="0">
            <a:spAutoFit/>
          </a:bodyPr>
          <a:lstStyle/>
          <a:p>
            <a:pPr marL="12700">
              <a:lnSpc>
                <a:spcPct val="100000"/>
              </a:lnSpc>
              <a:spcBef>
                <a:spcPts val="100"/>
              </a:spcBef>
            </a:pPr>
            <a:r>
              <a:rPr sz="1000" dirty="0">
                <a:latin typeface="Arial MT"/>
                <a:cs typeface="Arial MT"/>
              </a:rPr>
              <a:t>Type</a:t>
            </a:r>
            <a:r>
              <a:rPr sz="1000" spc="-45" dirty="0">
                <a:latin typeface="Arial MT"/>
                <a:cs typeface="Arial MT"/>
              </a:rPr>
              <a:t> </a:t>
            </a:r>
            <a:r>
              <a:rPr sz="1000" dirty="0">
                <a:latin typeface="Arial MT"/>
                <a:cs typeface="Arial MT"/>
              </a:rPr>
              <a:t>your</a:t>
            </a:r>
            <a:r>
              <a:rPr sz="1000" spc="-40" dirty="0">
                <a:latin typeface="Arial MT"/>
                <a:cs typeface="Arial MT"/>
              </a:rPr>
              <a:t> </a:t>
            </a:r>
            <a:r>
              <a:rPr sz="1000" dirty="0">
                <a:latin typeface="Arial MT"/>
                <a:cs typeface="Arial MT"/>
              </a:rPr>
              <a:t>text</a:t>
            </a:r>
            <a:endParaRPr sz="1000">
              <a:latin typeface="Arial MT"/>
              <a:cs typeface="Arial M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20922" y="144856"/>
            <a:ext cx="5697855" cy="452120"/>
          </a:xfrm>
          <a:prstGeom prst="rect">
            <a:avLst/>
          </a:prstGeom>
        </p:spPr>
        <p:txBody>
          <a:bodyPr vert="horz" wrap="square" lIns="0" tIns="12065" rIns="0" bIns="0" rtlCol="0">
            <a:spAutoFit/>
          </a:bodyPr>
          <a:lstStyle/>
          <a:p>
            <a:pPr marL="12700">
              <a:lnSpc>
                <a:spcPct val="100000"/>
              </a:lnSpc>
              <a:spcBef>
                <a:spcPts val="95"/>
              </a:spcBef>
            </a:pPr>
            <a:r>
              <a:rPr sz="2800" b="1" spc="-15" dirty="0">
                <a:solidFill>
                  <a:schemeClr val="accent6">
                    <a:lumMod val="50000"/>
                  </a:schemeClr>
                </a:solidFill>
              </a:rPr>
              <a:t>LEVY</a:t>
            </a:r>
            <a:r>
              <a:rPr sz="2800" b="1" spc="-70" dirty="0">
                <a:solidFill>
                  <a:schemeClr val="accent6">
                    <a:lumMod val="50000"/>
                  </a:schemeClr>
                </a:solidFill>
              </a:rPr>
              <a:t> </a:t>
            </a:r>
            <a:r>
              <a:rPr sz="2800" b="1" spc="-20" dirty="0">
                <a:solidFill>
                  <a:schemeClr val="accent6">
                    <a:lumMod val="50000"/>
                  </a:schemeClr>
                </a:solidFill>
              </a:rPr>
              <a:t>under</a:t>
            </a:r>
            <a:r>
              <a:rPr sz="2800" b="1" spc="-65" dirty="0">
                <a:solidFill>
                  <a:schemeClr val="accent6">
                    <a:lumMod val="50000"/>
                  </a:schemeClr>
                </a:solidFill>
              </a:rPr>
              <a:t> </a:t>
            </a:r>
            <a:r>
              <a:rPr sz="2800" b="1" spc="-10" dirty="0">
                <a:solidFill>
                  <a:schemeClr val="accent6">
                    <a:lumMod val="50000"/>
                  </a:schemeClr>
                </a:solidFill>
              </a:rPr>
              <a:t>Sec</a:t>
            </a:r>
            <a:r>
              <a:rPr sz="2800" b="1" spc="-45" dirty="0">
                <a:solidFill>
                  <a:schemeClr val="accent6">
                    <a:lumMod val="50000"/>
                  </a:schemeClr>
                </a:solidFill>
              </a:rPr>
              <a:t> </a:t>
            </a:r>
            <a:r>
              <a:rPr sz="2800" b="1" spc="-15" dirty="0">
                <a:solidFill>
                  <a:schemeClr val="accent6">
                    <a:lumMod val="50000"/>
                  </a:schemeClr>
                </a:solidFill>
              </a:rPr>
              <a:t>9(3)(4)</a:t>
            </a:r>
            <a:r>
              <a:rPr sz="2800" b="1" spc="-80" dirty="0">
                <a:solidFill>
                  <a:schemeClr val="accent6">
                    <a:lumMod val="50000"/>
                  </a:schemeClr>
                </a:solidFill>
              </a:rPr>
              <a:t> </a:t>
            </a:r>
            <a:r>
              <a:rPr sz="2800" b="1" spc="-5" dirty="0">
                <a:solidFill>
                  <a:schemeClr val="accent6">
                    <a:lumMod val="50000"/>
                  </a:schemeClr>
                </a:solidFill>
              </a:rPr>
              <a:t>–</a:t>
            </a:r>
            <a:r>
              <a:rPr sz="2800" b="1" spc="-35" dirty="0">
                <a:solidFill>
                  <a:schemeClr val="accent6">
                    <a:lumMod val="50000"/>
                  </a:schemeClr>
                </a:solidFill>
              </a:rPr>
              <a:t> </a:t>
            </a:r>
            <a:r>
              <a:rPr sz="2800" b="1" spc="-40" dirty="0">
                <a:solidFill>
                  <a:schemeClr val="accent6">
                    <a:lumMod val="50000"/>
                  </a:schemeClr>
                </a:solidFill>
              </a:rPr>
              <a:t>Reverse</a:t>
            </a:r>
            <a:r>
              <a:rPr sz="2800" b="1" spc="-70" dirty="0">
                <a:solidFill>
                  <a:schemeClr val="accent6">
                    <a:lumMod val="50000"/>
                  </a:schemeClr>
                </a:solidFill>
              </a:rPr>
              <a:t> </a:t>
            </a:r>
            <a:r>
              <a:rPr sz="2800" b="1" spc="-30" dirty="0">
                <a:solidFill>
                  <a:schemeClr val="accent6">
                    <a:lumMod val="50000"/>
                  </a:schemeClr>
                </a:solidFill>
              </a:rPr>
              <a:t>Charge</a:t>
            </a:r>
            <a:endParaRPr sz="2800" b="1" dirty="0">
              <a:solidFill>
                <a:schemeClr val="accent6">
                  <a:lumMod val="50000"/>
                </a:schemeClr>
              </a:solidFill>
            </a:endParaRPr>
          </a:p>
        </p:txBody>
      </p:sp>
      <p:sp>
        <p:nvSpPr>
          <p:cNvPr id="3" name="object 3"/>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sp>
        <p:nvSpPr>
          <p:cNvPr id="4" name="object 4"/>
          <p:cNvSpPr txBox="1"/>
          <p:nvPr/>
        </p:nvSpPr>
        <p:spPr>
          <a:xfrm>
            <a:off x="4304157" y="1029461"/>
            <a:ext cx="3293745" cy="452120"/>
          </a:xfrm>
          <a:prstGeom prst="rect">
            <a:avLst/>
          </a:prstGeom>
        </p:spPr>
        <p:txBody>
          <a:bodyPr vert="horz" wrap="square" lIns="0" tIns="12065" rIns="0" bIns="0" rtlCol="0">
            <a:spAutoFit/>
          </a:bodyPr>
          <a:lstStyle/>
          <a:p>
            <a:pPr marL="12700">
              <a:lnSpc>
                <a:spcPct val="100000"/>
              </a:lnSpc>
              <a:spcBef>
                <a:spcPts val="95"/>
              </a:spcBef>
            </a:pPr>
            <a:r>
              <a:rPr sz="2800" b="1" spc="-25" dirty="0">
                <a:solidFill>
                  <a:srgbClr val="001F5F"/>
                </a:solidFill>
                <a:latin typeface="Calibri"/>
                <a:cs typeface="Calibri"/>
              </a:rPr>
              <a:t>Reverse</a:t>
            </a:r>
            <a:r>
              <a:rPr sz="2800" b="1" spc="5" dirty="0">
                <a:solidFill>
                  <a:srgbClr val="001F5F"/>
                </a:solidFill>
                <a:latin typeface="Calibri"/>
                <a:cs typeface="Calibri"/>
              </a:rPr>
              <a:t> </a:t>
            </a:r>
            <a:r>
              <a:rPr sz="2800" b="1" spc="-20" dirty="0">
                <a:solidFill>
                  <a:srgbClr val="001F5F"/>
                </a:solidFill>
                <a:latin typeface="Calibri"/>
                <a:cs typeface="Calibri"/>
              </a:rPr>
              <a:t>Charge</a:t>
            </a:r>
            <a:r>
              <a:rPr sz="2800" b="1" spc="20" dirty="0">
                <a:solidFill>
                  <a:srgbClr val="001F5F"/>
                </a:solidFill>
                <a:latin typeface="Calibri"/>
                <a:cs typeface="Calibri"/>
              </a:rPr>
              <a:t> </a:t>
            </a:r>
            <a:r>
              <a:rPr sz="2800" b="1" spc="-5" dirty="0">
                <a:solidFill>
                  <a:srgbClr val="001F5F"/>
                </a:solidFill>
                <a:latin typeface="Calibri"/>
                <a:cs typeface="Calibri"/>
              </a:rPr>
              <a:t>in </a:t>
            </a:r>
            <a:r>
              <a:rPr sz="2800" b="1" spc="-20" dirty="0">
                <a:solidFill>
                  <a:srgbClr val="001F5F"/>
                </a:solidFill>
                <a:latin typeface="Calibri"/>
                <a:cs typeface="Calibri"/>
              </a:rPr>
              <a:t>GST</a:t>
            </a:r>
            <a:endParaRPr sz="2800">
              <a:latin typeface="Calibri"/>
              <a:cs typeface="Calibri"/>
            </a:endParaRPr>
          </a:p>
        </p:txBody>
      </p:sp>
      <p:grpSp>
        <p:nvGrpSpPr>
          <p:cNvPr id="5" name="object 5"/>
          <p:cNvGrpSpPr/>
          <p:nvPr/>
        </p:nvGrpSpPr>
        <p:grpSpPr>
          <a:xfrm>
            <a:off x="1542033" y="2412237"/>
            <a:ext cx="2858135" cy="2033905"/>
            <a:chOff x="1542033" y="2412237"/>
            <a:chExt cx="2858135" cy="2033905"/>
          </a:xfrm>
        </p:grpSpPr>
        <p:sp>
          <p:nvSpPr>
            <p:cNvPr id="6" name="object 6"/>
            <p:cNvSpPr/>
            <p:nvPr/>
          </p:nvSpPr>
          <p:spPr>
            <a:xfrm>
              <a:off x="1548383" y="2418587"/>
              <a:ext cx="2845435" cy="2021205"/>
            </a:xfrm>
            <a:custGeom>
              <a:avLst/>
              <a:gdLst/>
              <a:ahLst/>
              <a:cxnLst/>
              <a:rect l="l" t="t" r="r" b="b"/>
              <a:pathLst>
                <a:path w="2845435" h="2021204">
                  <a:moveTo>
                    <a:pt x="1422654" y="0"/>
                  </a:moveTo>
                  <a:lnTo>
                    <a:pt x="1366788" y="764"/>
                  </a:lnTo>
                  <a:lnTo>
                    <a:pt x="1311469" y="3039"/>
                  </a:lnTo>
                  <a:lnTo>
                    <a:pt x="1256735" y="6797"/>
                  </a:lnTo>
                  <a:lnTo>
                    <a:pt x="1202626" y="12009"/>
                  </a:lnTo>
                  <a:lnTo>
                    <a:pt x="1149181" y="18648"/>
                  </a:lnTo>
                  <a:lnTo>
                    <a:pt x="1096440" y="26685"/>
                  </a:lnTo>
                  <a:lnTo>
                    <a:pt x="1044442" y="36092"/>
                  </a:lnTo>
                  <a:lnTo>
                    <a:pt x="993228" y="46841"/>
                  </a:lnTo>
                  <a:lnTo>
                    <a:pt x="942836" y="58905"/>
                  </a:lnTo>
                  <a:lnTo>
                    <a:pt x="893305" y="72254"/>
                  </a:lnTo>
                  <a:lnTo>
                    <a:pt x="844677" y="86861"/>
                  </a:lnTo>
                  <a:lnTo>
                    <a:pt x="796989" y="102698"/>
                  </a:lnTo>
                  <a:lnTo>
                    <a:pt x="750282" y="119737"/>
                  </a:lnTo>
                  <a:lnTo>
                    <a:pt x="704596" y="137950"/>
                  </a:lnTo>
                  <a:lnTo>
                    <a:pt x="659968" y="157308"/>
                  </a:lnTo>
                  <a:lnTo>
                    <a:pt x="616440" y="177783"/>
                  </a:lnTo>
                  <a:lnTo>
                    <a:pt x="574051" y="199348"/>
                  </a:lnTo>
                  <a:lnTo>
                    <a:pt x="532840" y="221975"/>
                  </a:lnTo>
                  <a:lnTo>
                    <a:pt x="492846" y="245634"/>
                  </a:lnTo>
                  <a:lnTo>
                    <a:pt x="454110" y="270299"/>
                  </a:lnTo>
                  <a:lnTo>
                    <a:pt x="416671" y="295941"/>
                  </a:lnTo>
                  <a:lnTo>
                    <a:pt x="380568" y="322532"/>
                  </a:lnTo>
                  <a:lnTo>
                    <a:pt x="345840" y="350044"/>
                  </a:lnTo>
                  <a:lnTo>
                    <a:pt x="312528" y="378449"/>
                  </a:lnTo>
                  <a:lnTo>
                    <a:pt x="280671" y="407719"/>
                  </a:lnTo>
                  <a:lnTo>
                    <a:pt x="250309" y="437825"/>
                  </a:lnTo>
                  <a:lnTo>
                    <a:pt x="221480" y="468740"/>
                  </a:lnTo>
                  <a:lnTo>
                    <a:pt x="194225" y="500436"/>
                  </a:lnTo>
                  <a:lnTo>
                    <a:pt x="168583" y="532884"/>
                  </a:lnTo>
                  <a:lnTo>
                    <a:pt x="144593" y="566057"/>
                  </a:lnTo>
                  <a:lnTo>
                    <a:pt x="122295" y="599926"/>
                  </a:lnTo>
                  <a:lnTo>
                    <a:pt x="101729" y="634463"/>
                  </a:lnTo>
                  <a:lnTo>
                    <a:pt x="82934" y="669640"/>
                  </a:lnTo>
                  <a:lnTo>
                    <a:pt x="65950" y="705430"/>
                  </a:lnTo>
                  <a:lnTo>
                    <a:pt x="50815" y="741803"/>
                  </a:lnTo>
                  <a:lnTo>
                    <a:pt x="37571" y="778732"/>
                  </a:lnTo>
                  <a:lnTo>
                    <a:pt x="26255" y="816190"/>
                  </a:lnTo>
                  <a:lnTo>
                    <a:pt x="16909" y="854147"/>
                  </a:lnTo>
                  <a:lnTo>
                    <a:pt x="9570" y="892576"/>
                  </a:lnTo>
                  <a:lnTo>
                    <a:pt x="4279" y="931448"/>
                  </a:lnTo>
                  <a:lnTo>
                    <a:pt x="1076" y="970736"/>
                  </a:lnTo>
                  <a:lnTo>
                    <a:pt x="0" y="1010412"/>
                  </a:lnTo>
                  <a:lnTo>
                    <a:pt x="1076" y="1050087"/>
                  </a:lnTo>
                  <a:lnTo>
                    <a:pt x="4279" y="1089375"/>
                  </a:lnTo>
                  <a:lnTo>
                    <a:pt x="9570" y="1128247"/>
                  </a:lnTo>
                  <a:lnTo>
                    <a:pt x="16909" y="1166676"/>
                  </a:lnTo>
                  <a:lnTo>
                    <a:pt x="26255" y="1204633"/>
                  </a:lnTo>
                  <a:lnTo>
                    <a:pt x="37571" y="1242091"/>
                  </a:lnTo>
                  <a:lnTo>
                    <a:pt x="50815" y="1279020"/>
                  </a:lnTo>
                  <a:lnTo>
                    <a:pt x="65950" y="1315394"/>
                  </a:lnTo>
                  <a:lnTo>
                    <a:pt x="82934" y="1351183"/>
                  </a:lnTo>
                  <a:lnTo>
                    <a:pt x="101729" y="1386360"/>
                  </a:lnTo>
                  <a:lnTo>
                    <a:pt x="122295" y="1420897"/>
                  </a:lnTo>
                  <a:lnTo>
                    <a:pt x="144593" y="1454766"/>
                  </a:lnTo>
                  <a:lnTo>
                    <a:pt x="168583" y="1487939"/>
                  </a:lnTo>
                  <a:lnTo>
                    <a:pt x="194225" y="1520387"/>
                  </a:lnTo>
                  <a:lnTo>
                    <a:pt x="221480" y="1552083"/>
                  </a:lnTo>
                  <a:lnTo>
                    <a:pt x="250309" y="1582998"/>
                  </a:lnTo>
                  <a:lnTo>
                    <a:pt x="280671" y="1613104"/>
                  </a:lnTo>
                  <a:lnTo>
                    <a:pt x="312528" y="1642374"/>
                  </a:lnTo>
                  <a:lnTo>
                    <a:pt x="345840" y="1670779"/>
                  </a:lnTo>
                  <a:lnTo>
                    <a:pt x="380568" y="1698291"/>
                  </a:lnTo>
                  <a:lnTo>
                    <a:pt x="416671" y="1724882"/>
                  </a:lnTo>
                  <a:lnTo>
                    <a:pt x="454110" y="1750524"/>
                  </a:lnTo>
                  <a:lnTo>
                    <a:pt x="492846" y="1775189"/>
                  </a:lnTo>
                  <a:lnTo>
                    <a:pt x="532840" y="1798848"/>
                  </a:lnTo>
                  <a:lnTo>
                    <a:pt x="574051" y="1821475"/>
                  </a:lnTo>
                  <a:lnTo>
                    <a:pt x="616440" y="1843040"/>
                  </a:lnTo>
                  <a:lnTo>
                    <a:pt x="659968" y="1863515"/>
                  </a:lnTo>
                  <a:lnTo>
                    <a:pt x="704596" y="1882873"/>
                  </a:lnTo>
                  <a:lnTo>
                    <a:pt x="750282" y="1901086"/>
                  </a:lnTo>
                  <a:lnTo>
                    <a:pt x="796989" y="1918125"/>
                  </a:lnTo>
                  <a:lnTo>
                    <a:pt x="844677" y="1933962"/>
                  </a:lnTo>
                  <a:lnTo>
                    <a:pt x="893305" y="1948569"/>
                  </a:lnTo>
                  <a:lnTo>
                    <a:pt x="942836" y="1961918"/>
                  </a:lnTo>
                  <a:lnTo>
                    <a:pt x="993228" y="1973982"/>
                  </a:lnTo>
                  <a:lnTo>
                    <a:pt x="1044442" y="1984731"/>
                  </a:lnTo>
                  <a:lnTo>
                    <a:pt x="1096440" y="1994138"/>
                  </a:lnTo>
                  <a:lnTo>
                    <a:pt x="1149181" y="2002175"/>
                  </a:lnTo>
                  <a:lnTo>
                    <a:pt x="1202626" y="2008814"/>
                  </a:lnTo>
                  <a:lnTo>
                    <a:pt x="1256735" y="2014026"/>
                  </a:lnTo>
                  <a:lnTo>
                    <a:pt x="1311469" y="2017784"/>
                  </a:lnTo>
                  <a:lnTo>
                    <a:pt x="1366788" y="2020059"/>
                  </a:lnTo>
                  <a:lnTo>
                    <a:pt x="1422654" y="2020824"/>
                  </a:lnTo>
                  <a:lnTo>
                    <a:pt x="1478519" y="2020059"/>
                  </a:lnTo>
                  <a:lnTo>
                    <a:pt x="1533838" y="2017784"/>
                  </a:lnTo>
                  <a:lnTo>
                    <a:pt x="1588572" y="2014026"/>
                  </a:lnTo>
                  <a:lnTo>
                    <a:pt x="1642681" y="2008814"/>
                  </a:lnTo>
                  <a:lnTo>
                    <a:pt x="1696126" y="2002175"/>
                  </a:lnTo>
                  <a:lnTo>
                    <a:pt x="1748867" y="1994138"/>
                  </a:lnTo>
                  <a:lnTo>
                    <a:pt x="1800865" y="1984731"/>
                  </a:lnTo>
                  <a:lnTo>
                    <a:pt x="1852079" y="1973982"/>
                  </a:lnTo>
                  <a:lnTo>
                    <a:pt x="1902472" y="1961918"/>
                  </a:lnTo>
                  <a:lnTo>
                    <a:pt x="1952002" y="1948569"/>
                  </a:lnTo>
                  <a:lnTo>
                    <a:pt x="2000630" y="1933962"/>
                  </a:lnTo>
                  <a:lnTo>
                    <a:pt x="2048318" y="1918125"/>
                  </a:lnTo>
                  <a:lnTo>
                    <a:pt x="2095025" y="1901086"/>
                  </a:lnTo>
                  <a:lnTo>
                    <a:pt x="2140712" y="1882873"/>
                  </a:lnTo>
                  <a:lnTo>
                    <a:pt x="2185339" y="1863515"/>
                  </a:lnTo>
                  <a:lnTo>
                    <a:pt x="2228867" y="1843040"/>
                  </a:lnTo>
                  <a:lnTo>
                    <a:pt x="2271256" y="1821475"/>
                  </a:lnTo>
                  <a:lnTo>
                    <a:pt x="2312467" y="1798848"/>
                  </a:lnTo>
                  <a:lnTo>
                    <a:pt x="2352461" y="1775189"/>
                  </a:lnTo>
                  <a:lnTo>
                    <a:pt x="2391197" y="1750524"/>
                  </a:lnTo>
                  <a:lnTo>
                    <a:pt x="2428636" y="1724882"/>
                  </a:lnTo>
                  <a:lnTo>
                    <a:pt x="2464740" y="1698291"/>
                  </a:lnTo>
                  <a:lnTo>
                    <a:pt x="2499467" y="1670779"/>
                  </a:lnTo>
                  <a:lnTo>
                    <a:pt x="2532779" y="1642374"/>
                  </a:lnTo>
                  <a:lnTo>
                    <a:pt x="2564636" y="1613104"/>
                  </a:lnTo>
                  <a:lnTo>
                    <a:pt x="2594998" y="1582998"/>
                  </a:lnTo>
                  <a:lnTo>
                    <a:pt x="2623827" y="1552083"/>
                  </a:lnTo>
                  <a:lnTo>
                    <a:pt x="2651082" y="1520387"/>
                  </a:lnTo>
                  <a:lnTo>
                    <a:pt x="2676724" y="1487939"/>
                  </a:lnTo>
                  <a:lnTo>
                    <a:pt x="2700714" y="1454766"/>
                  </a:lnTo>
                  <a:lnTo>
                    <a:pt x="2723012" y="1420897"/>
                  </a:lnTo>
                  <a:lnTo>
                    <a:pt x="2743578" y="1386360"/>
                  </a:lnTo>
                  <a:lnTo>
                    <a:pt x="2762373" y="1351183"/>
                  </a:lnTo>
                  <a:lnTo>
                    <a:pt x="2779357" y="1315394"/>
                  </a:lnTo>
                  <a:lnTo>
                    <a:pt x="2794492" y="1279020"/>
                  </a:lnTo>
                  <a:lnTo>
                    <a:pt x="2807736" y="1242091"/>
                  </a:lnTo>
                  <a:lnTo>
                    <a:pt x="2819052" y="1204633"/>
                  </a:lnTo>
                  <a:lnTo>
                    <a:pt x="2828398" y="1166676"/>
                  </a:lnTo>
                  <a:lnTo>
                    <a:pt x="2835737" y="1128247"/>
                  </a:lnTo>
                  <a:lnTo>
                    <a:pt x="2841028" y="1089375"/>
                  </a:lnTo>
                  <a:lnTo>
                    <a:pt x="2844231" y="1050087"/>
                  </a:lnTo>
                  <a:lnTo>
                    <a:pt x="2845308" y="1010412"/>
                  </a:lnTo>
                  <a:lnTo>
                    <a:pt x="2844231" y="970736"/>
                  </a:lnTo>
                  <a:lnTo>
                    <a:pt x="2841028" y="931448"/>
                  </a:lnTo>
                  <a:lnTo>
                    <a:pt x="2835737" y="892576"/>
                  </a:lnTo>
                  <a:lnTo>
                    <a:pt x="2828398" y="854147"/>
                  </a:lnTo>
                  <a:lnTo>
                    <a:pt x="2819052" y="816190"/>
                  </a:lnTo>
                  <a:lnTo>
                    <a:pt x="2807736" y="778732"/>
                  </a:lnTo>
                  <a:lnTo>
                    <a:pt x="2794492" y="741803"/>
                  </a:lnTo>
                  <a:lnTo>
                    <a:pt x="2779357" y="705430"/>
                  </a:lnTo>
                  <a:lnTo>
                    <a:pt x="2762373" y="669640"/>
                  </a:lnTo>
                  <a:lnTo>
                    <a:pt x="2743578" y="634463"/>
                  </a:lnTo>
                  <a:lnTo>
                    <a:pt x="2723012" y="599926"/>
                  </a:lnTo>
                  <a:lnTo>
                    <a:pt x="2700714" y="566057"/>
                  </a:lnTo>
                  <a:lnTo>
                    <a:pt x="2676724" y="532884"/>
                  </a:lnTo>
                  <a:lnTo>
                    <a:pt x="2651082" y="500436"/>
                  </a:lnTo>
                  <a:lnTo>
                    <a:pt x="2623827" y="468740"/>
                  </a:lnTo>
                  <a:lnTo>
                    <a:pt x="2594998" y="437825"/>
                  </a:lnTo>
                  <a:lnTo>
                    <a:pt x="2564636" y="407719"/>
                  </a:lnTo>
                  <a:lnTo>
                    <a:pt x="2532779" y="378449"/>
                  </a:lnTo>
                  <a:lnTo>
                    <a:pt x="2499467" y="350044"/>
                  </a:lnTo>
                  <a:lnTo>
                    <a:pt x="2464740" y="322532"/>
                  </a:lnTo>
                  <a:lnTo>
                    <a:pt x="2428636" y="295941"/>
                  </a:lnTo>
                  <a:lnTo>
                    <a:pt x="2391197" y="270299"/>
                  </a:lnTo>
                  <a:lnTo>
                    <a:pt x="2352461" y="245634"/>
                  </a:lnTo>
                  <a:lnTo>
                    <a:pt x="2312467" y="221975"/>
                  </a:lnTo>
                  <a:lnTo>
                    <a:pt x="2271256" y="199348"/>
                  </a:lnTo>
                  <a:lnTo>
                    <a:pt x="2228867" y="177783"/>
                  </a:lnTo>
                  <a:lnTo>
                    <a:pt x="2185339" y="157308"/>
                  </a:lnTo>
                  <a:lnTo>
                    <a:pt x="2140712" y="137950"/>
                  </a:lnTo>
                  <a:lnTo>
                    <a:pt x="2095025" y="119737"/>
                  </a:lnTo>
                  <a:lnTo>
                    <a:pt x="2048318" y="102698"/>
                  </a:lnTo>
                  <a:lnTo>
                    <a:pt x="2000630" y="86861"/>
                  </a:lnTo>
                  <a:lnTo>
                    <a:pt x="1952002" y="72254"/>
                  </a:lnTo>
                  <a:lnTo>
                    <a:pt x="1902472" y="58905"/>
                  </a:lnTo>
                  <a:lnTo>
                    <a:pt x="1852079" y="46841"/>
                  </a:lnTo>
                  <a:lnTo>
                    <a:pt x="1800865" y="36092"/>
                  </a:lnTo>
                  <a:lnTo>
                    <a:pt x="1748867" y="26685"/>
                  </a:lnTo>
                  <a:lnTo>
                    <a:pt x="1696126" y="18648"/>
                  </a:lnTo>
                  <a:lnTo>
                    <a:pt x="1642681" y="12009"/>
                  </a:lnTo>
                  <a:lnTo>
                    <a:pt x="1588572" y="6797"/>
                  </a:lnTo>
                  <a:lnTo>
                    <a:pt x="1533838" y="3039"/>
                  </a:lnTo>
                  <a:lnTo>
                    <a:pt x="1478519" y="764"/>
                  </a:lnTo>
                  <a:lnTo>
                    <a:pt x="1422654" y="0"/>
                  </a:lnTo>
                  <a:close/>
                </a:path>
              </a:pathLst>
            </a:custGeom>
            <a:solidFill>
              <a:srgbClr val="1CACE4"/>
            </a:solidFill>
          </p:spPr>
          <p:txBody>
            <a:bodyPr wrap="square" lIns="0" tIns="0" rIns="0" bIns="0" rtlCol="0"/>
            <a:lstStyle/>
            <a:p>
              <a:endParaRPr/>
            </a:p>
          </p:txBody>
        </p:sp>
        <p:sp>
          <p:nvSpPr>
            <p:cNvPr id="7" name="object 7"/>
            <p:cNvSpPr/>
            <p:nvPr/>
          </p:nvSpPr>
          <p:spPr>
            <a:xfrm>
              <a:off x="1548383" y="2418587"/>
              <a:ext cx="2845435" cy="2021205"/>
            </a:xfrm>
            <a:custGeom>
              <a:avLst/>
              <a:gdLst/>
              <a:ahLst/>
              <a:cxnLst/>
              <a:rect l="l" t="t" r="r" b="b"/>
              <a:pathLst>
                <a:path w="2845435" h="2021204">
                  <a:moveTo>
                    <a:pt x="0" y="1010412"/>
                  </a:moveTo>
                  <a:lnTo>
                    <a:pt x="1076" y="970736"/>
                  </a:lnTo>
                  <a:lnTo>
                    <a:pt x="4279" y="931448"/>
                  </a:lnTo>
                  <a:lnTo>
                    <a:pt x="9570" y="892576"/>
                  </a:lnTo>
                  <a:lnTo>
                    <a:pt x="16909" y="854147"/>
                  </a:lnTo>
                  <a:lnTo>
                    <a:pt x="26255" y="816190"/>
                  </a:lnTo>
                  <a:lnTo>
                    <a:pt x="37571" y="778732"/>
                  </a:lnTo>
                  <a:lnTo>
                    <a:pt x="50815" y="741803"/>
                  </a:lnTo>
                  <a:lnTo>
                    <a:pt x="65950" y="705430"/>
                  </a:lnTo>
                  <a:lnTo>
                    <a:pt x="82934" y="669640"/>
                  </a:lnTo>
                  <a:lnTo>
                    <a:pt x="101729" y="634463"/>
                  </a:lnTo>
                  <a:lnTo>
                    <a:pt x="122295" y="599926"/>
                  </a:lnTo>
                  <a:lnTo>
                    <a:pt x="144593" y="566057"/>
                  </a:lnTo>
                  <a:lnTo>
                    <a:pt x="168583" y="532884"/>
                  </a:lnTo>
                  <a:lnTo>
                    <a:pt x="194225" y="500436"/>
                  </a:lnTo>
                  <a:lnTo>
                    <a:pt x="221480" y="468740"/>
                  </a:lnTo>
                  <a:lnTo>
                    <a:pt x="250309" y="437825"/>
                  </a:lnTo>
                  <a:lnTo>
                    <a:pt x="280671" y="407719"/>
                  </a:lnTo>
                  <a:lnTo>
                    <a:pt x="312528" y="378449"/>
                  </a:lnTo>
                  <a:lnTo>
                    <a:pt x="345840" y="350044"/>
                  </a:lnTo>
                  <a:lnTo>
                    <a:pt x="380568" y="322532"/>
                  </a:lnTo>
                  <a:lnTo>
                    <a:pt x="416671" y="295941"/>
                  </a:lnTo>
                  <a:lnTo>
                    <a:pt x="454110" y="270299"/>
                  </a:lnTo>
                  <a:lnTo>
                    <a:pt x="492846" y="245634"/>
                  </a:lnTo>
                  <a:lnTo>
                    <a:pt x="532840" y="221975"/>
                  </a:lnTo>
                  <a:lnTo>
                    <a:pt x="574051" y="199348"/>
                  </a:lnTo>
                  <a:lnTo>
                    <a:pt x="616440" y="177783"/>
                  </a:lnTo>
                  <a:lnTo>
                    <a:pt x="659968" y="157308"/>
                  </a:lnTo>
                  <a:lnTo>
                    <a:pt x="704596" y="137950"/>
                  </a:lnTo>
                  <a:lnTo>
                    <a:pt x="750282" y="119737"/>
                  </a:lnTo>
                  <a:lnTo>
                    <a:pt x="796989" y="102698"/>
                  </a:lnTo>
                  <a:lnTo>
                    <a:pt x="844677" y="86861"/>
                  </a:lnTo>
                  <a:lnTo>
                    <a:pt x="893305" y="72254"/>
                  </a:lnTo>
                  <a:lnTo>
                    <a:pt x="942836" y="58905"/>
                  </a:lnTo>
                  <a:lnTo>
                    <a:pt x="993228" y="46841"/>
                  </a:lnTo>
                  <a:lnTo>
                    <a:pt x="1044442" y="36092"/>
                  </a:lnTo>
                  <a:lnTo>
                    <a:pt x="1096440" y="26685"/>
                  </a:lnTo>
                  <a:lnTo>
                    <a:pt x="1149181" y="18648"/>
                  </a:lnTo>
                  <a:lnTo>
                    <a:pt x="1202626" y="12009"/>
                  </a:lnTo>
                  <a:lnTo>
                    <a:pt x="1256735" y="6797"/>
                  </a:lnTo>
                  <a:lnTo>
                    <a:pt x="1311469" y="3039"/>
                  </a:lnTo>
                  <a:lnTo>
                    <a:pt x="1366788" y="764"/>
                  </a:lnTo>
                  <a:lnTo>
                    <a:pt x="1422654" y="0"/>
                  </a:lnTo>
                  <a:lnTo>
                    <a:pt x="1478519" y="764"/>
                  </a:lnTo>
                  <a:lnTo>
                    <a:pt x="1533838" y="3039"/>
                  </a:lnTo>
                  <a:lnTo>
                    <a:pt x="1588572" y="6797"/>
                  </a:lnTo>
                  <a:lnTo>
                    <a:pt x="1642681" y="12009"/>
                  </a:lnTo>
                  <a:lnTo>
                    <a:pt x="1696126" y="18648"/>
                  </a:lnTo>
                  <a:lnTo>
                    <a:pt x="1748867" y="26685"/>
                  </a:lnTo>
                  <a:lnTo>
                    <a:pt x="1800865" y="36092"/>
                  </a:lnTo>
                  <a:lnTo>
                    <a:pt x="1852079" y="46841"/>
                  </a:lnTo>
                  <a:lnTo>
                    <a:pt x="1902472" y="58905"/>
                  </a:lnTo>
                  <a:lnTo>
                    <a:pt x="1952002" y="72254"/>
                  </a:lnTo>
                  <a:lnTo>
                    <a:pt x="2000630" y="86861"/>
                  </a:lnTo>
                  <a:lnTo>
                    <a:pt x="2048318" y="102698"/>
                  </a:lnTo>
                  <a:lnTo>
                    <a:pt x="2095025" y="119737"/>
                  </a:lnTo>
                  <a:lnTo>
                    <a:pt x="2140712" y="137950"/>
                  </a:lnTo>
                  <a:lnTo>
                    <a:pt x="2185339" y="157308"/>
                  </a:lnTo>
                  <a:lnTo>
                    <a:pt x="2228867" y="177783"/>
                  </a:lnTo>
                  <a:lnTo>
                    <a:pt x="2271256" y="199348"/>
                  </a:lnTo>
                  <a:lnTo>
                    <a:pt x="2312467" y="221975"/>
                  </a:lnTo>
                  <a:lnTo>
                    <a:pt x="2352461" y="245634"/>
                  </a:lnTo>
                  <a:lnTo>
                    <a:pt x="2391197" y="270299"/>
                  </a:lnTo>
                  <a:lnTo>
                    <a:pt x="2428636" y="295941"/>
                  </a:lnTo>
                  <a:lnTo>
                    <a:pt x="2464740" y="322532"/>
                  </a:lnTo>
                  <a:lnTo>
                    <a:pt x="2499467" y="350044"/>
                  </a:lnTo>
                  <a:lnTo>
                    <a:pt x="2532779" y="378449"/>
                  </a:lnTo>
                  <a:lnTo>
                    <a:pt x="2564636" y="407719"/>
                  </a:lnTo>
                  <a:lnTo>
                    <a:pt x="2594998" y="437825"/>
                  </a:lnTo>
                  <a:lnTo>
                    <a:pt x="2623827" y="468740"/>
                  </a:lnTo>
                  <a:lnTo>
                    <a:pt x="2651082" y="500436"/>
                  </a:lnTo>
                  <a:lnTo>
                    <a:pt x="2676724" y="532884"/>
                  </a:lnTo>
                  <a:lnTo>
                    <a:pt x="2700714" y="566057"/>
                  </a:lnTo>
                  <a:lnTo>
                    <a:pt x="2723012" y="599926"/>
                  </a:lnTo>
                  <a:lnTo>
                    <a:pt x="2743578" y="634463"/>
                  </a:lnTo>
                  <a:lnTo>
                    <a:pt x="2762373" y="669640"/>
                  </a:lnTo>
                  <a:lnTo>
                    <a:pt x="2779357" y="705430"/>
                  </a:lnTo>
                  <a:lnTo>
                    <a:pt x="2794492" y="741803"/>
                  </a:lnTo>
                  <a:lnTo>
                    <a:pt x="2807736" y="778732"/>
                  </a:lnTo>
                  <a:lnTo>
                    <a:pt x="2819052" y="816190"/>
                  </a:lnTo>
                  <a:lnTo>
                    <a:pt x="2828398" y="854147"/>
                  </a:lnTo>
                  <a:lnTo>
                    <a:pt x="2835737" y="892576"/>
                  </a:lnTo>
                  <a:lnTo>
                    <a:pt x="2841028" y="931448"/>
                  </a:lnTo>
                  <a:lnTo>
                    <a:pt x="2844231" y="970736"/>
                  </a:lnTo>
                  <a:lnTo>
                    <a:pt x="2845308" y="1010412"/>
                  </a:lnTo>
                  <a:lnTo>
                    <a:pt x="2844231" y="1050087"/>
                  </a:lnTo>
                  <a:lnTo>
                    <a:pt x="2841028" y="1089375"/>
                  </a:lnTo>
                  <a:lnTo>
                    <a:pt x="2835737" y="1128247"/>
                  </a:lnTo>
                  <a:lnTo>
                    <a:pt x="2828398" y="1166676"/>
                  </a:lnTo>
                  <a:lnTo>
                    <a:pt x="2819052" y="1204633"/>
                  </a:lnTo>
                  <a:lnTo>
                    <a:pt x="2807736" y="1242091"/>
                  </a:lnTo>
                  <a:lnTo>
                    <a:pt x="2794492" y="1279020"/>
                  </a:lnTo>
                  <a:lnTo>
                    <a:pt x="2779357" y="1315394"/>
                  </a:lnTo>
                  <a:lnTo>
                    <a:pt x="2762373" y="1351183"/>
                  </a:lnTo>
                  <a:lnTo>
                    <a:pt x="2743578" y="1386360"/>
                  </a:lnTo>
                  <a:lnTo>
                    <a:pt x="2723012" y="1420897"/>
                  </a:lnTo>
                  <a:lnTo>
                    <a:pt x="2700714" y="1454766"/>
                  </a:lnTo>
                  <a:lnTo>
                    <a:pt x="2676724" y="1487939"/>
                  </a:lnTo>
                  <a:lnTo>
                    <a:pt x="2651082" y="1520387"/>
                  </a:lnTo>
                  <a:lnTo>
                    <a:pt x="2623827" y="1552083"/>
                  </a:lnTo>
                  <a:lnTo>
                    <a:pt x="2594998" y="1582998"/>
                  </a:lnTo>
                  <a:lnTo>
                    <a:pt x="2564636" y="1613104"/>
                  </a:lnTo>
                  <a:lnTo>
                    <a:pt x="2532779" y="1642374"/>
                  </a:lnTo>
                  <a:lnTo>
                    <a:pt x="2499467" y="1670779"/>
                  </a:lnTo>
                  <a:lnTo>
                    <a:pt x="2464740" y="1698291"/>
                  </a:lnTo>
                  <a:lnTo>
                    <a:pt x="2428636" y="1724882"/>
                  </a:lnTo>
                  <a:lnTo>
                    <a:pt x="2391197" y="1750524"/>
                  </a:lnTo>
                  <a:lnTo>
                    <a:pt x="2352461" y="1775189"/>
                  </a:lnTo>
                  <a:lnTo>
                    <a:pt x="2312467" y="1798848"/>
                  </a:lnTo>
                  <a:lnTo>
                    <a:pt x="2271256" y="1821475"/>
                  </a:lnTo>
                  <a:lnTo>
                    <a:pt x="2228867" y="1843040"/>
                  </a:lnTo>
                  <a:lnTo>
                    <a:pt x="2185339" y="1863515"/>
                  </a:lnTo>
                  <a:lnTo>
                    <a:pt x="2140712" y="1882873"/>
                  </a:lnTo>
                  <a:lnTo>
                    <a:pt x="2095025" y="1901086"/>
                  </a:lnTo>
                  <a:lnTo>
                    <a:pt x="2048318" y="1918125"/>
                  </a:lnTo>
                  <a:lnTo>
                    <a:pt x="2000630" y="1933962"/>
                  </a:lnTo>
                  <a:lnTo>
                    <a:pt x="1952002" y="1948569"/>
                  </a:lnTo>
                  <a:lnTo>
                    <a:pt x="1902472" y="1961918"/>
                  </a:lnTo>
                  <a:lnTo>
                    <a:pt x="1852079" y="1973982"/>
                  </a:lnTo>
                  <a:lnTo>
                    <a:pt x="1800865" y="1984731"/>
                  </a:lnTo>
                  <a:lnTo>
                    <a:pt x="1748867" y="1994138"/>
                  </a:lnTo>
                  <a:lnTo>
                    <a:pt x="1696126" y="2002175"/>
                  </a:lnTo>
                  <a:lnTo>
                    <a:pt x="1642681" y="2008814"/>
                  </a:lnTo>
                  <a:lnTo>
                    <a:pt x="1588572" y="2014026"/>
                  </a:lnTo>
                  <a:lnTo>
                    <a:pt x="1533838" y="2017784"/>
                  </a:lnTo>
                  <a:lnTo>
                    <a:pt x="1478519" y="2020059"/>
                  </a:lnTo>
                  <a:lnTo>
                    <a:pt x="1422654" y="2020824"/>
                  </a:lnTo>
                  <a:lnTo>
                    <a:pt x="1366788" y="2020059"/>
                  </a:lnTo>
                  <a:lnTo>
                    <a:pt x="1311469" y="2017784"/>
                  </a:lnTo>
                  <a:lnTo>
                    <a:pt x="1256735" y="2014026"/>
                  </a:lnTo>
                  <a:lnTo>
                    <a:pt x="1202626" y="2008814"/>
                  </a:lnTo>
                  <a:lnTo>
                    <a:pt x="1149181" y="2002175"/>
                  </a:lnTo>
                  <a:lnTo>
                    <a:pt x="1096440" y="1994138"/>
                  </a:lnTo>
                  <a:lnTo>
                    <a:pt x="1044442" y="1984731"/>
                  </a:lnTo>
                  <a:lnTo>
                    <a:pt x="993228" y="1973982"/>
                  </a:lnTo>
                  <a:lnTo>
                    <a:pt x="942836" y="1961918"/>
                  </a:lnTo>
                  <a:lnTo>
                    <a:pt x="893305" y="1948569"/>
                  </a:lnTo>
                  <a:lnTo>
                    <a:pt x="844677" y="1933962"/>
                  </a:lnTo>
                  <a:lnTo>
                    <a:pt x="796989" y="1918125"/>
                  </a:lnTo>
                  <a:lnTo>
                    <a:pt x="750282" y="1901086"/>
                  </a:lnTo>
                  <a:lnTo>
                    <a:pt x="704596" y="1882873"/>
                  </a:lnTo>
                  <a:lnTo>
                    <a:pt x="659968" y="1863515"/>
                  </a:lnTo>
                  <a:lnTo>
                    <a:pt x="616440" y="1843040"/>
                  </a:lnTo>
                  <a:lnTo>
                    <a:pt x="574051" y="1821475"/>
                  </a:lnTo>
                  <a:lnTo>
                    <a:pt x="532840" y="1798848"/>
                  </a:lnTo>
                  <a:lnTo>
                    <a:pt x="492846" y="1775189"/>
                  </a:lnTo>
                  <a:lnTo>
                    <a:pt x="454110" y="1750524"/>
                  </a:lnTo>
                  <a:lnTo>
                    <a:pt x="416671" y="1724882"/>
                  </a:lnTo>
                  <a:lnTo>
                    <a:pt x="380568" y="1698291"/>
                  </a:lnTo>
                  <a:lnTo>
                    <a:pt x="345840" y="1670779"/>
                  </a:lnTo>
                  <a:lnTo>
                    <a:pt x="312528" y="1642374"/>
                  </a:lnTo>
                  <a:lnTo>
                    <a:pt x="280671" y="1613104"/>
                  </a:lnTo>
                  <a:lnTo>
                    <a:pt x="250309" y="1582998"/>
                  </a:lnTo>
                  <a:lnTo>
                    <a:pt x="221480" y="1552083"/>
                  </a:lnTo>
                  <a:lnTo>
                    <a:pt x="194225" y="1520387"/>
                  </a:lnTo>
                  <a:lnTo>
                    <a:pt x="168583" y="1487939"/>
                  </a:lnTo>
                  <a:lnTo>
                    <a:pt x="144593" y="1454766"/>
                  </a:lnTo>
                  <a:lnTo>
                    <a:pt x="122295" y="1420897"/>
                  </a:lnTo>
                  <a:lnTo>
                    <a:pt x="101729" y="1386360"/>
                  </a:lnTo>
                  <a:lnTo>
                    <a:pt x="82934" y="1351183"/>
                  </a:lnTo>
                  <a:lnTo>
                    <a:pt x="65950" y="1315394"/>
                  </a:lnTo>
                  <a:lnTo>
                    <a:pt x="50815" y="1279020"/>
                  </a:lnTo>
                  <a:lnTo>
                    <a:pt x="37571" y="1242091"/>
                  </a:lnTo>
                  <a:lnTo>
                    <a:pt x="26255" y="1204633"/>
                  </a:lnTo>
                  <a:lnTo>
                    <a:pt x="16909" y="1166676"/>
                  </a:lnTo>
                  <a:lnTo>
                    <a:pt x="9570" y="1128247"/>
                  </a:lnTo>
                  <a:lnTo>
                    <a:pt x="4279" y="1089375"/>
                  </a:lnTo>
                  <a:lnTo>
                    <a:pt x="1076" y="1050087"/>
                  </a:lnTo>
                  <a:lnTo>
                    <a:pt x="0" y="1010412"/>
                  </a:lnTo>
                  <a:close/>
                </a:path>
              </a:pathLst>
            </a:custGeom>
            <a:ln w="12700">
              <a:solidFill>
                <a:srgbClr val="107DA6"/>
              </a:solidFill>
            </a:ln>
          </p:spPr>
          <p:txBody>
            <a:bodyPr wrap="square" lIns="0" tIns="0" rIns="0" bIns="0" rtlCol="0"/>
            <a:lstStyle/>
            <a:p>
              <a:endParaRPr/>
            </a:p>
          </p:txBody>
        </p:sp>
      </p:grpSp>
      <p:sp>
        <p:nvSpPr>
          <p:cNvPr id="8" name="object 8"/>
          <p:cNvSpPr txBox="1"/>
          <p:nvPr/>
        </p:nvSpPr>
        <p:spPr>
          <a:xfrm>
            <a:off x="2061464" y="3031616"/>
            <a:ext cx="1819910" cy="756920"/>
          </a:xfrm>
          <a:prstGeom prst="rect">
            <a:avLst/>
          </a:prstGeom>
        </p:spPr>
        <p:txBody>
          <a:bodyPr vert="horz" wrap="square" lIns="0" tIns="12700" rIns="0" bIns="0" rtlCol="0">
            <a:spAutoFit/>
          </a:bodyPr>
          <a:lstStyle/>
          <a:p>
            <a:pPr marL="352425" marR="5080" indent="-340360">
              <a:lnSpc>
                <a:spcPct val="100000"/>
              </a:lnSpc>
              <a:spcBef>
                <a:spcPts val="100"/>
              </a:spcBef>
            </a:pPr>
            <a:r>
              <a:rPr sz="2400" spc="-5" dirty="0">
                <a:solidFill>
                  <a:srgbClr val="FFFFFF"/>
                </a:solidFill>
                <a:latin typeface="Calibri"/>
                <a:cs typeface="Calibri"/>
              </a:rPr>
              <a:t>Section</a:t>
            </a:r>
            <a:r>
              <a:rPr sz="2400" spc="-55" dirty="0">
                <a:solidFill>
                  <a:srgbClr val="FFFFFF"/>
                </a:solidFill>
                <a:latin typeface="Calibri"/>
                <a:cs typeface="Calibri"/>
              </a:rPr>
              <a:t> </a:t>
            </a:r>
            <a:r>
              <a:rPr sz="2400" dirty="0">
                <a:solidFill>
                  <a:srgbClr val="FFFFFF"/>
                </a:solidFill>
                <a:latin typeface="Calibri"/>
                <a:cs typeface="Calibri"/>
              </a:rPr>
              <a:t>9(3)</a:t>
            </a:r>
            <a:r>
              <a:rPr sz="2400" spc="-65" dirty="0">
                <a:solidFill>
                  <a:srgbClr val="FFFFFF"/>
                </a:solidFill>
                <a:latin typeface="Calibri"/>
                <a:cs typeface="Calibri"/>
              </a:rPr>
              <a:t> </a:t>
            </a:r>
            <a:r>
              <a:rPr sz="2400" spc="-5" dirty="0">
                <a:solidFill>
                  <a:srgbClr val="FFFFFF"/>
                </a:solidFill>
                <a:latin typeface="Calibri"/>
                <a:cs typeface="Calibri"/>
              </a:rPr>
              <a:t>of </a:t>
            </a:r>
            <a:r>
              <a:rPr sz="2400" spc="-525" dirty="0">
                <a:solidFill>
                  <a:srgbClr val="FFFFFF"/>
                </a:solidFill>
                <a:latin typeface="Calibri"/>
                <a:cs typeface="Calibri"/>
              </a:rPr>
              <a:t> </a:t>
            </a:r>
            <a:r>
              <a:rPr sz="2400" spc="-10" dirty="0">
                <a:solidFill>
                  <a:srgbClr val="FFFFFF"/>
                </a:solidFill>
                <a:latin typeface="Calibri"/>
                <a:cs typeface="Calibri"/>
              </a:rPr>
              <a:t>CGST</a:t>
            </a:r>
            <a:r>
              <a:rPr sz="2400" spc="-30" dirty="0">
                <a:solidFill>
                  <a:srgbClr val="FFFFFF"/>
                </a:solidFill>
                <a:latin typeface="Calibri"/>
                <a:cs typeface="Calibri"/>
              </a:rPr>
              <a:t> </a:t>
            </a:r>
            <a:r>
              <a:rPr sz="2400" dirty="0">
                <a:solidFill>
                  <a:srgbClr val="FFFFFF"/>
                </a:solidFill>
                <a:latin typeface="Calibri"/>
                <a:cs typeface="Calibri"/>
              </a:rPr>
              <a:t>Act</a:t>
            </a:r>
            <a:endParaRPr sz="2400">
              <a:latin typeface="Calibri"/>
              <a:cs typeface="Calibri"/>
            </a:endParaRPr>
          </a:p>
        </p:txBody>
      </p:sp>
      <p:grpSp>
        <p:nvGrpSpPr>
          <p:cNvPr id="9" name="object 9"/>
          <p:cNvGrpSpPr/>
          <p:nvPr/>
        </p:nvGrpSpPr>
        <p:grpSpPr>
          <a:xfrm>
            <a:off x="6549897" y="2366517"/>
            <a:ext cx="2495550" cy="2033905"/>
            <a:chOff x="6549897" y="2366517"/>
            <a:chExt cx="2495550" cy="2033905"/>
          </a:xfrm>
        </p:grpSpPr>
        <p:sp>
          <p:nvSpPr>
            <p:cNvPr id="10" name="object 10"/>
            <p:cNvSpPr/>
            <p:nvPr/>
          </p:nvSpPr>
          <p:spPr>
            <a:xfrm>
              <a:off x="6556247" y="2372867"/>
              <a:ext cx="2482850" cy="2021205"/>
            </a:xfrm>
            <a:custGeom>
              <a:avLst/>
              <a:gdLst/>
              <a:ahLst/>
              <a:cxnLst/>
              <a:rect l="l" t="t" r="r" b="b"/>
              <a:pathLst>
                <a:path w="2482850" h="2021204">
                  <a:moveTo>
                    <a:pt x="1241298" y="0"/>
                  </a:moveTo>
                  <a:lnTo>
                    <a:pt x="1188826" y="886"/>
                  </a:lnTo>
                  <a:lnTo>
                    <a:pt x="1136910" y="3522"/>
                  </a:lnTo>
                  <a:lnTo>
                    <a:pt x="1085593" y="7872"/>
                  </a:lnTo>
                  <a:lnTo>
                    <a:pt x="1034916" y="13902"/>
                  </a:lnTo>
                  <a:lnTo>
                    <a:pt x="984924" y="21575"/>
                  </a:lnTo>
                  <a:lnTo>
                    <a:pt x="935659" y="30858"/>
                  </a:lnTo>
                  <a:lnTo>
                    <a:pt x="887165" y="41715"/>
                  </a:lnTo>
                  <a:lnTo>
                    <a:pt x="839484" y="54111"/>
                  </a:lnTo>
                  <a:lnTo>
                    <a:pt x="792660" y="68011"/>
                  </a:lnTo>
                  <a:lnTo>
                    <a:pt x="746736" y="83380"/>
                  </a:lnTo>
                  <a:lnTo>
                    <a:pt x="701754" y="100183"/>
                  </a:lnTo>
                  <a:lnTo>
                    <a:pt x="657759" y="118385"/>
                  </a:lnTo>
                  <a:lnTo>
                    <a:pt x="614792" y="137950"/>
                  </a:lnTo>
                  <a:lnTo>
                    <a:pt x="572898" y="158844"/>
                  </a:lnTo>
                  <a:lnTo>
                    <a:pt x="532119" y="181031"/>
                  </a:lnTo>
                  <a:lnTo>
                    <a:pt x="492498" y="204477"/>
                  </a:lnTo>
                  <a:lnTo>
                    <a:pt x="454079" y="229146"/>
                  </a:lnTo>
                  <a:lnTo>
                    <a:pt x="416904" y="255003"/>
                  </a:lnTo>
                  <a:lnTo>
                    <a:pt x="381016" y="282014"/>
                  </a:lnTo>
                  <a:lnTo>
                    <a:pt x="346459" y="310143"/>
                  </a:lnTo>
                  <a:lnTo>
                    <a:pt x="313276" y="339356"/>
                  </a:lnTo>
                  <a:lnTo>
                    <a:pt x="281510" y="369616"/>
                  </a:lnTo>
                  <a:lnTo>
                    <a:pt x="251203" y="400889"/>
                  </a:lnTo>
                  <a:lnTo>
                    <a:pt x="222400" y="433140"/>
                  </a:lnTo>
                  <a:lnTo>
                    <a:pt x="195142" y="466334"/>
                  </a:lnTo>
                  <a:lnTo>
                    <a:pt x="169474" y="500436"/>
                  </a:lnTo>
                  <a:lnTo>
                    <a:pt x="145438" y="535410"/>
                  </a:lnTo>
                  <a:lnTo>
                    <a:pt x="123077" y="571223"/>
                  </a:lnTo>
                  <a:lnTo>
                    <a:pt x="102434" y="607837"/>
                  </a:lnTo>
                  <a:lnTo>
                    <a:pt x="83553" y="645220"/>
                  </a:lnTo>
                  <a:lnTo>
                    <a:pt x="66477" y="683334"/>
                  </a:lnTo>
                  <a:lnTo>
                    <a:pt x="51248" y="722146"/>
                  </a:lnTo>
                  <a:lnTo>
                    <a:pt x="37910" y="761621"/>
                  </a:lnTo>
                  <a:lnTo>
                    <a:pt x="26506" y="801722"/>
                  </a:lnTo>
                  <a:lnTo>
                    <a:pt x="17078" y="842416"/>
                  </a:lnTo>
                  <a:lnTo>
                    <a:pt x="9671" y="883667"/>
                  </a:lnTo>
                  <a:lnTo>
                    <a:pt x="4327" y="925440"/>
                  </a:lnTo>
                  <a:lnTo>
                    <a:pt x="1088" y="967700"/>
                  </a:lnTo>
                  <a:lnTo>
                    <a:pt x="0" y="1010412"/>
                  </a:lnTo>
                  <a:lnTo>
                    <a:pt x="1088" y="1053123"/>
                  </a:lnTo>
                  <a:lnTo>
                    <a:pt x="4327" y="1095383"/>
                  </a:lnTo>
                  <a:lnTo>
                    <a:pt x="9671" y="1137156"/>
                  </a:lnTo>
                  <a:lnTo>
                    <a:pt x="17078" y="1178407"/>
                  </a:lnTo>
                  <a:lnTo>
                    <a:pt x="26506" y="1219101"/>
                  </a:lnTo>
                  <a:lnTo>
                    <a:pt x="37910" y="1259202"/>
                  </a:lnTo>
                  <a:lnTo>
                    <a:pt x="51248" y="1298677"/>
                  </a:lnTo>
                  <a:lnTo>
                    <a:pt x="66477" y="1337489"/>
                  </a:lnTo>
                  <a:lnTo>
                    <a:pt x="83553" y="1375603"/>
                  </a:lnTo>
                  <a:lnTo>
                    <a:pt x="102434" y="1412986"/>
                  </a:lnTo>
                  <a:lnTo>
                    <a:pt x="123077" y="1449600"/>
                  </a:lnTo>
                  <a:lnTo>
                    <a:pt x="145438" y="1485413"/>
                  </a:lnTo>
                  <a:lnTo>
                    <a:pt x="169474" y="1520387"/>
                  </a:lnTo>
                  <a:lnTo>
                    <a:pt x="195142" y="1554489"/>
                  </a:lnTo>
                  <a:lnTo>
                    <a:pt x="222400" y="1587683"/>
                  </a:lnTo>
                  <a:lnTo>
                    <a:pt x="251203" y="1619934"/>
                  </a:lnTo>
                  <a:lnTo>
                    <a:pt x="281510" y="1651207"/>
                  </a:lnTo>
                  <a:lnTo>
                    <a:pt x="313276" y="1681468"/>
                  </a:lnTo>
                  <a:lnTo>
                    <a:pt x="346459" y="1710680"/>
                  </a:lnTo>
                  <a:lnTo>
                    <a:pt x="381016" y="1738809"/>
                  </a:lnTo>
                  <a:lnTo>
                    <a:pt x="416904" y="1765820"/>
                  </a:lnTo>
                  <a:lnTo>
                    <a:pt x="454079" y="1791677"/>
                  </a:lnTo>
                  <a:lnTo>
                    <a:pt x="492498" y="1816346"/>
                  </a:lnTo>
                  <a:lnTo>
                    <a:pt x="532119" y="1839792"/>
                  </a:lnTo>
                  <a:lnTo>
                    <a:pt x="572898" y="1861980"/>
                  </a:lnTo>
                  <a:lnTo>
                    <a:pt x="614792" y="1882873"/>
                  </a:lnTo>
                  <a:lnTo>
                    <a:pt x="657759" y="1902438"/>
                  </a:lnTo>
                  <a:lnTo>
                    <a:pt x="701754" y="1920640"/>
                  </a:lnTo>
                  <a:lnTo>
                    <a:pt x="746736" y="1937443"/>
                  </a:lnTo>
                  <a:lnTo>
                    <a:pt x="792660" y="1952812"/>
                  </a:lnTo>
                  <a:lnTo>
                    <a:pt x="839484" y="1966712"/>
                  </a:lnTo>
                  <a:lnTo>
                    <a:pt x="887165" y="1979108"/>
                  </a:lnTo>
                  <a:lnTo>
                    <a:pt x="935659" y="1989965"/>
                  </a:lnTo>
                  <a:lnTo>
                    <a:pt x="984924" y="1999248"/>
                  </a:lnTo>
                  <a:lnTo>
                    <a:pt x="1034916" y="2006921"/>
                  </a:lnTo>
                  <a:lnTo>
                    <a:pt x="1085593" y="2012951"/>
                  </a:lnTo>
                  <a:lnTo>
                    <a:pt x="1136910" y="2017301"/>
                  </a:lnTo>
                  <a:lnTo>
                    <a:pt x="1188826" y="2019937"/>
                  </a:lnTo>
                  <a:lnTo>
                    <a:pt x="1241298" y="2020824"/>
                  </a:lnTo>
                  <a:lnTo>
                    <a:pt x="1293769" y="2019937"/>
                  </a:lnTo>
                  <a:lnTo>
                    <a:pt x="1345685" y="2017301"/>
                  </a:lnTo>
                  <a:lnTo>
                    <a:pt x="1397003" y="2012951"/>
                  </a:lnTo>
                  <a:lnTo>
                    <a:pt x="1447679" y="2006921"/>
                  </a:lnTo>
                  <a:lnTo>
                    <a:pt x="1497671" y="1999248"/>
                  </a:lnTo>
                  <a:lnTo>
                    <a:pt x="1546936" y="1989965"/>
                  </a:lnTo>
                  <a:lnTo>
                    <a:pt x="1595430" y="1979108"/>
                  </a:lnTo>
                  <a:lnTo>
                    <a:pt x="1643111" y="1966712"/>
                  </a:lnTo>
                  <a:lnTo>
                    <a:pt x="1689935" y="1952812"/>
                  </a:lnTo>
                  <a:lnTo>
                    <a:pt x="1735859" y="1937443"/>
                  </a:lnTo>
                  <a:lnTo>
                    <a:pt x="1780841" y="1920640"/>
                  </a:lnTo>
                  <a:lnTo>
                    <a:pt x="1824836" y="1902438"/>
                  </a:lnTo>
                  <a:lnTo>
                    <a:pt x="1867803" y="1882873"/>
                  </a:lnTo>
                  <a:lnTo>
                    <a:pt x="1909697" y="1861980"/>
                  </a:lnTo>
                  <a:lnTo>
                    <a:pt x="1950476" y="1839792"/>
                  </a:lnTo>
                  <a:lnTo>
                    <a:pt x="1990097" y="1816346"/>
                  </a:lnTo>
                  <a:lnTo>
                    <a:pt x="2028516" y="1791677"/>
                  </a:lnTo>
                  <a:lnTo>
                    <a:pt x="2065691" y="1765820"/>
                  </a:lnTo>
                  <a:lnTo>
                    <a:pt x="2101579" y="1738809"/>
                  </a:lnTo>
                  <a:lnTo>
                    <a:pt x="2136136" y="1710680"/>
                  </a:lnTo>
                  <a:lnTo>
                    <a:pt x="2169319" y="1681468"/>
                  </a:lnTo>
                  <a:lnTo>
                    <a:pt x="2201085" y="1651207"/>
                  </a:lnTo>
                  <a:lnTo>
                    <a:pt x="2231392" y="1619934"/>
                  </a:lnTo>
                  <a:lnTo>
                    <a:pt x="2260195" y="1587683"/>
                  </a:lnTo>
                  <a:lnTo>
                    <a:pt x="2287453" y="1554489"/>
                  </a:lnTo>
                  <a:lnTo>
                    <a:pt x="2313121" y="1520387"/>
                  </a:lnTo>
                  <a:lnTo>
                    <a:pt x="2337157" y="1485413"/>
                  </a:lnTo>
                  <a:lnTo>
                    <a:pt x="2359518" y="1449600"/>
                  </a:lnTo>
                  <a:lnTo>
                    <a:pt x="2380161" y="1412986"/>
                  </a:lnTo>
                  <a:lnTo>
                    <a:pt x="2399042" y="1375603"/>
                  </a:lnTo>
                  <a:lnTo>
                    <a:pt x="2416118" y="1337489"/>
                  </a:lnTo>
                  <a:lnTo>
                    <a:pt x="2431347" y="1298677"/>
                  </a:lnTo>
                  <a:lnTo>
                    <a:pt x="2444685" y="1259202"/>
                  </a:lnTo>
                  <a:lnTo>
                    <a:pt x="2456089" y="1219101"/>
                  </a:lnTo>
                  <a:lnTo>
                    <a:pt x="2465517" y="1178407"/>
                  </a:lnTo>
                  <a:lnTo>
                    <a:pt x="2472924" y="1137156"/>
                  </a:lnTo>
                  <a:lnTo>
                    <a:pt x="2478268" y="1095383"/>
                  </a:lnTo>
                  <a:lnTo>
                    <a:pt x="2481507" y="1053123"/>
                  </a:lnTo>
                  <a:lnTo>
                    <a:pt x="2482596" y="1010412"/>
                  </a:lnTo>
                  <a:lnTo>
                    <a:pt x="2481507" y="967700"/>
                  </a:lnTo>
                  <a:lnTo>
                    <a:pt x="2478268" y="925440"/>
                  </a:lnTo>
                  <a:lnTo>
                    <a:pt x="2472924" y="883667"/>
                  </a:lnTo>
                  <a:lnTo>
                    <a:pt x="2465517" y="842416"/>
                  </a:lnTo>
                  <a:lnTo>
                    <a:pt x="2456089" y="801722"/>
                  </a:lnTo>
                  <a:lnTo>
                    <a:pt x="2444685" y="761621"/>
                  </a:lnTo>
                  <a:lnTo>
                    <a:pt x="2431347" y="722146"/>
                  </a:lnTo>
                  <a:lnTo>
                    <a:pt x="2416118" y="683334"/>
                  </a:lnTo>
                  <a:lnTo>
                    <a:pt x="2399042" y="645220"/>
                  </a:lnTo>
                  <a:lnTo>
                    <a:pt x="2380161" y="607837"/>
                  </a:lnTo>
                  <a:lnTo>
                    <a:pt x="2359518" y="571223"/>
                  </a:lnTo>
                  <a:lnTo>
                    <a:pt x="2337157" y="535410"/>
                  </a:lnTo>
                  <a:lnTo>
                    <a:pt x="2313121" y="500436"/>
                  </a:lnTo>
                  <a:lnTo>
                    <a:pt x="2287453" y="466334"/>
                  </a:lnTo>
                  <a:lnTo>
                    <a:pt x="2260195" y="433140"/>
                  </a:lnTo>
                  <a:lnTo>
                    <a:pt x="2231392" y="400889"/>
                  </a:lnTo>
                  <a:lnTo>
                    <a:pt x="2201085" y="369616"/>
                  </a:lnTo>
                  <a:lnTo>
                    <a:pt x="2169319" y="339356"/>
                  </a:lnTo>
                  <a:lnTo>
                    <a:pt x="2136136" y="310143"/>
                  </a:lnTo>
                  <a:lnTo>
                    <a:pt x="2101579" y="282014"/>
                  </a:lnTo>
                  <a:lnTo>
                    <a:pt x="2065691" y="255003"/>
                  </a:lnTo>
                  <a:lnTo>
                    <a:pt x="2028516" y="229146"/>
                  </a:lnTo>
                  <a:lnTo>
                    <a:pt x="1990097" y="204477"/>
                  </a:lnTo>
                  <a:lnTo>
                    <a:pt x="1950476" y="181031"/>
                  </a:lnTo>
                  <a:lnTo>
                    <a:pt x="1909697" y="158844"/>
                  </a:lnTo>
                  <a:lnTo>
                    <a:pt x="1867803" y="137950"/>
                  </a:lnTo>
                  <a:lnTo>
                    <a:pt x="1824836" y="118385"/>
                  </a:lnTo>
                  <a:lnTo>
                    <a:pt x="1780841" y="100183"/>
                  </a:lnTo>
                  <a:lnTo>
                    <a:pt x="1735859" y="83380"/>
                  </a:lnTo>
                  <a:lnTo>
                    <a:pt x="1689935" y="68011"/>
                  </a:lnTo>
                  <a:lnTo>
                    <a:pt x="1643111" y="54111"/>
                  </a:lnTo>
                  <a:lnTo>
                    <a:pt x="1595430" y="41715"/>
                  </a:lnTo>
                  <a:lnTo>
                    <a:pt x="1546936" y="30858"/>
                  </a:lnTo>
                  <a:lnTo>
                    <a:pt x="1497671" y="21575"/>
                  </a:lnTo>
                  <a:lnTo>
                    <a:pt x="1447679" y="13902"/>
                  </a:lnTo>
                  <a:lnTo>
                    <a:pt x="1397003" y="7872"/>
                  </a:lnTo>
                  <a:lnTo>
                    <a:pt x="1345685" y="3522"/>
                  </a:lnTo>
                  <a:lnTo>
                    <a:pt x="1293769" y="886"/>
                  </a:lnTo>
                  <a:lnTo>
                    <a:pt x="1241298" y="0"/>
                  </a:lnTo>
                  <a:close/>
                </a:path>
              </a:pathLst>
            </a:custGeom>
            <a:solidFill>
              <a:srgbClr val="1CACE4"/>
            </a:solidFill>
          </p:spPr>
          <p:txBody>
            <a:bodyPr wrap="square" lIns="0" tIns="0" rIns="0" bIns="0" rtlCol="0"/>
            <a:lstStyle/>
            <a:p>
              <a:endParaRPr/>
            </a:p>
          </p:txBody>
        </p:sp>
        <p:sp>
          <p:nvSpPr>
            <p:cNvPr id="11" name="object 11"/>
            <p:cNvSpPr/>
            <p:nvPr/>
          </p:nvSpPr>
          <p:spPr>
            <a:xfrm>
              <a:off x="6556247" y="2372867"/>
              <a:ext cx="2482850" cy="2021205"/>
            </a:xfrm>
            <a:custGeom>
              <a:avLst/>
              <a:gdLst/>
              <a:ahLst/>
              <a:cxnLst/>
              <a:rect l="l" t="t" r="r" b="b"/>
              <a:pathLst>
                <a:path w="2482850" h="2021204">
                  <a:moveTo>
                    <a:pt x="0" y="1010412"/>
                  </a:moveTo>
                  <a:lnTo>
                    <a:pt x="1088" y="967700"/>
                  </a:lnTo>
                  <a:lnTo>
                    <a:pt x="4327" y="925440"/>
                  </a:lnTo>
                  <a:lnTo>
                    <a:pt x="9671" y="883667"/>
                  </a:lnTo>
                  <a:lnTo>
                    <a:pt x="17078" y="842416"/>
                  </a:lnTo>
                  <a:lnTo>
                    <a:pt x="26506" y="801722"/>
                  </a:lnTo>
                  <a:lnTo>
                    <a:pt x="37910" y="761621"/>
                  </a:lnTo>
                  <a:lnTo>
                    <a:pt x="51248" y="722146"/>
                  </a:lnTo>
                  <a:lnTo>
                    <a:pt x="66477" y="683334"/>
                  </a:lnTo>
                  <a:lnTo>
                    <a:pt x="83553" y="645220"/>
                  </a:lnTo>
                  <a:lnTo>
                    <a:pt x="102434" y="607837"/>
                  </a:lnTo>
                  <a:lnTo>
                    <a:pt x="123077" y="571223"/>
                  </a:lnTo>
                  <a:lnTo>
                    <a:pt x="145438" y="535410"/>
                  </a:lnTo>
                  <a:lnTo>
                    <a:pt x="169474" y="500436"/>
                  </a:lnTo>
                  <a:lnTo>
                    <a:pt x="195142" y="466334"/>
                  </a:lnTo>
                  <a:lnTo>
                    <a:pt x="222400" y="433140"/>
                  </a:lnTo>
                  <a:lnTo>
                    <a:pt x="251203" y="400889"/>
                  </a:lnTo>
                  <a:lnTo>
                    <a:pt x="281510" y="369616"/>
                  </a:lnTo>
                  <a:lnTo>
                    <a:pt x="313276" y="339356"/>
                  </a:lnTo>
                  <a:lnTo>
                    <a:pt x="346459" y="310143"/>
                  </a:lnTo>
                  <a:lnTo>
                    <a:pt x="381016" y="282014"/>
                  </a:lnTo>
                  <a:lnTo>
                    <a:pt x="416904" y="255003"/>
                  </a:lnTo>
                  <a:lnTo>
                    <a:pt x="454079" y="229146"/>
                  </a:lnTo>
                  <a:lnTo>
                    <a:pt x="492498" y="204477"/>
                  </a:lnTo>
                  <a:lnTo>
                    <a:pt x="532119" y="181031"/>
                  </a:lnTo>
                  <a:lnTo>
                    <a:pt x="572898" y="158844"/>
                  </a:lnTo>
                  <a:lnTo>
                    <a:pt x="614792" y="137950"/>
                  </a:lnTo>
                  <a:lnTo>
                    <a:pt x="657759" y="118385"/>
                  </a:lnTo>
                  <a:lnTo>
                    <a:pt x="701754" y="100183"/>
                  </a:lnTo>
                  <a:lnTo>
                    <a:pt x="746736" y="83380"/>
                  </a:lnTo>
                  <a:lnTo>
                    <a:pt x="792660" y="68011"/>
                  </a:lnTo>
                  <a:lnTo>
                    <a:pt x="839484" y="54111"/>
                  </a:lnTo>
                  <a:lnTo>
                    <a:pt x="887165" y="41715"/>
                  </a:lnTo>
                  <a:lnTo>
                    <a:pt x="935659" y="30858"/>
                  </a:lnTo>
                  <a:lnTo>
                    <a:pt x="984924" y="21575"/>
                  </a:lnTo>
                  <a:lnTo>
                    <a:pt x="1034916" y="13902"/>
                  </a:lnTo>
                  <a:lnTo>
                    <a:pt x="1085593" y="7872"/>
                  </a:lnTo>
                  <a:lnTo>
                    <a:pt x="1136910" y="3522"/>
                  </a:lnTo>
                  <a:lnTo>
                    <a:pt x="1188826" y="886"/>
                  </a:lnTo>
                  <a:lnTo>
                    <a:pt x="1241298" y="0"/>
                  </a:lnTo>
                  <a:lnTo>
                    <a:pt x="1293769" y="886"/>
                  </a:lnTo>
                  <a:lnTo>
                    <a:pt x="1345685" y="3522"/>
                  </a:lnTo>
                  <a:lnTo>
                    <a:pt x="1397003" y="7872"/>
                  </a:lnTo>
                  <a:lnTo>
                    <a:pt x="1447679" y="13902"/>
                  </a:lnTo>
                  <a:lnTo>
                    <a:pt x="1497671" y="21575"/>
                  </a:lnTo>
                  <a:lnTo>
                    <a:pt x="1546936" y="30858"/>
                  </a:lnTo>
                  <a:lnTo>
                    <a:pt x="1595430" y="41715"/>
                  </a:lnTo>
                  <a:lnTo>
                    <a:pt x="1643111" y="54111"/>
                  </a:lnTo>
                  <a:lnTo>
                    <a:pt x="1689935" y="68011"/>
                  </a:lnTo>
                  <a:lnTo>
                    <a:pt x="1735859" y="83380"/>
                  </a:lnTo>
                  <a:lnTo>
                    <a:pt x="1780841" y="100183"/>
                  </a:lnTo>
                  <a:lnTo>
                    <a:pt x="1824836" y="118385"/>
                  </a:lnTo>
                  <a:lnTo>
                    <a:pt x="1867803" y="137950"/>
                  </a:lnTo>
                  <a:lnTo>
                    <a:pt x="1909697" y="158844"/>
                  </a:lnTo>
                  <a:lnTo>
                    <a:pt x="1950476" y="181031"/>
                  </a:lnTo>
                  <a:lnTo>
                    <a:pt x="1990097" y="204477"/>
                  </a:lnTo>
                  <a:lnTo>
                    <a:pt x="2028516" y="229146"/>
                  </a:lnTo>
                  <a:lnTo>
                    <a:pt x="2065691" y="255003"/>
                  </a:lnTo>
                  <a:lnTo>
                    <a:pt x="2101579" y="282014"/>
                  </a:lnTo>
                  <a:lnTo>
                    <a:pt x="2136136" y="310143"/>
                  </a:lnTo>
                  <a:lnTo>
                    <a:pt x="2169319" y="339356"/>
                  </a:lnTo>
                  <a:lnTo>
                    <a:pt x="2201085" y="369616"/>
                  </a:lnTo>
                  <a:lnTo>
                    <a:pt x="2231392" y="400889"/>
                  </a:lnTo>
                  <a:lnTo>
                    <a:pt x="2260195" y="433140"/>
                  </a:lnTo>
                  <a:lnTo>
                    <a:pt x="2287453" y="466334"/>
                  </a:lnTo>
                  <a:lnTo>
                    <a:pt x="2313121" y="500436"/>
                  </a:lnTo>
                  <a:lnTo>
                    <a:pt x="2337157" y="535410"/>
                  </a:lnTo>
                  <a:lnTo>
                    <a:pt x="2359518" y="571223"/>
                  </a:lnTo>
                  <a:lnTo>
                    <a:pt x="2380161" y="607837"/>
                  </a:lnTo>
                  <a:lnTo>
                    <a:pt x="2399042" y="645220"/>
                  </a:lnTo>
                  <a:lnTo>
                    <a:pt x="2416118" y="683334"/>
                  </a:lnTo>
                  <a:lnTo>
                    <a:pt x="2431347" y="722146"/>
                  </a:lnTo>
                  <a:lnTo>
                    <a:pt x="2444685" y="761621"/>
                  </a:lnTo>
                  <a:lnTo>
                    <a:pt x="2456089" y="801722"/>
                  </a:lnTo>
                  <a:lnTo>
                    <a:pt x="2465517" y="842416"/>
                  </a:lnTo>
                  <a:lnTo>
                    <a:pt x="2472924" y="883667"/>
                  </a:lnTo>
                  <a:lnTo>
                    <a:pt x="2478268" y="925440"/>
                  </a:lnTo>
                  <a:lnTo>
                    <a:pt x="2481507" y="967700"/>
                  </a:lnTo>
                  <a:lnTo>
                    <a:pt x="2482596" y="1010412"/>
                  </a:lnTo>
                  <a:lnTo>
                    <a:pt x="2481507" y="1053123"/>
                  </a:lnTo>
                  <a:lnTo>
                    <a:pt x="2478268" y="1095383"/>
                  </a:lnTo>
                  <a:lnTo>
                    <a:pt x="2472924" y="1137156"/>
                  </a:lnTo>
                  <a:lnTo>
                    <a:pt x="2465517" y="1178407"/>
                  </a:lnTo>
                  <a:lnTo>
                    <a:pt x="2456089" y="1219101"/>
                  </a:lnTo>
                  <a:lnTo>
                    <a:pt x="2444685" y="1259202"/>
                  </a:lnTo>
                  <a:lnTo>
                    <a:pt x="2431347" y="1298677"/>
                  </a:lnTo>
                  <a:lnTo>
                    <a:pt x="2416118" y="1337489"/>
                  </a:lnTo>
                  <a:lnTo>
                    <a:pt x="2399042" y="1375603"/>
                  </a:lnTo>
                  <a:lnTo>
                    <a:pt x="2380161" y="1412986"/>
                  </a:lnTo>
                  <a:lnTo>
                    <a:pt x="2359518" y="1449600"/>
                  </a:lnTo>
                  <a:lnTo>
                    <a:pt x="2337157" y="1485413"/>
                  </a:lnTo>
                  <a:lnTo>
                    <a:pt x="2313121" y="1520387"/>
                  </a:lnTo>
                  <a:lnTo>
                    <a:pt x="2287453" y="1554489"/>
                  </a:lnTo>
                  <a:lnTo>
                    <a:pt x="2260195" y="1587683"/>
                  </a:lnTo>
                  <a:lnTo>
                    <a:pt x="2231392" y="1619934"/>
                  </a:lnTo>
                  <a:lnTo>
                    <a:pt x="2201085" y="1651207"/>
                  </a:lnTo>
                  <a:lnTo>
                    <a:pt x="2169319" y="1681468"/>
                  </a:lnTo>
                  <a:lnTo>
                    <a:pt x="2136136" y="1710680"/>
                  </a:lnTo>
                  <a:lnTo>
                    <a:pt x="2101579" y="1738809"/>
                  </a:lnTo>
                  <a:lnTo>
                    <a:pt x="2065691" y="1765820"/>
                  </a:lnTo>
                  <a:lnTo>
                    <a:pt x="2028516" y="1791677"/>
                  </a:lnTo>
                  <a:lnTo>
                    <a:pt x="1990097" y="1816346"/>
                  </a:lnTo>
                  <a:lnTo>
                    <a:pt x="1950476" y="1839792"/>
                  </a:lnTo>
                  <a:lnTo>
                    <a:pt x="1909697" y="1861980"/>
                  </a:lnTo>
                  <a:lnTo>
                    <a:pt x="1867803" y="1882873"/>
                  </a:lnTo>
                  <a:lnTo>
                    <a:pt x="1824836" y="1902438"/>
                  </a:lnTo>
                  <a:lnTo>
                    <a:pt x="1780841" y="1920640"/>
                  </a:lnTo>
                  <a:lnTo>
                    <a:pt x="1735859" y="1937443"/>
                  </a:lnTo>
                  <a:lnTo>
                    <a:pt x="1689935" y="1952812"/>
                  </a:lnTo>
                  <a:lnTo>
                    <a:pt x="1643111" y="1966712"/>
                  </a:lnTo>
                  <a:lnTo>
                    <a:pt x="1595430" y="1979108"/>
                  </a:lnTo>
                  <a:lnTo>
                    <a:pt x="1546936" y="1989965"/>
                  </a:lnTo>
                  <a:lnTo>
                    <a:pt x="1497671" y="1999248"/>
                  </a:lnTo>
                  <a:lnTo>
                    <a:pt x="1447679" y="2006921"/>
                  </a:lnTo>
                  <a:lnTo>
                    <a:pt x="1397003" y="2012951"/>
                  </a:lnTo>
                  <a:lnTo>
                    <a:pt x="1345685" y="2017301"/>
                  </a:lnTo>
                  <a:lnTo>
                    <a:pt x="1293769" y="2019937"/>
                  </a:lnTo>
                  <a:lnTo>
                    <a:pt x="1241298" y="2020824"/>
                  </a:lnTo>
                  <a:lnTo>
                    <a:pt x="1188826" y="2019937"/>
                  </a:lnTo>
                  <a:lnTo>
                    <a:pt x="1136910" y="2017301"/>
                  </a:lnTo>
                  <a:lnTo>
                    <a:pt x="1085593" y="2012951"/>
                  </a:lnTo>
                  <a:lnTo>
                    <a:pt x="1034916" y="2006921"/>
                  </a:lnTo>
                  <a:lnTo>
                    <a:pt x="984924" y="1999248"/>
                  </a:lnTo>
                  <a:lnTo>
                    <a:pt x="935659" y="1989965"/>
                  </a:lnTo>
                  <a:lnTo>
                    <a:pt x="887165" y="1979108"/>
                  </a:lnTo>
                  <a:lnTo>
                    <a:pt x="839484" y="1966712"/>
                  </a:lnTo>
                  <a:lnTo>
                    <a:pt x="792660" y="1952812"/>
                  </a:lnTo>
                  <a:lnTo>
                    <a:pt x="746736" y="1937443"/>
                  </a:lnTo>
                  <a:lnTo>
                    <a:pt x="701754" y="1920640"/>
                  </a:lnTo>
                  <a:lnTo>
                    <a:pt x="657759" y="1902438"/>
                  </a:lnTo>
                  <a:lnTo>
                    <a:pt x="614792" y="1882873"/>
                  </a:lnTo>
                  <a:lnTo>
                    <a:pt x="572898" y="1861980"/>
                  </a:lnTo>
                  <a:lnTo>
                    <a:pt x="532119" y="1839792"/>
                  </a:lnTo>
                  <a:lnTo>
                    <a:pt x="492498" y="1816346"/>
                  </a:lnTo>
                  <a:lnTo>
                    <a:pt x="454079" y="1791677"/>
                  </a:lnTo>
                  <a:lnTo>
                    <a:pt x="416904" y="1765820"/>
                  </a:lnTo>
                  <a:lnTo>
                    <a:pt x="381016" y="1738809"/>
                  </a:lnTo>
                  <a:lnTo>
                    <a:pt x="346459" y="1710680"/>
                  </a:lnTo>
                  <a:lnTo>
                    <a:pt x="313276" y="1681468"/>
                  </a:lnTo>
                  <a:lnTo>
                    <a:pt x="281510" y="1651207"/>
                  </a:lnTo>
                  <a:lnTo>
                    <a:pt x="251203" y="1619934"/>
                  </a:lnTo>
                  <a:lnTo>
                    <a:pt x="222400" y="1587683"/>
                  </a:lnTo>
                  <a:lnTo>
                    <a:pt x="195142" y="1554489"/>
                  </a:lnTo>
                  <a:lnTo>
                    <a:pt x="169474" y="1520387"/>
                  </a:lnTo>
                  <a:lnTo>
                    <a:pt x="145438" y="1485413"/>
                  </a:lnTo>
                  <a:lnTo>
                    <a:pt x="123077" y="1449600"/>
                  </a:lnTo>
                  <a:lnTo>
                    <a:pt x="102434" y="1412986"/>
                  </a:lnTo>
                  <a:lnTo>
                    <a:pt x="83553" y="1375603"/>
                  </a:lnTo>
                  <a:lnTo>
                    <a:pt x="66477" y="1337489"/>
                  </a:lnTo>
                  <a:lnTo>
                    <a:pt x="51248" y="1298677"/>
                  </a:lnTo>
                  <a:lnTo>
                    <a:pt x="37910" y="1259202"/>
                  </a:lnTo>
                  <a:lnTo>
                    <a:pt x="26506" y="1219101"/>
                  </a:lnTo>
                  <a:lnTo>
                    <a:pt x="17078" y="1178407"/>
                  </a:lnTo>
                  <a:lnTo>
                    <a:pt x="9671" y="1137156"/>
                  </a:lnTo>
                  <a:lnTo>
                    <a:pt x="4327" y="1095383"/>
                  </a:lnTo>
                  <a:lnTo>
                    <a:pt x="1088" y="1053123"/>
                  </a:lnTo>
                  <a:lnTo>
                    <a:pt x="0" y="1010412"/>
                  </a:lnTo>
                  <a:close/>
                </a:path>
              </a:pathLst>
            </a:custGeom>
            <a:ln w="12700">
              <a:solidFill>
                <a:srgbClr val="107DA6"/>
              </a:solidFill>
            </a:ln>
          </p:spPr>
          <p:txBody>
            <a:bodyPr wrap="square" lIns="0" tIns="0" rIns="0" bIns="0" rtlCol="0"/>
            <a:lstStyle/>
            <a:p>
              <a:endParaRPr/>
            </a:p>
          </p:txBody>
        </p:sp>
      </p:grpSp>
      <p:sp>
        <p:nvSpPr>
          <p:cNvPr id="12" name="object 12"/>
          <p:cNvSpPr txBox="1"/>
          <p:nvPr/>
        </p:nvSpPr>
        <p:spPr>
          <a:xfrm>
            <a:off x="7047356" y="2985896"/>
            <a:ext cx="1501140" cy="756920"/>
          </a:xfrm>
          <a:prstGeom prst="rect">
            <a:avLst/>
          </a:prstGeom>
        </p:spPr>
        <p:txBody>
          <a:bodyPr vert="horz" wrap="square" lIns="0" tIns="12700" rIns="0" bIns="0" rtlCol="0">
            <a:spAutoFit/>
          </a:bodyPr>
          <a:lstStyle/>
          <a:p>
            <a:pPr marL="32384" marR="5080" indent="-20320">
              <a:lnSpc>
                <a:spcPct val="100000"/>
              </a:lnSpc>
              <a:spcBef>
                <a:spcPts val="100"/>
              </a:spcBef>
            </a:pPr>
            <a:r>
              <a:rPr sz="2400" spc="-5" dirty="0">
                <a:solidFill>
                  <a:srgbClr val="FFFFFF"/>
                </a:solidFill>
                <a:latin typeface="Calibri"/>
                <a:cs typeface="Calibri"/>
              </a:rPr>
              <a:t>Section</a:t>
            </a:r>
            <a:r>
              <a:rPr sz="2400" spc="-90" dirty="0">
                <a:solidFill>
                  <a:srgbClr val="FFFFFF"/>
                </a:solidFill>
                <a:latin typeface="Calibri"/>
                <a:cs typeface="Calibri"/>
              </a:rPr>
              <a:t> </a:t>
            </a:r>
            <a:r>
              <a:rPr sz="2400" dirty="0">
                <a:solidFill>
                  <a:srgbClr val="FFFFFF"/>
                </a:solidFill>
                <a:latin typeface="Calibri"/>
                <a:cs typeface="Calibri"/>
              </a:rPr>
              <a:t>9(4) </a:t>
            </a:r>
            <a:r>
              <a:rPr sz="2400" spc="-525" dirty="0">
                <a:solidFill>
                  <a:srgbClr val="FFFFFF"/>
                </a:solidFill>
                <a:latin typeface="Calibri"/>
                <a:cs typeface="Calibri"/>
              </a:rPr>
              <a:t> </a:t>
            </a:r>
            <a:r>
              <a:rPr sz="2400" spc="-5" dirty="0">
                <a:solidFill>
                  <a:srgbClr val="FFFFFF"/>
                </a:solidFill>
                <a:latin typeface="Calibri"/>
                <a:cs typeface="Calibri"/>
              </a:rPr>
              <a:t>of</a:t>
            </a:r>
            <a:r>
              <a:rPr sz="2400" spc="-50" dirty="0">
                <a:solidFill>
                  <a:srgbClr val="FFFFFF"/>
                </a:solidFill>
                <a:latin typeface="Calibri"/>
                <a:cs typeface="Calibri"/>
              </a:rPr>
              <a:t> </a:t>
            </a:r>
            <a:r>
              <a:rPr sz="2400" spc="-10" dirty="0">
                <a:solidFill>
                  <a:srgbClr val="FFFFFF"/>
                </a:solidFill>
                <a:latin typeface="Calibri"/>
                <a:cs typeface="Calibri"/>
              </a:rPr>
              <a:t>CGST</a:t>
            </a:r>
            <a:r>
              <a:rPr sz="2400" spc="-50" dirty="0">
                <a:solidFill>
                  <a:srgbClr val="FFFFFF"/>
                </a:solidFill>
                <a:latin typeface="Calibri"/>
                <a:cs typeface="Calibri"/>
              </a:rPr>
              <a:t> </a:t>
            </a:r>
            <a:r>
              <a:rPr sz="2400" dirty="0">
                <a:solidFill>
                  <a:srgbClr val="FFFFFF"/>
                </a:solidFill>
                <a:latin typeface="Calibri"/>
                <a:cs typeface="Calibri"/>
              </a:rPr>
              <a:t>Act</a:t>
            </a:r>
            <a:endParaRPr sz="2400">
              <a:latin typeface="Calibri"/>
              <a:cs typeface="Calibri"/>
            </a:endParaRPr>
          </a:p>
        </p:txBody>
      </p:sp>
      <p:sp>
        <p:nvSpPr>
          <p:cNvPr id="13" name="object 13"/>
          <p:cNvSpPr txBox="1"/>
          <p:nvPr/>
        </p:nvSpPr>
        <p:spPr>
          <a:xfrm>
            <a:off x="2782824" y="3899917"/>
            <a:ext cx="2136775" cy="870585"/>
          </a:xfrm>
          <a:prstGeom prst="rect">
            <a:avLst/>
          </a:prstGeom>
          <a:solidFill>
            <a:srgbClr val="A63D1F"/>
          </a:solidFill>
          <a:ln w="12700">
            <a:solidFill>
              <a:srgbClr val="107DA6"/>
            </a:solidFill>
          </a:ln>
        </p:spPr>
        <p:txBody>
          <a:bodyPr vert="horz" wrap="square" lIns="0" tIns="9525" rIns="0" bIns="0" rtlCol="0">
            <a:spAutoFit/>
          </a:bodyPr>
          <a:lstStyle/>
          <a:p>
            <a:pPr marL="352425" marR="347980" algn="ctr">
              <a:lnSpc>
                <a:spcPct val="100000"/>
              </a:lnSpc>
              <a:spcBef>
                <a:spcPts val="75"/>
              </a:spcBef>
            </a:pPr>
            <a:r>
              <a:rPr sz="1800" spc="-5" dirty="0">
                <a:solidFill>
                  <a:srgbClr val="FFFFFF"/>
                </a:solidFill>
                <a:latin typeface="Calibri"/>
                <a:cs typeface="Calibri"/>
              </a:rPr>
              <a:t>Supplier </a:t>
            </a:r>
            <a:r>
              <a:rPr sz="1800" spc="-10" dirty="0">
                <a:solidFill>
                  <a:srgbClr val="FFFFFF"/>
                </a:solidFill>
                <a:latin typeface="Calibri"/>
                <a:cs typeface="Calibri"/>
              </a:rPr>
              <a:t>can </a:t>
            </a:r>
            <a:r>
              <a:rPr sz="1800" spc="-5" dirty="0">
                <a:solidFill>
                  <a:srgbClr val="FFFFFF"/>
                </a:solidFill>
                <a:latin typeface="Calibri"/>
                <a:cs typeface="Calibri"/>
              </a:rPr>
              <a:t>be </a:t>
            </a:r>
            <a:r>
              <a:rPr sz="1800" spc="-395" dirty="0">
                <a:solidFill>
                  <a:srgbClr val="FFFFFF"/>
                </a:solidFill>
                <a:latin typeface="Calibri"/>
                <a:cs typeface="Calibri"/>
              </a:rPr>
              <a:t> </a:t>
            </a:r>
            <a:r>
              <a:rPr sz="1800" spc="-15" dirty="0">
                <a:solidFill>
                  <a:srgbClr val="FFFFFF"/>
                </a:solidFill>
                <a:latin typeface="Calibri"/>
                <a:cs typeface="Calibri"/>
              </a:rPr>
              <a:t>Registered</a:t>
            </a:r>
            <a:r>
              <a:rPr sz="1800" spc="15" dirty="0">
                <a:solidFill>
                  <a:srgbClr val="FFFFFF"/>
                </a:solidFill>
                <a:latin typeface="Calibri"/>
                <a:cs typeface="Calibri"/>
              </a:rPr>
              <a:t> </a:t>
            </a:r>
            <a:r>
              <a:rPr sz="1800" dirty="0">
                <a:solidFill>
                  <a:srgbClr val="FFFFFF"/>
                </a:solidFill>
                <a:latin typeface="Calibri"/>
                <a:cs typeface="Calibri"/>
              </a:rPr>
              <a:t>/ </a:t>
            </a:r>
            <a:r>
              <a:rPr sz="1800" spc="5" dirty="0">
                <a:solidFill>
                  <a:srgbClr val="FFFFFF"/>
                </a:solidFill>
                <a:latin typeface="Calibri"/>
                <a:cs typeface="Calibri"/>
              </a:rPr>
              <a:t> </a:t>
            </a:r>
            <a:r>
              <a:rPr sz="1800" spc="-10" dirty="0">
                <a:solidFill>
                  <a:srgbClr val="FFFFFF"/>
                </a:solidFill>
                <a:latin typeface="Calibri"/>
                <a:cs typeface="Calibri"/>
              </a:rPr>
              <a:t>Unregistered</a:t>
            </a:r>
            <a:endParaRPr sz="1800">
              <a:latin typeface="Calibri"/>
              <a:cs typeface="Calibri"/>
            </a:endParaRPr>
          </a:p>
        </p:txBody>
      </p:sp>
      <p:sp>
        <p:nvSpPr>
          <p:cNvPr id="14" name="object 14"/>
          <p:cNvSpPr txBox="1"/>
          <p:nvPr/>
        </p:nvSpPr>
        <p:spPr>
          <a:xfrm>
            <a:off x="8025383" y="3899917"/>
            <a:ext cx="1957070" cy="870585"/>
          </a:xfrm>
          <a:prstGeom prst="rect">
            <a:avLst/>
          </a:prstGeom>
          <a:solidFill>
            <a:srgbClr val="7DC491"/>
          </a:solidFill>
          <a:ln w="12700">
            <a:solidFill>
              <a:srgbClr val="107DA6"/>
            </a:solidFill>
          </a:ln>
        </p:spPr>
        <p:txBody>
          <a:bodyPr vert="horz" wrap="square" lIns="0" tIns="146685" rIns="0" bIns="0" rtlCol="0">
            <a:spAutoFit/>
          </a:bodyPr>
          <a:lstStyle/>
          <a:p>
            <a:pPr marL="153035" marR="144145" indent="111125">
              <a:lnSpc>
                <a:spcPct val="100000"/>
              </a:lnSpc>
              <a:spcBef>
                <a:spcPts val="1155"/>
              </a:spcBef>
            </a:pPr>
            <a:r>
              <a:rPr sz="1800" spc="-5" dirty="0">
                <a:solidFill>
                  <a:srgbClr val="001F5F"/>
                </a:solidFill>
                <a:latin typeface="Calibri"/>
                <a:cs typeface="Calibri"/>
              </a:rPr>
              <a:t>Supplier</a:t>
            </a:r>
            <a:r>
              <a:rPr sz="1800" spc="-10" dirty="0">
                <a:solidFill>
                  <a:srgbClr val="001F5F"/>
                </a:solidFill>
                <a:latin typeface="Calibri"/>
                <a:cs typeface="Calibri"/>
              </a:rPr>
              <a:t> can</a:t>
            </a:r>
            <a:r>
              <a:rPr sz="1800" spc="-5" dirty="0">
                <a:solidFill>
                  <a:srgbClr val="001F5F"/>
                </a:solidFill>
                <a:latin typeface="Calibri"/>
                <a:cs typeface="Calibri"/>
              </a:rPr>
              <a:t> be </a:t>
            </a:r>
            <a:r>
              <a:rPr sz="1800" dirty="0">
                <a:solidFill>
                  <a:srgbClr val="001F5F"/>
                </a:solidFill>
                <a:latin typeface="Calibri"/>
                <a:cs typeface="Calibri"/>
              </a:rPr>
              <a:t> </a:t>
            </a:r>
            <a:r>
              <a:rPr sz="1800" spc="-5" dirty="0">
                <a:solidFill>
                  <a:srgbClr val="001F5F"/>
                </a:solidFill>
                <a:latin typeface="Calibri"/>
                <a:cs typeface="Calibri"/>
              </a:rPr>
              <a:t>only</a:t>
            </a:r>
            <a:r>
              <a:rPr sz="1800" spc="-65" dirty="0">
                <a:solidFill>
                  <a:srgbClr val="001F5F"/>
                </a:solidFill>
                <a:latin typeface="Calibri"/>
                <a:cs typeface="Calibri"/>
              </a:rPr>
              <a:t> </a:t>
            </a:r>
            <a:r>
              <a:rPr sz="1800" spc="-10" dirty="0">
                <a:solidFill>
                  <a:srgbClr val="001F5F"/>
                </a:solidFill>
                <a:latin typeface="Calibri"/>
                <a:cs typeface="Calibri"/>
              </a:rPr>
              <a:t>Unregistered</a:t>
            </a:r>
            <a:endParaRPr sz="1800">
              <a:latin typeface="Calibri"/>
              <a:cs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00200" y="144856"/>
            <a:ext cx="9143999" cy="443070"/>
          </a:xfrm>
          <a:prstGeom prst="rect">
            <a:avLst/>
          </a:prstGeom>
        </p:spPr>
        <p:txBody>
          <a:bodyPr vert="horz" wrap="square" lIns="0" tIns="12065" rIns="0" bIns="0" rtlCol="0">
            <a:spAutoFit/>
          </a:bodyPr>
          <a:lstStyle/>
          <a:p>
            <a:pPr marL="12700">
              <a:lnSpc>
                <a:spcPct val="100000"/>
              </a:lnSpc>
              <a:spcBef>
                <a:spcPts val="95"/>
              </a:spcBef>
            </a:pPr>
            <a:r>
              <a:rPr sz="2800" spc="-40" dirty="0">
                <a:solidFill>
                  <a:schemeClr val="accent6">
                    <a:lumMod val="50000"/>
                  </a:schemeClr>
                </a:solidFill>
              </a:rPr>
              <a:t>Reverse</a:t>
            </a:r>
            <a:r>
              <a:rPr sz="2800" spc="-65" dirty="0">
                <a:solidFill>
                  <a:schemeClr val="accent6">
                    <a:lumMod val="50000"/>
                  </a:schemeClr>
                </a:solidFill>
              </a:rPr>
              <a:t> </a:t>
            </a:r>
            <a:r>
              <a:rPr sz="2800" spc="-30" dirty="0">
                <a:solidFill>
                  <a:schemeClr val="accent6">
                    <a:lumMod val="50000"/>
                  </a:schemeClr>
                </a:solidFill>
              </a:rPr>
              <a:t>Charge</a:t>
            </a:r>
            <a:r>
              <a:rPr sz="2800" spc="-65" dirty="0">
                <a:solidFill>
                  <a:schemeClr val="accent6">
                    <a:lumMod val="50000"/>
                  </a:schemeClr>
                </a:solidFill>
              </a:rPr>
              <a:t> </a:t>
            </a:r>
            <a:r>
              <a:rPr sz="2800" spc="-5" dirty="0">
                <a:solidFill>
                  <a:schemeClr val="accent6">
                    <a:lumMod val="50000"/>
                  </a:schemeClr>
                </a:solidFill>
              </a:rPr>
              <a:t>–</a:t>
            </a:r>
            <a:r>
              <a:rPr sz="2800" spc="-55" dirty="0">
                <a:solidFill>
                  <a:schemeClr val="accent6">
                    <a:lumMod val="50000"/>
                  </a:schemeClr>
                </a:solidFill>
              </a:rPr>
              <a:t> </a:t>
            </a:r>
            <a:r>
              <a:rPr sz="2800" spc="-15" dirty="0">
                <a:solidFill>
                  <a:schemeClr val="accent6">
                    <a:lumMod val="50000"/>
                  </a:schemeClr>
                </a:solidFill>
              </a:rPr>
              <a:t>9(3)</a:t>
            </a:r>
            <a:r>
              <a:rPr sz="2800" spc="-60" dirty="0">
                <a:solidFill>
                  <a:schemeClr val="accent6">
                    <a:lumMod val="50000"/>
                  </a:schemeClr>
                </a:solidFill>
              </a:rPr>
              <a:t> </a:t>
            </a:r>
            <a:r>
              <a:rPr sz="2800" spc="-15" dirty="0">
                <a:solidFill>
                  <a:schemeClr val="accent6">
                    <a:lumMod val="50000"/>
                  </a:schemeClr>
                </a:solidFill>
              </a:rPr>
              <a:t>of </a:t>
            </a:r>
            <a:r>
              <a:rPr sz="2800" spc="-25" dirty="0">
                <a:solidFill>
                  <a:schemeClr val="accent6">
                    <a:lumMod val="50000"/>
                  </a:schemeClr>
                </a:solidFill>
              </a:rPr>
              <a:t>CGST</a:t>
            </a:r>
            <a:r>
              <a:rPr sz="2800" spc="-70" dirty="0">
                <a:solidFill>
                  <a:schemeClr val="accent6">
                    <a:lumMod val="50000"/>
                  </a:schemeClr>
                </a:solidFill>
              </a:rPr>
              <a:t> </a:t>
            </a:r>
            <a:r>
              <a:rPr sz="2800" spc="-15" dirty="0">
                <a:solidFill>
                  <a:schemeClr val="accent6">
                    <a:lumMod val="50000"/>
                  </a:schemeClr>
                </a:solidFill>
              </a:rPr>
              <a:t>Act</a:t>
            </a:r>
            <a:r>
              <a:rPr lang="en-IN" sz="2800" spc="-15" dirty="0">
                <a:solidFill>
                  <a:schemeClr val="accent6">
                    <a:lumMod val="50000"/>
                  </a:schemeClr>
                </a:solidFill>
              </a:rPr>
              <a:t>- Agent Commission </a:t>
            </a:r>
            <a:endParaRPr sz="2800" dirty="0">
              <a:solidFill>
                <a:schemeClr val="accent6">
                  <a:lumMod val="50000"/>
                </a:schemeClr>
              </a:solidFill>
            </a:endParaRPr>
          </a:p>
        </p:txBody>
      </p:sp>
      <p:sp>
        <p:nvSpPr>
          <p:cNvPr id="3" name="object 3"/>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graphicFrame>
        <p:nvGraphicFramePr>
          <p:cNvPr id="4" name="object 4"/>
          <p:cNvGraphicFramePr>
            <a:graphicFrameLocks noGrp="1"/>
          </p:cNvGraphicFramePr>
          <p:nvPr>
            <p:extLst>
              <p:ext uri="{D42A27DB-BD31-4B8C-83A1-F6EECF244321}">
                <p14:modId xmlns:p14="http://schemas.microsoft.com/office/powerpoint/2010/main" val="20335977"/>
              </p:ext>
            </p:extLst>
          </p:nvPr>
        </p:nvGraphicFramePr>
        <p:xfrm>
          <a:off x="457200" y="2115503"/>
          <a:ext cx="11645899" cy="2626994"/>
        </p:xfrm>
        <a:graphic>
          <a:graphicData uri="http://schemas.openxmlformats.org/drawingml/2006/table">
            <a:tbl>
              <a:tblPr firstRow="1" bandRow="1">
                <a:tableStyleId>{2D5ABB26-0587-4C30-8999-92F81FD0307C}</a:tableStyleId>
              </a:tblPr>
              <a:tblGrid>
                <a:gridCol w="583565">
                  <a:extLst>
                    <a:ext uri="{9D8B030D-6E8A-4147-A177-3AD203B41FA5}">
                      <a16:colId xmlns:a16="http://schemas.microsoft.com/office/drawing/2014/main" val="20000"/>
                    </a:ext>
                  </a:extLst>
                </a:gridCol>
                <a:gridCol w="8338820">
                  <a:extLst>
                    <a:ext uri="{9D8B030D-6E8A-4147-A177-3AD203B41FA5}">
                      <a16:colId xmlns:a16="http://schemas.microsoft.com/office/drawing/2014/main" val="20001"/>
                    </a:ext>
                  </a:extLst>
                </a:gridCol>
                <a:gridCol w="2723514">
                  <a:extLst>
                    <a:ext uri="{9D8B030D-6E8A-4147-A177-3AD203B41FA5}">
                      <a16:colId xmlns:a16="http://schemas.microsoft.com/office/drawing/2014/main" val="20002"/>
                    </a:ext>
                  </a:extLst>
                </a:gridCol>
              </a:tblGrid>
              <a:tr h="370840">
                <a:tc>
                  <a:txBody>
                    <a:bodyPr/>
                    <a:lstStyle/>
                    <a:p>
                      <a:pPr marL="91440">
                        <a:lnSpc>
                          <a:spcPct val="100000"/>
                        </a:lnSpc>
                        <a:spcBef>
                          <a:spcPts val="240"/>
                        </a:spcBef>
                      </a:pPr>
                      <a:r>
                        <a:rPr sz="1800" b="1" spc="-5" dirty="0">
                          <a:latin typeface="Calibri"/>
                          <a:cs typeface="Calibri"/>
                        </a:rPr>
                        <a:t>S.N</a:t>
                      </a:r>
                      <a:endParaRPr sz="1800">
                        <a:latin typeface="Calibri"/>
                        <a:cs typeface="Calibri"/>
                      </a:endParaRPr>
                    </a:p>
                  </a:txBody>
                  <a:tcPr marL="0" marR="0" marT="30480" marB="0">
                    <a:lnL w="19050">
                      <a:solidFill>
                        <a:srgbClr val="3D8752"/>
                      </a:solidFill>
                      <a:prstDash val="solid"/>
                    </a:lnL>
                    <a:lnR w="19050">
                      <a:solidFill>
                        <a:srgbClr val="3D8752"/>
                      </a:solidFill>
                      <a:prstDash val="solid"/>
                    </a:lnR>
                    <a:lnT w="19050">
                      <a:solidFill>
                        <a:srgbClr val="3D8752"/>
                      </a:solidFill>
                      <a:prstDash val="solid"/>
                    </a:lnT>
                    <a:lnB w="19050">
                      <a:solidFill>
                        <a:srgbClr val="3D8752"/>
                      </a:solidFill>
                      <a:prstDash val="solid"/>
                    </a:lnB>
                    <a:solidFill>
                      <a:srgbClr val="A3DEF4"/>
                    </a:solidFill>
                  </a:tcPr>
                </a:tc>
                <a:tc>
                  <a:txBody>
                    <a:bodyPr/>
                    <a:lstStyle/>
                    <a:p>
                      <a:pPr marL="91440">
                        <a:lnSpc>
                          <a:spcPct val="100000"/>
                        </a:lnSpc>
                        <a:spcBef>
                          <a:spcPts val="240"/>
                        </a:spcBef>
                      </a:pPr>
                      <a:r>
                        <a:rPr sz="1800" spc="-10" dirty="0">
                          <a:latin typeface="Calibri"/>
                          <a:cs typeface="Calibri"/>
                        </a:rPr>
                        <a:t>Category</a:t>
                      </a:r>
                      <a:r>
                        <a:rPr sz="1800" dirty="0">
                          <a:latin typeface="Calibri"/>
                          <a:cs typeface="Calibri"/>
                        </a:rPr>
                        <a:t> </a:t>
                      </a:r>
                      <a:r>
                        <a:rPr sz="1800" spc="-5" dirty="0">
                          <a:latin typeface="Calibri"/>
                          <a:cs typeface="Calibri"/>
                        </a:rPr>
                        <a:t>of Supply</a:t>
                      </a:r>
                      <a:r>
                        <a:rPr sz="1800" spc="5" dirty="0">
                          <a:latin typeface="Calibri"/>
                          <a:cs typeface="Calibri"/>
                        </a:rPr>
                        <a:t> </a:t>
                      </a:r>
                      <a:r>
                        <a:rPr sz="1800" spc="-5" dirty="0">
                          <a:latin typeface="Calibri"/>
                          <a:cs typeface="Calibri"/>
                        </a:rPr>
                        <a:t>of</a:t>
                      </a:r>
                      <a:r>
                        <a:rPr sz="1800" dirty="0">
                          <a:latin typeface="Calibri"/>
                          <a:cs typeface="Calibri"/>
                        </a:rPr>
                        <a:t> </a:t>
                      </a:r>
                      <a:r>
                        <a:rPr sz="1800" spc="-5" dirty="0">
                          <a:latin typeface="Calibri"/>
                          <a:cs typeface="Calibri"/>
                        </a:rPr>
                        <a:t>Services</a:t>
                      </a:r>
                      <a:endParaRPr sz="1800">
                        <a:latin typeface="Calibri"/>
                        <a:cs typeface="Calibri"/>
                      </a:endParaRPr>
                    </a:p>
                  </a:txBody>
                  <a:tcPr marL="0" marR="0" marT="30480" marB="0">
                    <a:lnL w="19050">
                      <a:solidFill>
                        <a:srgbClr val="3D8752"/>
                      </a:solidFill>
                      <a:prstDash val="solid"/>
                    </a:lnL>
                    <a:lnR w="19050">
                      <a:solidFill>
                        <a:srgbClr val="3D8752"/>
                      </a:solidFill>
                      <a:prstDash val="solid"/>
                    </a:lnR>
                    <a:lnT w="19050">
                      <a:solidFill>
                        <a:srgbClr val="3D8752"/>
                      </a:solidFill>
                      <a:prstDash val="solid"/>
                    </a:lnT>
                    <a:lnB w="19050">
                      <a:solidFill>
                        <a:srgbClr val="3D8752"/>
                      </a:solidFill>
                      <a:prstDash val="solid"/>
                    </a:lnB>
                    <a:solidFill>
                      <a:srgbClr val="A3DEF4"/>
                    </a:solidFill>
                  </a:tcPr>
                </a:tc>
                <a:tc>
                  <a:txBody>
                    <a:bodyPr/>
                    <a:lstStyle/>
                    <a:p>
                      <a:pPr marL="92075">
                        <a:lnSpc>
                          <a:spcPct val="100000"/>
                        </a:lnSpc>
                        <a:spcBef>
                          <a:spcPts val="240"/>
                        </a:spcBef>
                      </a:pPr>
                      <a:r>
                        <a:rPr sz="1800" b="1" spc="-5" dirty="0">
                          <a:latin typeface="Calibri"/>
                          <a:cs typeface="Calibri"/>
                        </a:rPr>
                        <a:t>Notification</a:t>
                      </a:r>
                      <a:r>
                        <a:rPr sz="1800" b="1" spc="-25" dirty="0">
                          <a:latin typeface="Calibri"/>
                          <a:cs typeface="Calibri"/>
                        </a:rPr>
                        <a:t> </a:t>
                      </a:r>
                      <a:r>
                        <a:rPr sz="1800" b="1" spc="-5" dirty="0">
                          <a:latin typeface="Calibri"/>
                          <a:cs typeface="Calibri"/>
                        </a:rPr>
                        <a:t>Number</a:t>
                      </a:r>
                      <a:endParaRPr sz="1800">
                        <a:latin typeface="Calibri"/>
                        <a:cs typeface="Calibri"/>
                      </a:endParaRPr>
                    </a:p>
                  </a:txBody>
                  <a:tcPr marL="0" marR="0" marT="30480" marB="0">
                    <a:lnL w="19050">
                      <a:solidFill>
                        <a:srgbClr val="3D8752"/>
                      </a:solidFill>
                      <a:prstDash val="solid"/>
                    </a:lnL>
                    <a:lnR w="19050">
                      <a:solidFill>
                        <a:srgbClr val="3D8752"/>
                      </a:solidFill>
                      <a:prstDash val="solid"/>
                    </a:lnR>
                    <a:lnT w="19050">
                      <a:solidFill>
                        <a:srgbClr val="3D8752"/>
                      </a:solidFill>
                      <a:prstDash val="solid"/>
                    </a:lnT>
                    <a:lnB w="19050">
                      <a:solidFill>
                        <a:srgbClr val="3D8752"/>
                      </a:solidFill>
                      <a:prstDash val="solid"/>
                    </a:lnB>
                    <a:solidFill>
                      <a:srgbClr val="A3DEF4"/>
                    </a:solidFill>
                  </a:tcPr>
                </a:tc>
                <a:extLst>
                  <a:ext uri="{0D108BD9-81ED-4DB2-BD59-A6C34878D82A}">
                    <a16:rowId xmlns:a16="http://schemas.microsoft.com/office/drawing/2014/main" val="10000"/>
                  </a:ext>
                </a:extLst>
              </a:tr>
              <a:tr h="640080">
                <a:tc>
                  <a:txBody>
                    <a:bodyPr/>
                    <a:lstStyle/>
                    <a:p>
                      <a:pPr marL="91440">
                        <a:lnSpc>
                          <a:spcPct val="100000"/>
                        </a:lnSpc>
                        <a:spcBef>
                          <a:spcPts val="240"/>
                        </a:spcBef>
                      </a:pPr>
                      <a:r>
                        <a:rPr sz="1800" spc="-5" dirty="0">
                          <a:latin typeface="Calibri"/>
                          <a:cs typeface="Calibri"/>
                        </a:rPr>
                        <a:t>10</a:t>
                      </a:r>
                      <a:endParaRPr sz="1800">
                        <a:latin typeface="Calibri"/>
                        <a:cs typeface="Calibri"/>
                      </a:endParaRPr>
                    </a:p>
                  </a:txBody>
                  <a:tcPr marL="0" marR="0" marT="30480" marB="0">
                    <a:lnL w="19050">
                      <a:solidFill>
                        <a:srgbClr val="3D8752"/>
                      </a:solidFill>
                      <a:prstDash val="solid"/>
                    </a:lnL>
                    <a:lnR w="19050">
                      <a:solidFill>
                        <a:srgbClr val="3D8752"/>
                      </a:solidFill>
                      <a:prstDash val="solid"/>
                    </a:lnR>
                    <a:lnT w="19050">
                      <a:solidFill>
                        <a:srgbClr val="3D8752"/>
                      </a:solidFill>
                      <a:prstDash val="solid"/>
                    </a:lnT>
                    <a:lnB w="19050">
                      <a:solidFill>
                        <a:srgbClr val="3D8752"/>
                      </a:solidFill>
                      <a:prstDash val="solid"/>
                    </a:lnB>
                    <a:solidFill>
                      <a:srgbClr val="CEDAD1"/>
                    </a:solidFill>
                  </a:tcPr>
                </a:tc>
                <a:tc>
                  <a:txBody>
                    <a:bodyPr/>
                    <a:lstStyle/>
                    <a:p>
                      <a:pPr marL="91440">
                        <a:lnSpc>
                          <a:spcPct val="100000"/>
                        </a:lnSpc>
                        <a:spcBef>
                          <a:spcPts val="240"/>
                        </a:spcBef>
                      </a:pPr>
                      <a:r>
                        <a:rPr lang="en-IN" sz="1800" spc="-5" dirty="0">
                          <a:latin typeface="Calibri"/>
                          <a:cs typeface="Calibri"/>
                        </a:rPr>
                        <a:t>------</a:t>
                      </a:r>
                      <a:endParaRPr sz="1800" dirty="0">
                        <a:latin typeface="Calibri"/>
                        <a:cs typeface="Calibri"/>
                      </a:endParaRPr>
                    </a:p>
                  </a:txBody>
                  <a:tcPr marL="0" marR="0" marT="30480" marB="0">
                    <a:lnL w="19050">
                      <a:solidFill>
                        <a:srgbClr val="3D8752"/>
                      </a:solidFill>
                      <a:prstDash val="solid"/>
                    </a:lnL>
                    <a:lnR w="19050">
                      <a:solidFill>
                        <a:srgbClr val="3D8752"/>
                      </a:solidFill>
                      <a:prstDash val="solid"/>
                    </a:lnR>
                    <a:lnT w="19050">
                      <a:solidFill>
                        <a:srgbClr val="3D8752"/>
                      </a:solidFill>
                      <a:prstDash val="solid"/>
                    </a:lnT>
                    <a:lnB w="19050">
                      <a:solidFill>
                        <a:srgbClr val="3D8752"/>
                      </a:solidFill>
                      <a:prstDash val="solid"/>
                    </a:lnB>
                    <a:solidFill>
                      <a:srgbClr val="CEDAD1"/>
                    </a:solidFill>
                  </a:tcPr>
                </a:tc>
                <a:tc rowSpan="4">
                  <a:txBody>
                    <a:bodyPr/>
                    <a:lstStyle/>
                    <a:p>
                      <a:pPr>
                        <a:lnSpc>
                          <a:spcPct val="100000"/>
                        </a:lnSpc>
                      </a:pPr>
                      <a:endParaRPr sz="1900" dirty="0">
                        <a:latin typeface="Times New Roman"/>
                        <a:cs typeface="Times New Roman"/>
                      </a:endParaRPr>
                    </a:p>
                    <a:p>
                      <a:pPr marL="92075" marR="81915" algn="just">
                        <a:lnSpc>
                          <a:spcPct val="100000"/>
                        </a:lnSpc>
                        <a:spcBef>
                          <a:spcPts val="1335"/>
                        </a:spcBef>
                      </a:pPr>
                      <a:r>
                        <a:rPr sz="1800" spc="-10" dirty="0">
                          <a:latin typeface="Calibri"/>
                          <a:cs typeface="Calibri"/>
                        </a:rPr>
                        <a:t>Notification</a:t>
                      </a:r>
                      <a:r>
                        <a:rPr sz="1800" spc="-5" dirty="0">
                          <a:latin typeface="Calibri"/>
                          <a:cs typeface="Calibri"/>
                        </a:rPr>
                        <a:t> No.13/2017- </a:t>
                      </a:r>
                      <a:r>
                        <a:rPr sz="1800" spc="-395" dirty="0">
                          <a:latin typeface="Calibri"/>
                          <a:cs typeface="Calibri"/>
                        </a:rPr>
                        <a:t> </a:t>
                      </a:r>
                      <a:r>
                        <a:rPr sz="1800" spc="-10" dirty="0">
                          <a:latin typeface="Calibri"/>
                          <a:cs typeface="Calibri"/>
                        </a:rPr>
                        <a:t>Central</a:t>
                      </a:r>
                      <a:r>
                        <a:rPr sz="1800" spc="-5" dirty="0">
                          <a:latin typeface="Calibri"/>
                          <a:cs typeface="Calibri"/>
                        </a:rPr>
                        <a:t> </a:t>
                      </a:r>
                      <a:r>
                        <a:rPr sz="1800" spc="-55" dirty="0">
                          <a:latin typeface="Calibri"/>
                          <a:cs typeface="Calibri"/>
                        </a:rPr>
                        <a:t>Tax</a:t>
                      </a:r>
                      <a:r>
                        <a:rPr sz="1800" spc="-50" dirty="0">
                          <a:latin typeface="Calibri"/>
                          <a:cs typeface="Calibri"/>
                        </a:rPr>
                        <a:t> </a:t>
                      </a:r>
                      <a:r>
                        <a:rPr sz="1800" spc="-10" dirty="0">
                          <a:latin typeface="Calibri"/>
                          <a:cs typeface="Calibri"/>
                        </a:rPr>
                        <a:t>(Rate)</a:t>
                      </a:r>
                      <a:r>
                        <a:rPr sz="1800" spc="-5" dirty="0">
                          <a:latin typeface="Calibri"/>
                          <a:cs typeface="Calibri"/>
                        </a:rPr>
                        <a:t> </a:t>
                      </a:r>
                      <a:r>
                        <a:rPr sz="1800" spc="-10" dirty="0">
                          <a:latin typeface="Calibri"/>
                          <a:cs typeface="Calibri"/>
                        </a:rPr>
                        <a:t>Dated: </a:t>
                      </a:r>
                      <a:r>
                        <a:rPr sz="1800" spc="-5" dirty="0">
                          <a:latin typeface="Calibri"/>
                          <a:cs typeface="Calibri"/>
                        </a:rPr>
                        <a:t> </a:t>
                      </a:r>
                      <a:r>
                        <a:rPr sz="1800" dirty="0">
                          <a:latin typeface="Calibri"/>
                          <a:cs typeface="Calibri"/>
                        </a:rPr>
                        <a:t>June</a:t>
                      </a:r>
                      <a:r>
                        <a:rPr sz="1800" spc="50" dirty="0">
                          <a:latin typeface="Calibri"/>
                          <a:cs typeface="Calibri"/>
                        </a:rPr>
                        <a:t> </a:t>
                      </a:r>
                      <a:r>
                        <a:rPr sz="1800" spc="-5" dirty="0">
                          <a:latin typeface="Calibri"/>
                          <a:cs typeface="Calibri"/>
                        </a:rPr>
                        <a:t>28,</a:t>
                      </a:r>
                      <a:r>
                        <a:rPr sz="1800" spc="45" dirty="0">
                          <a:latin typeface="Calibri"/>
                          <a:cs typeface="Calibri"/>
                        </a:rPr>
                        <a:t> </a:t>
                      </a:r>
                      <a:r>
                        <a:rPr sz="1800" dirty="0">
                          <a:latin typeface="Calibri"/>
                          <a:cs typeface="Calibri"/>
                        </a:rPr>
                        <a:t>2017</a:t>
                      </a:r>
                      <a:r>
                        <a:rPr sz="1800" spc="60" dirty="0">
                          <a:latin typeface="Calibri"/>
                          <a:cs typeface="Calibri"/>
                        </a:rPr>
                        <a:t> </a:t>
                      </a:r>
                      <a:r>
                        <a:rPr sz="1800" spc="-50" dirty="0">
                          <a:latin typeface="Calibri"/>
                          <a:cs typeface="Calibri"/>
                        </a:rPr>
                        <a:t>w.e.f.</a:t>
                      </a:r>
                      <a:r>
                        <a:rPr sz="1800" spc="45" dirty="0">
                          <a:latin typeface="Calibri"/>
                          <a:cs typeface="Calibri"/>
                        </a:rPr>
                        <a:t> </a:t>
                      </a:r>
                      <a:r>
                        <a:rPr sz="1800" spc="-10" dirty="0">
                          <a:latin typeface="Calibri"/>
                          <a:cs typeface="Calibri"/>
                        </a:rPr>
                        <a:t>1</a:t>
                      </a:r>
                      <a:r>
                        <a:rPr sz="1800" spc="-15" baseline="25462" dirty="0">
                          <a:latin typeface="Calibri"/>
                          <a:cs typeface="Calibri"/>
                        </a:rPr>
                        <a:t>st</a:t>
                      </a:r>
                      <a:r>
                        <a:rPr sz="1800" spc="284" baseline="25462" dirty="0">
                          <a:latin typeface="Calibri"/>
                          <a:cs typeface="Calibri"/>
                        </a:rPr>
                        <a:t> </a:t>
                      </a:r>
                      <a:r>
                        <a:rPr sz="1800" dirty="0">
                          <a:latin typeface="Calibri"/>
                          <a:cs typeface="Calibri"/>
                        </a:rPr>
                        <a:t>July</a:t>
                      </a:r>
                    </a:p>
                    <a:p>
                      <a:pPr marL="92075">
                        <a:lnSpc>
                          <a:spcPct val="100000"/>
                        </a:lnSpc>
                        <a:spcBef>
                          <a:spcPts val="5"/>
                        </a:spcBef>
                      </a:pPr>
                      <a:r>
                        <a:rPr sz="1800" spc="-5" dirty="0">
                          <a:latin typeface="Calibri"/>
                          <a:cs typeface="Calibri"/>
                        </a:rPr>
                        <a:t>2017</a:t>
                      </a:r>
                      <a:endParaRPr sz="1800" dirty="0">
                        <a:latin typeface="Calibri"/>
                        <a:cs typeface="Calibri"/>
                      </a:endParaRPr>
                    </a:p>
                  </a:txBody>
                  <a:tcPr marL="0" marR="0" marT="0" marB="0">
                    <a:lnL w="19050">
                      <a:solidFill>
                        <a:srgbClr val="3D8752"/>
                      </a:solidFill>
                      <a:prstDash val="solid"/>
                    </a:lnL>
                    <a:lnR w="19050">
                      <a:solidFill>
                        <a:srgbClr val="3D8752"/>
                      </a:solidFill>
                      <a:prstDash val="solid"/>
                    </a:lnR>
                    <a:lnT w="19050">
                      <a:solidFill>
                        <a:srgbClr val="3D8752"/>
                      </a:solidFill>
                      <a:prstDash val="solid"/>
                    </a:lnT>
                    <a:lnB w="6350">
                      <a:solidFill>
                        <a:srgbClr val="000000"/>
                      </a:solidFill>
                      <a:prstDash val="solid"/>
                    </a:lnB>
                    <a:solidFill>
                      <a:srgbClr val="CEDAD1"/>
                    </a:solidFill>
                  </a:tcPr>
                </a:tc>
                <a:extLst>
                  <a:ext uri="{0D108BD9-81ED-4DB2-BD59-A6C34878D82A}">
                    <a16:rowId xmlns:a16="http://schemas.microsoft.com/office/drawing/2014/main" val="10001"/>
                  </a:ext>
                </a:extLst>
              </a:tr>
              <a:tr h="370840">
                <a:tc>
                  <a:txBody>
                    <a:bodyPr/>
                    <a:lstStyle/>
                    <a:p>
                      <a:pPr marL="91440">
                        <a:lnSpc>
                          <a:spcPct val="100000"/>
                        </a:lnSpc>
                        <a:spcBef>
                          <a:spcPts val="244"/>
                        </a:spcBef>
                      </a:pPr>
                      <a:r>
                        <a:rPr sz="1800" b="1" spc="-5" dirty="0">
                          <a:latin typeface="Calibri"/>
                          <a:cs typeface="Calibri"/>
                        </a:rPr>
                        <a:t>11</a:t>
                      </a:r>
                      <a:endParaRPr sz="1800">
                        <a:latin typeface="Calibri"/>
                        <a:cs typeface="Calibri"/>
                      </a:endParaRPr>
                    </a:p>
                  </a:txBody>
                  <a:tcPr marL="0" marR="0" marT="31114" marB="0">
                    <a:lnL w="19050">
                      <a:solidFill>
                        <a:srgbClr val="3D8752"/>
                      </a:solidFill>
                      <a:prstDash val="solid"/>
                    </a:lnL>
                    <a:lnR w="19050" cap="flat" cmpd="sng" algn="ctr">
                      <a:solidFill>
                        <a:srgbClr val="3D8752"/>
                      </a:solidFill>
                      <a:prstDash val="solid"/>
                      <a:round/>
                      <a:headEnd type="none" w="med" len="med"/>
                      <a:tailEnd type="none" w="med" len="med"/>
                    </a:lnR>
                    <a:lnT w="19050" cap="flat" cmpd="sng" algn="ctr">
                      <a:solidFill>
                        <a:srgbClr val="3D8752"/>
                      </a:solidFill>
                      <a:prstDash val="solid"/>
                      <a:round/>
                      <a:headEnd type="none" w="med" len="med"/>
                      <a:tailEnd type="none" w="med" len="med"/>
                    </a:lnT>
                    <a:lnB w="19050">
                      <a:solidFill>
                        <a:srgbClr val="3D8752"/>
                      </a:solidFill>
                      <a:prstDash val="solid"/>
                    </a:lnB>
                    <a:solidFill>
                      <a:srgbClr val="77CEEF"/>
                    </a:solidFill>
                  </a:tcPr>
                </a:tc>
                <a:tc>
                  <a:txBody>
                    <a:bodyPr/>
                    <a:lstStyle/>
                    <a:p>
                      <a:pPr marL="91440">
                        <a:lnSpc>
                          <a:spcPct val="100000"/>
                        </a:lnSpc>
                        <a:spcBef>
                          <a:spcPts val="244"/>
                        </a:spcBef>
                      </a:pPr>
                      <a:r>
                        <a:rPr sz="1800" b="1" dirty="0">
                          <a:latin typeface="Calibri"/>
                          <a:cs typeface="Calibri"/>
                        </a:rPr>
                        <a:t>Services</a:t>
                      </a:r>
                      <a:r>
                        <a:rPr sz="1800" b="1" spc="-5" dirty="0">
                          <a:latin typeface="Calibri"/>
                          <a:cs typeface="Calibri"/>
                        </a:rPr>
                        <a:t> supplied</a:t>
                      </a:r>
                      <a:r>
                        <a:rPr sz="1800" b="1" spc="-45" dirty="0">
                          <a:latin typeface="Calibri"/>
                          <a:cs typeface="Calibri"/>
                        </a:rPr>
                        <a:t> </a:t>
                      </a:r>
                      <a:r>
                        <a:rPr sz="1800" b="1" spc="-5" dirty="0">
                          <a:latin typeface="Calibri"/>
                          <a:cs typeface="Calibri"/>
                        </a:rPr>
                        <a:t>by</a:t>
                      </a:r>
                      <a:r>
                        <a:rPr sz="1800" b="1" dirty="0">
                          <a:latin typeface="Calibri"/>
                          <a:cs typeface="Calibri"/>
                        </a:rPr>
                        <a:t> </a:t>
                      </a:r>
                      <a:r>
                        <a:rPr sz="1800" b="1" spc="-5" dirty="0">
                          <a:latin typeface="Calibri"/>
                          <a:cs typeface="Calibri"/>
                        </a:rPr>
                        <a:t>an</a:t>
                      </a:r>
                      <a:r>
                        <a:rPr sz="1800" b="1" spc="5" dirty="0">
                          <a:latin typeface="Calibri"/>
                          <a:cs typeface="Calibri"/>
                        </a:rPr>
                        <a:t> </a:t>
                      </a:r>
                      <a:r>
                        <a:rPr sz="1800" b="1" spc="-10" dirty="0">
                          <a:solidFill>
                            <a:srgbClr val="FF0000"/>
                          </a:solidFill>
                          <a:latin typeface="Calibri"/>
                          <a:cs typeface="Calibri"/>
                        </a:rPr>
                        <a:t>insurance</a:t>
                      </a:r>
                      <a:r>
                        <a:rPr sz="1800" b="1" spc="5" dirty="0">
                          <a:solidFill>
                            <a:srgbClr val="FF0000"/>
                          </a:solidFill>
                          <a:latin typeface="Calibri"/>
                          <a:cs typeface="Calibri"/>
                        </a:rPr>
                        <a:t> </a:t>
                      </a:r>
                      <a:r>
                        <a:rPr sz="1800" b="1" spc="-10" dirty="0">
                          <a:solidFill>
                            <a:srgbClr val="FF0000"/>
                          </a:solidFill>
                          <a:latin typeface="Calibri"/>
                          <a:cs typeface="Calibri"/>
                        </a:rPr>
                        <a:t>agent</a:t>
                      </a:r>
                      <a:r>
                        <a:rPr sz="1800" b="1" spc="-35" dirty="0">
                          <a:solidFill>
                            <a:srgbClr val="FF0000"/>
                          </a:solidFill>
                          <a:latin typeface="Calibri"/>
                          <a:cs typeface="Calibri"/>
                        </a:rPr>
                        <a:t> </a:t>
                      </a:r>
                      <a:r>
                        <a:rPr sz="1800" b="1" spc="-10" dirty="0">
                          <a:latin typeface="Calibri"/>
                          <a:cs typeface="Calibri"/>
                        </a:rPr>
                        <a:t>to</a:t>
                      </a:r>
                      <a:r>
                        <a:rPr sz="1800" b="1" spc="-5" dirty="0">
                          <a:latin typeface="Calibri"/>
                          <a:cs typeface="Calibri"/>
                        </a:rPr>
                        <a:t> </a:t>
                      </a:r>
                      <a:r>
                        <a:rPr sz="1800" b="1" spc="-15" dirty="0">
                          <a:latin typeface="Calibri"/>
                          <a:cs typeface="Calibri"/>
                        </a:rPr>
                        <a:t>any</a:t>
                      </a:r>
                      <a:r>
                        <a:rPr sz="1800" b="1" dirty="0">
                          <a:latin typeface="Calibri"/>
                          <a:cs typeface="Calibri"/>
                        </a:rPr>
                        <a:t> </a:t>
                      </a:r>
                      <a:r>
                        <a:rPr sz="1800" b="1" spc="-5" dirty="0">
                          <a:latin typeface="Calibri"/>
                          <a:cs typeface="Calibri"/>
                        </a:rPr>
                        <a:t>person</a:t>
                      </a:r>
                      <a:r>
                        <a:rPr sz="1800" b="1" dirty="0">
                          <a:latin typeface="Calibri"/>
                          <a:cs typeface="Calibri"/>
                        </a:rPr>
                        <a:t> </a:t>
                      </a:r>
                      <a:r>
                        <a:rPr sz="1800" b="1" spc="-5" dirty="0">
                          <a:latin typeface="Calibri"/>
                          <a:cs typeface="Calibri"/>
                        </a:rPr>
                        <a:t>carrying</a:t>
                      </a:r>
                      <a:r>
                        <a:rPr sz="1800" b="1" spc="-10" dirty="0">
                          <a:latin typeface="Calibri"/>
                          <a:cs typeface="Calibri"/>
                        </a:rPr>
                        <a:t> </a:t>
                      </a:r>
                      <a:r>
                        <a:rPr sz="1800" b="1" dirty="0">
                          <a:latin typeface="Calibri"/>
                          <a:cs typeface="Calibri"/>
                        </a:rPr>
                        <a:t>on </a:t>
                      </a:r>
                      <a:r>
                        <a:rPr sz="1800" b="1" spc="-10" dirty="0">
                          <a:latin typeface="Calibri"/>
                          <a:cs typeface="Calibri"/>
                        </a:rPr>
                        <a:t>insurance</a:t>
                      </a:r>
                      <a:r>
                        <a:rPr sz="1800" b="1" spc="-5" dirty="0">
                          <a:latin typeface="Calibri"/>
                          <a:cs typeface="Calibri"/>
                        </a:rPr>
                        <a:t> </a:t>
                      </a:r>
                      <a:r>
                        <a:rPr sz="1800" b="1" spc="-10" dirty="0">
                          <a:latin typeface="Calibri"/>
                          <a:cs typeface="Calibri"/>
                        </a:rPr>
                        <a:t>business.</a:t>
                      </a:r>
                      <a:endParaRPr lang="en-IN" sz="1800" b="1" spc="-10" dirty="0">
                        <a:latin typeface="Calibri"/>
                        <a:cs typeface="Calibri"/>
                      </a:endParaRPr>
                    </a:p>
                    <a:p>
                      <a:pPr marL="91440">
                        <a:lnSpc>
                          <a:spcPct val="100000"/>
                        </a:lnSpc>
                        <a:spcBef>
                          <a:spcPts val="244"/>
                        </a:spcBef>
                      </a:pPr>
                      <a:r>
                        <a:rPr lang="en-IN" sz="1800" b="1" spc="-10" dirty="0" err="1">
                          <a:latin typeface="Calibri"/>
                          <a:cs typeface="Calibri"/>
                        </a:rPr>
                        <a:t>Coclusion</a:t>
                      </a:r>
                      <a:r>
                        <a:rPr lang="en-IN" sz="1800" b="1" spc="-10" dirty="0">
                          <a:latin typeface="Calibri"/>
                          <a:cs typeface="Calibri"/>
                        </a:rPr>
                        <a:t>- Agent Services payment by Insurance Company –GST on RCM must be levied </a:t>
                      </a:r>
                      <a:endParaRPr sz="1800" dirty="0">
                        <a:latin typeface="Calibri"/>
                        <a:cs typeface="Calibri"/>
                      </a:endParaRPr>
                    </a:p>
                  </a:txBody>
                  <a:tcPr marL="0" marR="0" marT="31114" marB="0">
                    <a:lnL w="19050" cap="flat" cmpd="sng" algn="ctr">
                      <a:solidFill>
                        <a:srgbClr val="3D8752"/>
                      </a:solidFill>
                      <a:prstDash val="solid"/>
                      <a:round/>
                      <a:headEnd type="none" w="med" len="med"/>
                      <a:tailEnd type="none" w="med" len="med"/>
                    </a:lnL>
                    <a:lnR w="19050" cap="flat" cmpd="sng" algn="ctr">
                      <a:solidFill>
                        <a:srgbClr val="3D8752"/>
                      </a:solidFill>
                      <a:prstDash val="solid"/>
                      <a:round/>
                      <a:headEnd type="none" w="med" len="med"/>
                      <a:tailEnd type="none" w="med" len="med"/>
                    </a:lnR>
                    <a:lnT w="19050" cap="flat" cmpd="sng" algn="ctr">
                      <a:solidFill>
                        <a:srgbClr val="3D8752"/>
                      </a:solidFill>
                      <a:prstDash val="solid"/>
                      <a:round/>
                      <a:headEnd type="none" w="med" len="med"/>
                      <a:tailEnd type="none" w="med" len="med"/>
                    </a:lnT>
                    <a:lnB w="19050">
                      <a:solidFill>
                        <a:srgbClr val="3D8752"/>
                      </a:solidFill>
                      <a:prstDash val="solid"/>
                    </a:lnB>
                    <a:solidFill>
                      <a:srgbClr val="77CEEF"/>
                    </a:solidFill>
                  </a:tcPr>
                </a:tc>
                <a:tc vMerge="1">
                  <a:txBody>
                    <a:bodyPr/>
                    <a:lstStyle/>
                    <a:p>
                      <a:endParaRPr/>
                    </a:p>
                  </a:txBody>
                  <a:tcPr marL="0" marR="0" marT="0" marB="0">
                    <a:lnL w="19050" cap="flat" cmpd="sng" algn="ctr">
                      <a:solidFill>
                        <a:srgbClr val="3D8752"/>
                      </a:solidFill>
                      <a:prstDash val="solid"/>
                      <a:round/>
                      <a:headEnd type="none" w="med" len="med"/>
                      <a:tailEnd type="none" w="med" len="med"/>
                    </a:lnL>
                    <a:lnR w="19050">
                      <a:solidFill>
                        <a:srgbClr val="3D8752"/>
                      </a:solidFill>
                      <a:prstDash val="solid"/>
                    </a:lnR>
                    <a:lnT w="6350" cap="flat" cmpd="sng" algn="ctr">
                      <a:solidFill>
                        <a:srgbClr val="000000"/>
                      </a:solidFill>
                      <a:prstDash val="solid"/>
                      <a:round/>
                      <a:headEnd type="none" w="med" len="med"/>
                      <a:tailEnd type="none" w="med" len="med"/>
                    </a:lnT>
                    <a:lnB w="6350">
                      <a:solidFill>
                        <a:srgbClr val="000000"/>
                      </a:solidFill>
                      <a:prstDash val="solid"/>
                    </a:lnB>
                    <a:solidFill>
                      <a:srgbClr val="CEDAD1"/>
                    </a:solidFill>
                  </a:tcPr>
                </a:tc>
                <a:extLst>
                  <a:ext uri="{0D108BD9-81ED-4DB2-BD59-A6C34878D82A}">
                    <a16:rowId xmlns:a16="http://schemas.microsoft.com/office/drawing/2014/main" val="10002"/>
                  </a:ext>
                </a:extLst>
              </a:tr>
              <a:tr h="640080">
                <a:tc>
                  <a:txBody>
                    <a:bodyPr/>
                    <a:lstStyle/>
                    <a:p>
                      <a:pPr marL="91440">
                        <a:lnSpc>
                          <a:spcPct val="100000"/>
                        </a:lnSpc>
                        <a:spcBef>
                          <a:spcPts val="245"/>
                        </a:spcBef>
                      </a:pPr>
                      <a:r>
                        <a:rPr sz="1800" spc="-5" dirty="0">
                          <a:latin typeface="Calibri"/>
                          <a:cs typeface="Calibri"/>
                        </a:rPr>
                        <a:t>12</a:t>
                      </a:r>
                      <a:endParaRPr sz="1800">
                        <a:latin typeface="Calibri"/>
                        <a:cs typeface="Calibri"/>
                      </a:endParaRPr>
                    </a:p>
                  </a:txBody>
                  <a:tcPr marL="0" marR="0" marT="31115" marB="0">
                    <a:lnL w="19050">
                      <a:solidFill>
                        <a:srgbClr val="3D8752"/>
                      </a:solidFill>
                      <a:prstDash val="solid"/>
                    </a:lnL>
                    <a:lnR w="19050" cap="flat" cmpd="sng" algn="ctr">
                      <a:solidFill>
                        <a:srgbClr val="3D8752"/>
                      </a:solidFill>
                      <a:prstDash val="solid"/>
                      <a:round/>
                      <a:headEnd type="none" w="med" len="med"/>
                      <a:tailEnd type="none" w="med" len="med"/>
                    </a:lnR>
                    <a:lnT w="19050" cap="flat" cmpd="sng" algn="ctr">
                      <a:solidFill>
                        <a:srgbClr val="3D8752"/>
                      </a:solidFill>
                      <a:prstDash val="solid"/>
                      <a:round/>
                      <a:headEnd type="none" w="med" len="med"/>
                      <a:tailEnd type="none" w="med" len="med"/>
                    </a:lnT>
                    <a:lnB w="19050">
                      <a:solidFill>
                        <a:srgbClr val="3D8752"/>
                      </a:solidFill>
                      <a:prstDash val="solid"/>
                    </a:lnB>
                    <a:solidFill>
                      <a:srgbClr val="CEDAD1"/>
                    </a:solidFill>
                  </a:tcPr>
                </a:tc>
                <a:tc>
                  <a:txBody>
                    <a:bodyPr/>
                    <a:lstStyle/>
                    <a:p>
                      <a:pPr marL="91440" marR="84455">
                        <a:lnSpc>
                          <a:spcPct val="100000"/>
                        </a:lnSpc>
                        <a:spcBef>
                          <a:spcPts val="245"/>
                        </a:spcBef>
                      </a:pPr>
                      <a:r>
                        <a:rPr lang="en-IN" sz="1800" spc="-5" dirty="0">
                          <a:latin typeface="Calibri"/>
                          <a:cs typeface="Calibri"/>
                        </a:rPr>
                        <a:t>----</a:t>
                      </a:r>
                      <a:endParaRPr sz="1800" dirty="0">
                        <a:latin typeface="Calibri"/>
                        <a:cs typeface="Calibri"/>
                      </a:endParaRPr>
                    </a:p>
                  </a:txBody>
                  <a:tcPr marL="0" marR="0" marT="31115" marB="0">
                    <a:lnL w="19050" cap="flat" cmpd="sng" algn="ctr">
                      <a:solidFill>
                        <a:srgbClr val="3D8752"/>
                      </a:solidFill>
                      <a:prstDash val="solid"/>
                      <a:round/>
                      <a:headEnd type="none" w="med" len="med"/>
                      <a:tailEnd type="none" w="med" len="med"/>
                    </a:lnL>
                    <a:lnR w="19050" cap="flat" cmpd="sng" algn="ctr">
                      <a:solidFill>
                        <a:srgbClr val="3D8752"/>
                      </a:solidFill>
                      <a:prstDash val="solid"/>
                      <a:round/>
                      <a:headEnd type="none" w="med" len="med"/>
                      <a:tailEnd type="none" w="med" len="med"/>
                    </a:lnR>
                    <a:lnT w="19050" cap="flat" cmpd="sng" algn="ctr">
                      <a:solidFill>
                        <a:srgbClr val="3D8752"/>
                      </a:solidFill>
                      <a:prstDash val="solid"/>
                      <a:round/>
                      <a:headEnd type="none" w="med" len="med"/>
                      <a:tailEnd type="none" w="med" len="med"/>
                    </a:lnT>
                    <a:lnB w="19050">
                      <a:solidFill>
                        <a:srgbClr val="3D8752"/>
                      </a:solidFill>
                      <a:prstDash val="solid"/>
                    </a:lnB>
                    <a:solidFill>
                      <a:srgbClr val="CEDAD1"/>
                    </a:solidFill>
                  </a:tcPr>
                </a:tc>
                <a:tc vMerge="1">
                  <a:txBody>
                    <a:bodyPr/>
                    <a:lstStyle/>
                    <a:p>
                      <a:endParaRPr/>
                    </a:p>
                  </a:txBody>
                  <a:tcPr marL="0" marR="0" marT="0" marB="0">
                    <a:lnL w="19050" cap="flat" cmpd="sng" algn="ctr">
                      <a:solidFill>
                        <a:srgbClr val="3D8752"/>
                      </a:solidFill>
                      <a:prstDash val="solid"/>
                      <a:round/>
                      <a:headEnd type="none" w="med" len="med"/>
                      <a:tailEnd type="none" w="med" len="med"/>
                    </a:lnL>
                    <a:lnR w="19050">
                      <a:solidFill>
                        <a:srgbClr val="3D8752"/>
                      </a:solidFill>
                      <a:prstDash val="solid"/>
                    </a:lnR>
                    <a:lnT w="6350" cap="flat" cmpd="sng" algn="ctr">
                      <a:solidFill>
                        <a:srgbClr val="000000"/>
                      </a:solidFill>
                      <a:prstDash val="solid"/>
                      <a:round/>
                      <a:headEnd type="none" w="med" len="med"/>
                      <a:tailEnd type="none" w="med" len="med"/>
                    </a:lnT>
                    <a:lnB w="6350">
                      <a:solidFill>
                        <a:srgbClr val="000000"/>
                      </a:solidFill>
                      <a:prstDash val="solid"/>
                    </a:lnB>
                    <a:solidFill>
                      <a:srgbClr val="CEDAD1"/>
                    </a:solidFill>
                  </a:tcPr>
                </a:tc>
                <a:extLst>
                  <a:ext uri="{0D108BD9-81ED-4DB2-BD59-A6C34878D82A}">
                    <a16:rowId xmlns:a16="http://schemas.microsoft.com/office/drawing/2014/main" val="10003"/>
                  </a:ext>
                </a:extLst>
              </a:tr>
              <a:tr h="370840">
                <a:tc>
                  <a:txBody>
                    <a:bodyPr/>
                    <a:lstStyle/>
                    <a:p>
                      <a:pPr marL="91440">
                        <a:lnSpc>
                          <a:spcPct val="100000"/>
                        </a:lnSpc>
                        <a:spcBef>
                          <a:spcPts val="245"/>
                        </a:spcBef>
                      </a:pPr>
                      <a:r>
                        <a:rPr sz="1800" spc="-5" dirty="0">
                          <a:latin typeface="Calibri"/>
                          <a:cs typeface="Calibri"/>
                        </a:rPr>
                        <a:t>13</a:t>
                      </a:r>
                      <a:endParaRPr sz="1800">
                        <a:latin typeface="Calibri"/>
                        <a:cs typeface="Calibri"/>
                      </a:endParaRPr>
                    </a:p>
                  </a:txBody>
                  <a:tcPr marL="0" marR="0" marT="31115" marB="0">
                    <a:lnL w="19050">
                      <a:solidFill>
                        <a:srgbClr val="3D8752"/>
                      </a:solidFill>
                      <a:prstDash val="solid"/>
                    </a:lnL>
                    <a:lnR w="19050" cap="flat" cmpd="sng" algn="ctr">
                      <a:solidFill>
                        <a:srgbClr val="3D8752"/>
                      </a:solidFill>
                      <a:prstDash val="solid"/>
                      <a:round/>
                      <a:headEnd type="none" w="med" len="med"/>
                      <a:tailEnd type="none" w="med" len="med"/>
                    </a:lnR>
                    <a:lnT w="19050" cap="flat" cmpd="sng" algn="ctr">
                      <a:solidFill>
                        <a:srgbClr val="3D8752"/>
                      </a:solidFill>
                      <a:prstDash val="solid"/>
                      <a:round/>
                      <a:headEnd type="none" w="med" len="med"/>
                      <a:tailEnd type="none" w="med" len="med"/>
                    </a:lnT>
                    <a:lnB w="19050">
                      <a:solidFill>
                        <a:srgbClr val="3D8752"/>
                      </a:solidFill>
                      <a:prstDash val="solid"/>
                    </a:lnB>
                    <a:solidFill>
                      <a:srgbClr val="E8EDE9"/>
                    </a:solidFill>
                  </a:tcPr>
                </a:tc>
                <a:tc>
                  <a:txBody>
                    <a:bodyPr/>
                    <a:lstStyle/>
                    <a:p>
                      <a:pPr marL="91440">
                        <a:lnSpc>
                          <a:spcPct val="100000"/>
                        </a:lnSpc>
                        <a:spcBef>
                          <a:spcPts val="245"/>
                        </a:spcBef>
                      </a:pPr>
                      <a:r>
                        <a:rPr lang="en-IN" sz="1800" spc="-5" dirty="0">
                          <a:latin typeface="Calibri"/>
                          <a:cs typeface="Calibri"/>
                        </a:rPr>
                        <a:t>-----</a:t>
                      </a:r>
                      <a:endParaRPr sz="1800" dirty="0">
                        <a:latin typeface="Calibri"/>
                        <a:cs typeface="Calibri"/>
                      </a:endParaRPr>
                    </a:p>
                  </a:txBody>
                  <a:tcPr marL="0" marR="0" marT="31115" marB="0">
                    <a:lnL w="19050" cap="flat" cmpd="sng" algn="ctr">
                      <a:solidFill>
                        <a:srgbClr val="3D8752"/>
                      </a:solidFill>
                      <a:prstDash val="solid"/>
                      <a:round/>
                      <a:headEnd type="none" w="med" len="med"/>
                      <a:tailEnd type="none" w="med" len="med"/>
                    </a:lnL>
                    <a:lnR w="19050" cap="flat" cmpd="sng" algn="ctr">
                      <a:solidFill>
                        <a:srgbClr val="3D8752"/>
                      </a:solidFill>
                      <a:prstDash val="solid"/>
                      <a:round/>
                      <a:headEnd type="none" w="med" len="med"/>
                      <a:tailEnd type="none" w="med" len="med"/>
                    </a:lnR>
                    <a:lnT w="19050" cap="flat" cmpd="sng" algn="ctr">
                      <a:solidFill>
                        <a:srgbClr val="3D8752"/>
                      </a:solidFill>
                      <a:prstDash val="solid"/>
                      <a:round/>
                      <a:headEnd type="none" w="med" len="med"/>
                      <a:tailEnd type="none" w="med" len="med"/>
                    </a:lnT>
                    <a:lnB w="19050">
                      <a:solidFill>
                        <a:srgbClr val="3D8752"/>
                      </a:solidFill>
                      <a:prstDash val="solid"/>
                    </a:lnB>
                    <a:solidFill>
                      <a:srgbClr val="E8EDE9"/>
                    </a:solidFill>
                  </a:tcPr>
                </a:tc>
                <a:tc vMerge="1">
                  <a:txBody>
                    <a:bodyPr/>
                    <a:lstStyle/>
                    <a:p>
                      <a:endParaRPr/>
                    </a:p>
                  </a:txBody>
                  <a:tcPr marL="0" marR="0" marT="0" marB="0">
                    <a:lnL w="19050" cap="flat" cmpd="sng" algn="ctr">
                      <a:solidFill>
                        <a:srgbClr val="3D8752"/>
                      </a:solidFill>
                      <a:prstDash val="solid"/>
                      <a:round/>
                      <a:headEnd type="none" w="med" len="med"/>
                      <a:tailEnd type="none" w="med" len="med"/>
                    </a:lnL>
                    <a:lnR w="19050">
                      <a:solidFill>
                        <a:srgbClr val="3D8752"/>
                      </a:solidFill>
                      <a:prstDash val="solid"/>
                    </a:lnR>
                    <a:lnT w="6350" cap="flat" cmpd="sng" algn="ctr">
                      <a:solidFill>
                        <a:srgbClr val="000000"/>
                      </a:solidFill>
                      <a:prstDash val="solid"/>
                      <a:round/>
                      <a:headEnd type="none" w="med" len="med"/>
                      <a:tailEnd type="none" w="med" len="med"/>
                    </a:lnT>
                    <a:lnB w="6350">
                      <a:solidFill>
                        <a:srgbClr val="000000"/>
                      </a:solidFill>
                      <a:prstDash val="solid"/>
                    </a:lnB>
                    <a:solidFill>
                      <a:srgbClr val="CEDAD1"/>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057400" y="144856"/>
            <a:ext cx="6555485" cy="566181"/>
          </a:xfrm>
          <a:prstGeom prst="rect">
            <a:avLst/>
          </a:prstGeom>
        </p:spPr>
        <p:txBody>
          <a:bodyPr vert="horz" wrap="square" lIns="0" tIns="12065" rIns="0" bIns="0" rtlCol="0">
            <a:spAutoFit/>
          </a:bodyPr>
          <a:lstStyle/>
          <a:p>
            <a:pPr marL="12700">
              <a:lnSpc>
                <a:spcPct val="100000"/>
              </a:lnSpc>
              <a:spcBef>
                <a:spcPts val="95"/>
              </a:spcBef>
            </a:pPr>
            <a:r>
              <a:rPr sz="3600" b="1" spc="-15" dirty="0">
                <a:solidFill>
                  <a:schemeClr val="accent6">
                    <a:lumMod val="50000"/>
                  </a:schemeClr>
                </a:solidFill>
                <a:latin typeface="Calibri Light"/>
                <a:cs typeface="Calibri Light"/>
              </a:rPr>
              <a:t>Time</a:t>
            </a:r>
            <a:r>
              <a:rPr sz="3600" b="1" spc="-80" dirty="0">
                <a:solidFill>
                  <a:schemeClr val="accent6">
                    <a:lumMod val="50000"/>
                  </a:schemeClr>
                </a:solidFill>
                <a:latin typeface="Calibri Light"/>
                <a:cs typeface="Calibri Light"/>
              </a:rPr>
              <a:t> </a:t>
            </a:r>
            <a:r>
              <a:rPr sz="3600" b="1" spc="-15" dirty="0">
                <a:solidFill>
                  <a:schemeClr val="accent6">
                    <a:lumMod val="50000"/>
                  </a:schemeClr>
                </a:solidFill>
                <a:latin typeface="Calibri Light"/>
                <a:cs typeface="Calibri Light"/>
              </a:rPr>
              <a:t>of</a:t>
            </a:r>
            <a:r>
              <a:rPr sz="3600" b="1" spc="-20" dirty="0">
                <a:solidFill>
                  <a:schemeClr val="accent6">
                    <a:lumMod val="50000"/>
                  </a:schemeClr>
                </a:solidFill>
                <a:latin typeface="Calibri Light"/>
                <a:cs typeface="Calibri Light"/>
              </a:rPr>
              <a:t> </a:t>
            </a:r>
            <a:r>
              <a:rPr sz="3600" b="1" spc="-15" dirty="0">
                <a:solidFill>
                  <a:schemeClr val="accent6">
                    <a:lumMod val="50000"/>
                  </a:schemeClr>
                </a:solidFill>
                <a:latin typeface="Calibri Light"/>
                <a:cs typeface="Calibri Light"/>
              </a:rPr>
              <a:t>Supply</a:t>
            </a:r>
            <a:r>
              <a:rPr sz="3600" b="1" spc="-65" dirty="0">
                <a:solidFill>
                  <a:schemeClr val="accent6">
                    <a:lumMod val="50000"/>
                  </a:schemeClr>
                </a:solidFill>
                <a:latin typeface="Calibri Light"/>
                <a:cs typeface="Calibri Light"/>
              </a:rPr>
              <a:t> </a:t>
            </a:r>
            <a:r>
              <a:rPr sz="3600" b="1" spc="-15" dirty="0">
                <a:solidFill>
                  <a:schemeClr val="accent6">
                    <a:lumMod val="50000"/>
                  </a:schemeClr>
                </a:solidFill>
                <a:latin typeface="Calibri Light"/>
                <a:cs typeface="Calibri Light"/>
              </a:rPr>
              <a:t>of</a:t>
            </a:r>
            <a:r>
              <a:rPr sz="3600" b="1" spc="-30" dirty="0">
                <a:solidFill>
                  <a:schemeClr val="accent6">
                    <a:lumMod val="50000"/>
                  </a:schemeClr>
                </a:solidFill>
                <a:latin typeface="Calibri Light"/>
                <a:cs typeface="Calibri Light"/>
              </a:rPr>
              <a:t> </a:t>
            </a:r>
            <a:r>
              <a:rPr sz="3600" b="1" spc="-20" dirty="0">
                <a:solidFill>
                  <a:schemeClr val="accent6">
                    <a:lumMod val="50000"/>
                  </a:schemeClr>
                </a:solidFill>
                <a:latin typeface="Calibri Light"/>
                <a:cs typeface="Calibri Light"/>
              </a:rPr>
              <a:t>Goods</a:t>
            </a:r>
            <a:r>
              <a:rPr sz="3600" b="1" spc="-70" dirty="0">
                <a:solidFill>
                  <a:schemeClr val="accent6">
                    <a:lumMod val="50000"/>
                  </a:schemeClr>
                </a:solidFill>
                <a:latin typeface="Calibri Light"/>
                <a:cs typeface="Calibri Light"/>
              </a:rPr>
              <a:t> </a:t>
            </a:r>
            <a:r>
              <a:rPr sz="3600" b="1" spc="-5" dirty="0">
                <a:solidFill>
                  <a:schemeClr val="accent6">
                    <a:lumMod val="50000"/>
                  </a:schemeClr>
                </a:solidFill>
                <a:latin typeface="Calibri Light"/>
                <a:cs typeface="Calibri Light"/>
              </a:rPr>
              <a:t>/</a:t>
            </a:r>
            <a:r>
              <a:rPr sz="3600" b="1" spc="-30" dirty="0">
                <a:solidFill>
                  <a:schemeClr val="accent6">
                    <a:lumMod val="50000"/>
                  </a:schemeClr>
                </a:solidFill>
                <a:latin typeface="Calibri Light"/>
                <a:cs typeface="Calibri Light"/>
              </a:rPr>
              <a:t> </a:t>
            </a:r>
            <a:r>
              <a:rPr sz="3600" b="1" spc="-10" dirty="0">
                <a:solidFill>
                  <a:schemeClr val="accent6">
                    <a:lumMod val="50000"/>
                  </a:schemeClr>
                </a:solidFill>
                <a:latin typeface="Calibri Light"/>
                <a:cs typeface="Calibri Light"/>
              </a:rPr>
              <a:t>Services</a:t>
            </a:r>
            <a:endParaRPr sz="3600" b="1" dirty="0">
              <a:solidFill>
                <a:schemeClr val="accent6">
                  <a:lumMod val="50000"/>
                </a:schemeClr>
              </a:solidFill>
              <a:latin typeface="Calibri Light"/>
              <a:cs typeface="Calibri Light"/>
            </a:endParaRPr>
          </a:p>
        </p:txBody>
      </p:sp>
      <p:sp>
        <p:nvSpPr>
          <p:cNvPr id="3" name="object 3"/>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pic>
        <p:nvPicPr>
          <p:cNvPr id="4" name="object 4"/>
          <p:cNvPicPr/>
          <p:nvPr/>
        </p:nvPicPr>
        <p:blipFill>
          <a:blip r:embed="rId2" cstate="print"/>
          <a:stretch>
            <a:fillRect/>
          </a:stretch>
        </p:blipFill>
        <p:spPr>
          <a:xfrm>
            <a:off x="7333488" y="2385060"/>
            <a:ext cx="4258055" cy="2395727"/>
          </a:xfrm>
          <a:prstGeom prst="rect">
            <a:avLst/>
          </a:prstGeom>
        </p:spPr>
      </p:pic>
      <p:sp>
        <p:nvSpPr>
          <p:cNvPr id="5" name="object 5"/>
          <p:cNvSpPr txBox="1">
            <a:spLocks noGrp="1"/>
          </p:cNvSpPr>
          <p:nvPr>
            <p:ph type="title"/>
          </p:nvPr>
        </p:nvSpPr>
        <p:spPr>
          <a:xfrm>
            <a:off x="225960" y="1046429"/>
            <a:ext cx="4917440" cy="843821"/>
          </a:xfrm>
          <a:prstGeom prst="rect">
            <a:avLst/>
          </a:prstGeom>
        </p:spPr>
        <p:txBody>
          <a:bodyPr vert="horz" wrap="square" lIns="0" tIns="12700" rIns="0" bIns="0" rtlCol="0">
            <a:spAutoFit/>
          </a:bodyPr>
          <a:lstStyle/>
          <a:p>
            <a:pPr marL="12700">
              <a:lnSpc>
                <a:spcPct val="100000"/>
              </a:lnSpc>
              <a:spcBef>
                <a:spcPts val="100"/>
              </a:spcBef>
            </a:pPr>
            <a:r>
              <a:rPr sz="5400" spc="-40" dirty="0">
                <a:solidFill>
                  <a:srgbClr val="1381AC"/>
                </a:solidFill>
              </a:rPr>
              <a:t>Time</a:t>
            </a:r>
            <a:r>
              <a:rPr sz="5400" spc="-165" dirty="0">
                <a:solidFill>
                  <a:srgbClr val="1381AC"/>
                </a:solidFill>
              </a:rPr>
              <a:t> </a:t>
            </a:r>
            <a:r>
              <a:rPr sz="5400" spc="-25" dirty="0">
                <a:solidFill>
                  <a:srgbClr val="1381AC"/>
                </a:solidFill>
              </a:rPr>
              <a:t>of</a:t>
            </a:r>
            <a:r>
              <a:rPr sz="5400" spc="-135" dirty="0">
                <a:solidFill>
                  <a:srgbClr val="1381AC"/>
                </a:solidFill>
              </a:rPr>
              <a:t> </a:t>
            </a:r>
            <a:r>
              <a:rPr sz="5400" spc="-45" dirty="0">
                <a:solidFill>
                  <a:srgbClr val="1381AC"/>
                </a:solidFill>
              </a:rPr>
              <a:t>Supply</a:t>
            </a:r>
            <a:endParaRPr sz="5400" dirty="0"/>
          </a:p>
        </p:txBody>
      </p:sp>
      <p:sp>
        <p:nvSpPr>
          <p:cNvPr id="6" name="object 6"/>
          <p:cNvSpPr txBox="1"/>
          <p:nvPr/>
        </p:nvSpPr>
        <p:spPr>
          <a:xfrm>
            <a:off x="225958" y="2071603"/>
            <a:ext cx="6134735" cy="2216150"/>
          </a:xfrm>
          <a:prstGeom prst="rect">
            <a:avLst/>
          </a:prstGeom>
        </p:spPr>
        <p:txBody>
          <a:bodyPr vert="horz" wrap="square" lIns="0" tIns="72390" rIns="0" bIns="0" rtlCol="0">
            <a:spAutoFit/>
          </a:bodyPr>
          <a:lstStyle/>
          <a:p>
            <a:pPr marL="870585" indent="-858519">
              <a:lnSpc>
                <a:spcPct val="100000"/>
              </a:lnSpc>
              <a:spcBef>
                <a:spcPts val="570"/>
              </a:spcBef>
              <a:buFont typeface="Arial MT"/>
              <a:buChar char="•"/>
              <a:tabLst>
                <a:tab pos="870585" algn="l"/>
                <a:tab pos="871219" algn="l"/>
              </a:tabLst>
            </a:pPr>
            <a:r>
              <a:rPr sz="4400" spc="-35" dirty="0">
                <a:solidFill>
                  <a:srgbClr val="1381AC"/>
                </a:solidFill>
                <a:latin typeface="Calibri Light"/>
                <a:cs typeface="Calibri Light"/>
              </a:rPr>
              <a:t>Goods</a:t>
            </a:r>
            <a:r>
              <a:rPr sz="4400" spc="-100" dirty="0">
                <a:solidFill>
                  <a:srgbClr val="1381AC"/>
                </a:solidFill>
                <a:latin typeface="Calibri Light"/>
                <a:cs typeface="Calibri Light"/>
              </a:rPr>
              <a:t> </a:t>
            </a:r>
            <a:r>
              <a:rPr sz="4400" dirty="0">
                <a:solidFill>
                  <a:srgbClr val="1381AC"/>
                </a:solidFill>
                <a:latin typeface="Calibri Light"/>
                <a:cs typeface="Calibri Light"/>
              </a:rPr>
              <a:t>–</a:t>
            </a:r>
            <a:r>
              <a:rPr sz="4400" spc="-75" dirty="0">
                <a:solidFill>
                  <a:srgbClr val="1381AC"/>
                </a:solidFill>
                <a:latin typeface="Calibri Light"/>
                <a:cs typeface="Calibri Light"/>
              </a:rPr>
              <a:t> </a:t>
            </a:r>
            <a:r>
              <a:rPr sz="4400" spc="-20" dirty="0">
                <a:solidFill>
                  <a:srgbClr val="1381AC"/>
                </a:solidFill>
                <a:latin typeface="Calibri Light"/>
                <a:cs typeface="Calibri Light"/>
              </a:rPr>
              <a:t>Sec</a:t>
            </a:r>
            <a:r>
              <a:rPr sz="4400" spc="-100" dirty="0">
                <a:solidFill>
                  <a:srgbClr val="1381AC"/>
                </a:solidFill>
                <a:latin typeface="Calibri Light"/>
                <a:cs typeface="Calibri Light"/>
              </a:rPr>
              <a:t> </a:t>
            </a:r>
            <a:r>
              <a:rPr sz="4400" spc="-20" dirty="0">
                <a:solidFill>
                  <a:srgbClr val="1381AC"/>
                </a:solidFill>
                <a:latin typeface="Calibri Light"/>
                <a:cs typeface="Calibri Light"/>
              </a:rPr>
              <a:t>12</a:t>
            </a:r>
            <a:endParaRPr sz="4400">
              <a:latin typeface="Calibri Light"/>
              <a:cs typeface="Calibri Light"/>
            </a:endParaRPr>
          </a:p>
          <a:p>
            <a:pPr marL="870585" indent="-858519">
              <a:lnSpc>
                <a:spcPct val="100000"/>
              </a:lnSpc>
              <a:spcBef>
                <a:spcPts val="470"/>
              </a:spcBef>
              <a:buFont typeface="Arial MT"/>
              <a:buChar char="•"/>
              <a:tabLst>
                <a:tab pos="870585" algn="l"/>
                <a:tab pos="871219" algn="l"/>
              </a:tabLst>
            </a:pPr>
            <a:r>
              <a:rPr sz="4400" spc="-25" dirty="0">
                <a:solidFill>
                  <a:srgbClr val="1381AC"/>
                </a:solidFill>
                <a:latin typeface="Calibri Light"/>
                <a:cs typeface="Calibri Light"/>
              </a:rPr>
              <a:t>Services</a:t>
            </a:r>
            <a:r>
              <a:rPr sz="4400" spc="-100" dirty="0">
                <a:solidFill>
                  <a:srgbClr val="1381AC"/>
                </a:solidFill>
                <a:latin typeface="Calibri Light"/>
                <a:cs typeface="Calibri Light"/>
              </a:rPr>
              <a:t> </a:t>
            </a:r>
            <a:r>
              <a:rPr sz="4400" dirty="0">
                <a:solidFill>
                  <a:srgbClr val="1381AC"/>
                </a:solidFill>
                <a:latin typeface="Calibri Light"/>
                <a:cs typeface="Calibri Light"/>
              </a:rPr>
              <a:t>–</a:t>
            </a:r>
            <a:r>
              <a:rPr sz="4400" spc="-80" dirty="0">
                <a:solidFill>
                  <a:srgbClr val="1381AC"/>
                </a:solidFill>
                <a:latin typeface="Calibri Light"/>
                <a:cs typeface="Calibri Light"/>
              </a:rPr>
              <a:t> </a:t>
            </a:r>
            <a:r>
              <a:rPr sz="4400" spc="-20" dirty="0">
                <a:solidFill>
                  <a:srgbClr val="1381AC"/>
                </a:solidFill>
                <a:latin typeface="Calibri Light"/>
                <a:cs typeface="Calibri Light"/>
              </a:rPr>
              <a:t>Sec</a:t>
            </a:r>
            <a:r>
              <a:rPr sz="4400" spc="-95" dirty="0">
                <a:solidFill>
                  <a:srgbClr val="1381AC"/>
                </a:solidFill>
                <a:latin typeface="Calibri Light"/>
                <a:cs typeface="Calibri Light"/>
              </a:rPr>
              <a:t> </a:t>
            </a:r>
            <a:r>
              <a:rPr sz="4400" spc="-20" dirty="0">
                <a:solidFill>
                  <a:srgbClr val="1381AC"/>
                </a:solidFill>
                <a:latin typeface="Calibri Light"/>
                <a:cs typeface="Calibri Light"/>
              </a:rPr>
              <a:t>13</a:t>
            </a:r>
            <a:endParaRPr sz="4400">
              <a:latin typeface="Calibri Light"/>
              <a:cs typeface="Calibri Light"/>
            </a:endParaRPr>
          </a:p>
          <a:p>
            <a:pPr marL="870585" indent="-858519">
              <a:lnSpc>
                <a:spcPct val="100000"/>
              </a:lnSpc>
              <a:spcBef>
                <a:spcPts val="465"/>
              </a:spcBef>
              <a:buFont typeface="Arial MT"/>
              <a:buChar char="•"/>
              <a:tabLst>
                <a:tab pos="870585" algn="l"/>
                <a:tab pos="871219" algn="l"/>
              </a:tabLst>
            </a:pPr>
            <a:r>
              <a:rPr sz="4400" spc="-40" dirty="0">
                <a:solidFill>
                  <a:srgbClr val="1381AC"/>
                </a:solidFill>
                <a:latin typeface="Calibri Light"/>
                <a:cs typeface="Calibri Light"/>
              </a:rPr>
              <a:t>Change</a:t>
            </a:r>
            <a:r>
              <a:rPr sz="4400" spc="-105" dirty="0">
                <a:solidFill>
                  <a:srgbClr val="1381AC"/>
                </a:solidFill>
                <a:latin typeface="Calibri Light"/>
                <a:cs typeface="Calibri Light"/>
              </a:rPr>
              <a:t> </a:t>
            </a:r>
            <a:r>
              <a:rPr sz="4400" spc="-10" dirty="0">
                <a:solidFill>
                  <a:srgbClr val="1381AC"/>
                </a:solidFill>
                <a:latin typeface="Calibri Light"/>
                <a:cs typeface="Calibri Light"/>
              </a:rPr>
              <a:t>in</a:t>
            </a:r>
            <a:r>
              <a:rPr sz="4400" spc="-95" dirty="0">
                <a:solidFill>
                  <a:srgbClr val="1381AC"/>
                </a:solidFill>
                <a:latin typeface="Calibri Light"/>
                <a:cs typeface="Calibri Light"/>
              </a:rPr>
              <a:t> </a:t>
            </a:r>
            <a:r>
              <a:rPr sz="4400" spc="-45" dirty="0">
                <a:solidFill>
                  <a:srgbClr val="1381AC"/>
                </a:solidFill>
                <a:latin typeface="Calibri Light"/>
                <a:cs typeface="Calibri Light"/>
              </a:rPr>
              <a:t>Rate</a:t>
            </a:r>
            <a:r>
              <a:rPr sz="4400" spc="-75" dirty="0">
                <a:solidFill>
                  <a:srgbClr val="1381AC"/>
                </a:solidFill>
                <a:latin typeface="Calibri Light"/>
                <a:cs typeface="Calibri Light"/>
              </a:rPr>
              <a:t> </a:t>
            </a:r>
            <a:r>
              <a:rPr sz="4400" dirty="0">
                <a:solidFill>
                  <a:srgbClr val="1381AC"/>
                </a:solidFill>
                <a:latin typeface="Calibri Light"/>
                <a:cs typeface="Calibri Light"/>
              </a:rPr>
              <a:t>–</a:t>
            </a:r>
            <a:r>
              <a:rPr sz="4400" spc="-70" dirty="0">
                <a:solidFill>
                  <a:srgbClr val="1381AC"/>
                </a:solidFill>
                <a:latin typeface="Calibri Light"/>
                <a:cs typeface="Calibri Light"/>
              </a:rPr>
              <a:t> </a:t>
            </a:r>
            <a:r>
              <a:rPr sz="4400" spc="-20" dirty="0">
                <a:solidFill>
                  <a:srgbClr val="1381AC"/>
                </a:solidFill>
                <a:latin typeface="Calibri Light"/>
                <a:cs typeface="Calibri Light"/>
              </a:rPr>
              <a:t>Sec</a:t>
            </a:r>
            <a:r>
              <a:rPr sz="4400" spc="-95" dirty="0">
                <a:solidFill>
                  <a:srgbClr val="1381AC"/>
                </a:solidFill>
                <a:latin typeface="Calibri Light"/>
                <a:cs typeface="Calibri Light"/>
              </a:rPr>
              <a:t> </a:t>
            </a:r>
            <a:r>
              <a:rPr sz="4400" spc="-20" dirty="0">
                <a:solidFill>
                  <a:srgbClr val="1381AC"/>
                </a:solidFill>
                <a:latin typeface="Calibri Light"/>
                <a:cs typeface="Calibri Light"/>
              </a:rPr>
              <a:t>14</a:t>
            </a:r>
            <a:endParaRPr sz="4400">
              <a:latin typeface="Calibri Light"/>
              <a:cs typeface="Calibri Ligh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09061" y="144856"/>
            <a:ext cx="6519545" cy="452120"/>
          </a:xfrm>
          <a:prstGeom prst="rect">
            <a:avLst/>
          </a:prstGeom>
        </p:spPr>
        <p:txBody>
          <a:bodyPr vert="horz" wrap="square" lIns="0" tIns="12065" rIns="0" bIns="0" rtlCol="0">
            <a:spAutoFit/>
          </a:bodyPr>
          <a:lstStyle/>
          <a:p>
            <a:pPr marL="12700">
              <a:lnSpc>
                <a:spcPct val="100000"/>
              </a:lnSpc>
              <a:spcBef>
                <a:spcPts val="95"/>
              </a:spcBef>
            </a:pPr>
            <a:r>
              <a:rPr sz="2800" b="1" spc="-15" dirty="0">
                <a:solidFill>
                  <a:schemeClr val="accent6">
                    <a:lumMod val="50000"/>
                  </a:schemeClr>
                </a:solidFill>
              </a:rPr>
              <a:t>Time</a:t>
            </a:r>
            <a:r>
              <a:rPr sz="2800" b="1" spc="-75" dirty="0">
                <a:solidFill>
                  <a:schemeClr val="accent6">
                    <a:lumMod val="50000"/>
                  </a:schemeClr>
                </a:solidFill>
              </a:rPr>
              <a:t> </a:t>
            </a:r>
            <a:r>
              <a:rPr sz="2800" b="1" spc="-15" dirty="0">
                <a:solidFill>
                  <a:schemeClr val="accent6">
                    <a:lumMod val="50000"/>
                  </a:schemeClr>
                </a:solidFill>
              </a:rPr>
              <a:t>of</a:t>
            </a:r>
            <a:r>
              <a:rPr sz="2800" b="1" spc="-20" dirty="0">
                <a:solidFill>
                  <a:schemeClr val="accent6">
                    <a:lumMod val="50000"/>
                  </a:schemeClr>
                </a:solidFill>
              </a:rPr>
              <a:t> </a:t>
            </a:r>
            <a:r>
              <a:rPr sz="2800" b="1" spc="-15" dirty="0">
                <a:solidFill>
                  <a:schemeClr val="accent6">
                    <a:lumMod val="50000"/>
                  </a:schemeClr>
                </a:solidFill>
              </a:rPr>
              <a:t>Supply</a:t>
            </a:r>
            <a:r>
              <a:rPr sz="2800" b="1" spc="-60" dirty="0">
                <a:solidFill>
                  <a:schemeClr val="accent6">
                    <a:lumMod val="50000"/>
                  </a:schemeClr>
                </a:solidFill>
              </a:rPr>
              <a:t> </a:t>
            </a:r>
            <a:r>
              <a:rPr sz="2800" b="1" spc="-15" dirty="0">
                <a:solidFill>
                  <a:schemeClr val="accent6">
                    <a:lumMod val="50000"/>
                  </a:schemeClr>
                </a:solidFill>
              </a:rPr>
              <a:t>of</a:t>
            </a:r>
            <a:r>
              <a:rPr sz="2800" b="1" spc="-30" dirty="0">
                <a:solidFill>
                  <a:schemeClr val="accent6">
                    <a:lumMod val="50000"/>
                  </a:schemeClr>
                </a:solidFill>
              </a:rPr>
              <a:t> </a:t>
            </a:r>
            <a:r>
              <a:rPr sz="2800" b="1" spc="-10" dirty="0">
                <a:solidFill>
                  <a:schemeClr val="accent6">
                    <a:lumMod val="50000"/>
                  </a:schemeClr>
                </a:solidFill>
              </a:rPr>
              <a:t>Service</a:t>
            </a:r>
            <a:r>
              <a:rPr sz="2800" b="1" spc="-60" dirty="0">
                <a:solidFill>
                  <a:schemeClr val="accent6">
                    <a:lumMod val="50000"/>
                  </a:schemeClr>
                </a:solidFill>
              </a:rPr>
              <a:t> </a:t>
            </a:r>
            <a:r>
              <a:rPr sz="2800" b="1" spc="-5" dirty="0">
                <a:solidFill>
                  <a:schemeClr val="accent6">
                    <a:lumMod val="50000"/>
                  </a:schemeClr>
                </a:solidFill>
              </a:rPr>
              <a:t>–</a:t>
            </a:r>
            <a:r>
              <a:rPr sz="2800" b="1" spc="-35" dirty="0">
                <a:solidFill>
                  <a:schemeClr val="accent6">
                    <a:lumMod val="50000"/>
                  </a:schemeClr>
                </a:solidFill>
              </a:rPr>
              <a:t> </a:t>
            </a:r>
            <a:r>
              <a:rPr sz="2800" b="1" spc="-10" dirty="0">
                <a:solidFill>
                  <a:schemeClr val="accent6">
                    <a:lumMod val="50000"/>
                  </a:schemeClr>
                </a:solidFill>
              </a:rPr>
              <a:t>Sec</a:t>
            </a:r>
            <a:r>
              <a:rPr sz="2800" b="1" spc="-50" dirty="0">
                <a:solidFill>
                  <a:schemeClr val="accent6">
                    <a:lumMod val="50000"/>
                  </a:schemeClr>
                </a:solidFill>
              </a:rPr>
              <a:t> </a:t>
            </a:r>
            <a:r>
              <a:rPr sz="2800" b="1" spc="-10" dirty="0">
                <a:solidFill>
                  <a:schemeClr val="accent6">
                    <a:lumMod val="50000"/>
                  </a:schemeClr>
                </a:solidFill>
              </a:rPr>
              <a:t>13</a:t>
            </a:r>
            <a:r>
              <a:rPr sz="2800" b="1" spc="-50" dirty="0">
                <a:solidFill>
                  <a:schemeClr val="accent6">
                    <a:lumMod val="50000"/>
                  </a:schemeClr>
                </a:solidFill>
              </a:rPr>
              <a:t> </a:t>
            </a:r>
            <a:r>
              <a:rPr sz="2800" b="1" spc="-15" dirty="0">
                <a:solidFill>
                  <a:schemeClr val="accent6">
                    <a:lumMod val="50000"/>
                  </a:schemeClr>
                </a:solidFill>
              </a:rPr>
              <a:t>of</a:t>
            </a:r>
            <a:r>
              <a:rPr sz="2800" b="1" spc="-25" dirty="0">
                <a:solidFill>
                  <a:schemeClr val="accent6">
                    <a:lumMod val="50000"/>
                  </a:schemeClr>
                </a:solidFill>
              </a:rPr>
              <a:t> CGST</a:t>
            </a:r>
            <a:r>
              <a:rPr sz="2800" b="1" spc="-70" dirty="0">
                <a:solidFill>
                  <a:schemeClr val="accent6">
                    <a:lumMod val="50000"/>
                  </a:schemeClr>
                </a:solidFill>
              </a:rPr>
              <a:t> </a:t>
            </a:r>
            <a:r>
              <a:rPr sz="2800" b="1" spc="-15" dirty="0">
                <a:solidFill>
                  <a:schemeClr val="accent6">
                    <a:lumMod val="50000"/>
                  </a:schemeClr>
                </a:solidFill>
              </a:rPr>
              <a:t>Act</a:t>
            </a:r>
            <a:endParaRPr sz="2800" b="1" dirty="0">
              <a:solidFill>
                <a:schemeClr val="accent6">
                  <a:lumMod val="50000"/>
                </a:schemeClr>
              </a:solidFill>
            </a:endParaRPr>
          </a:p>
        </p:txBody>
      </p:sp>
      <p:sp>
        <p:nvSpPr>
          <p:cNvPr id="3" name="object 3"/>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pic>
        <p:nvPicPr>
          <p:cNvPr id="4" name="object 4"/>
          <p:cNvPicPr/>
          <p:nvPr/>
        </p:nvPicPr>
        <p:blipFill>
          <a:blip r:embed="rId2" cstate="print"/>
          <a:stretch>
            <a:fillRect/>
          </a:stretch>
        </p:blipFill>
        <p:spPr>
          <a:xfrm>
            <a:off x="3733800" y="1956816"/>
            <a:ext cx="4258055" cy="239572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57200" y="144856"/>
            <a:ext cx="11049000" cy="504625"/>
          </a:xfrm>
          <a:prstGeom prst="rect">
            <a:avLst/>
          </a:prstGeom>
        </p:spPr>
        <p:txBody>
          <a:bodyPr vert="horz" wrap="square" lIns="0" tIns="12065" rIns="0" bIns="0" rtlCol="0">
            <a:spAutoFit/>
          </a:bodyPr>
          <a:lstStyle/>
          <a:p>
            <a:pPr marL="12700" algn="ctr">
              <a:lnSpc>
                <a:spcPct val="100000"/>
              </a:lnSpc>
              <a:spcBef>
                <a:spcPts val="95"/>
              </a:spcBef>
            </a:pPr>
            <a:r>
              <a:rPr b="1" spc="-30" dirty="0">
                <a:solidFill>
                  <a:schemeClr val="accent6">
                    <a:lumMod val="50000"/>
                  </a:schemeClr>
                </a:solidFill>
              </a:rPr>
              <a:t>Important</a:t>
            </a:r>
            <a:r>
              <a:rPr b="1" spc="-75" dirty="0">
                <a:solidFill>
                  <a:schemeClr val="accent6">
                    <a:lumMod val="50000"/>
                  </a:schemeClr>
                </a:solidFill>
              </a:rPr>
              <a:t> </a:t>
            </a:r>
            <a:r>
              <a:rPr b="1" spc="-20" dirty="0">
                <a:solidFill>
                  <a:schemeClr val="accent6">
                    <a:lumMod val="50000"/>
                  </a:schemeClr>
                </a:solidFill>
              </a:rPr>
              <a:t>Insights</a:t>
            </a:r>
            <a:r>
              <a:rPr b="1" spc="-65" dirty="0">
                <a:solidFill>
                  <a:schemeClr val="accent6">
                    <a:lumMod val="50000"/>
                  </a:schemeClr>
                </a:solidFill>
              </a:rPr>
              <a:t> </a:t>
            </a:r>
            <a:r>
              <a:rPr b="1" spc="-20" dirty="0">
                <a:solidFill>
                  <a:schemeClr val="accent6">
                    <a:lumMod val="50000"/>
                  </a:schemeClr>
                </a:solidFill>
              </a:rPr>
              <a:t>about</a:t>
            </a:r>
            <a:r>
              <a:rPr b="1" spc="-75" dirty="0">
                <a:solidFill>
                  <a:schemeClr val="accent6">
                    <a:lumMod val="50000"/>
                  </a:schemeClr>
                </a:solidFill>
              </a:rPr>
              <a:t> </a:t>
            </a:r>
            <a:r>
              <a:rPr b="1" spc="-10" dirty="0">
                <a:solidFill>
                  <a:schemeClr val="accent6">
                    <a:lumMod val="50000"/>
                  </a:schemeClr>
                </a:solidFill>
              </a:rPr>
              <a:t>the</a:t>
            </a:r>
            <a:r>
              <a:rPr b="1" spc="-55" dirty="0">
                <a:solidFill>
                  <a:schemeClr val="accent6">
                    <a:lumMod val="50000"/>
                  </a:schemeClr>
                </a:solidFill>
              </a:rPr>
              <a:t> </a:t>
            </a:r>
            <a:r>
              <a:rPr b="1" spc="-25" dirty="0">
                <a:solidFill>
                  <a:schemeClr val="accent6">
                    <a:lumMod val="50000"/>
                  </a:schemeClr>
                </a:solidFill>
              </a:rPr>
              <a:t>Insurance</a:t>
            </a:r>
            <a:r>
              <a:rPr b="1" spc="-80" dirty="0">
                <a:solidFill>
                  <a:schemeClr val="accent6">
                    <a:lumMod val="50000"/>
                  </a:schemeClr>
                </a:solidFill>
              </a:rPr>
              <a:t> </a:t>
            </a:r>
            <a:r>
              <a:rPr b="1" spc="-20" dirty="0">
                <a:solidFill>
                  <a:schemeClr val="accent6">
                    <a:lumMod val="50000"/>
                  </a:schemeClr>
                </a:solidFill>
              </a:rPr>
              <a:t>Sector</a:t>
            </a:r>
            <a:endParaRPr b="1" dirty="0">
              <a:solidFill>
                <a:schemeClr val="accent6">
                  <a:lumMod val="50000"/>
                </a:schemeClr>
              </a:solidFill>
            </a:endParaRPr>
          </a:p>
        </p:txBody>
      </p:sp>
      <p:sp>
        <p:nvSpPr>
          <p:cNvPr id="3" name="object 3"/>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sp>
        <p:nvSpPr>
          <p:cNvPr id="4" name="object 4"/>
          <p:cNvSpPr txBox="1"/>
          <p:nvPr/>
        </p:nvSpPr>
        <p:spPr>
          <a:xfrm>
            <a:off x="304800" y="1676399"/>
            <a:ext cx="11234916" cy="3245119"/>
          </a:xfrm>
          <a:prstGeom prst="rect">
            <a:avLst/>
          </a:prstGeom>
        </p:spPr>
        <p:txBody>
          <a:bodyPr vert="horz" wrap="square" lIns="0" tIns="13335" rIns="0" bIns="0" rtlCol="0">
            <a:spAutoFit/>
          </a:bodyPr>
          <a:lstStyle/>
          <a:p>
            <a:pPr marL="355600" marR="6350" indent="-342900" algn="just">
              <a:lnSpc>
                <a:spcPct val="100000"/>
              </a:lnSpc>
              <a:spcBef>
                <a:spcPts val="105"/>
              </a:spcBef>
              <a:buFont typeface="Wingdings"/>
              <a:buChar char=""/>
              <a:tabLst>
                <a:tab pos="356235" algn="l"/>
              </a:tabLst>
            </a:pPr>
            <a:r>
              <a:rPr sz="2000" spc="-5" dirty="0">
                <a:latin typeface="Calibri"/>
                <a:cs typeface="Calibri"/>
              </a:rPr>
              <a:t>The insurance industry of </a:t>
            </a:r>
            <a:r>
              <a:rPr sz="2000" spc="-10" dirty="0">
                <a:latin typeface="Calibri"/>
                <a:cs typeface="Calibri"/>
              </a:rPr>
              <a:t>India </a:t>
            </a:r>
            <a:r>
              <a:rPr sz="2000" dirty="0">
                <a:latin typeface="Calibri"/>
                <a:cs typeface="Calibri"/>
              </a:rPr>
              <a:t>has </a:t>
            </a:r>
            <a:r>
              <a:rPr sz="2000" spc="-5" dirty="0">
                <a:latin typeface="Calibri"/>
                <a:cs typeface="Calibri"/>
              </a:rPr>
              <a:t>57 </a:t>
            </a:r>
            <a:r>
              <a:rPr sz="2000" spc="-10" dirty="0">
                <a:latin typeface="Calibri"/>
                <a:cs typeface="Calibri"/>
              </a:rPr>
              <a:t>insurance </a:t>
            </a:r>
            <a:r>
              <a:rPr sz="2000" spc="-5" dirty="0">
                <a:latin typeface="Calibri"/>
                <a:cs typeface="Calibri"/>
              </a:rPr>
              <a:t>companies </a:t>
            </a:r>
            <a:r>
              <a:rPr sz="2000" dirty="0">
                <a:latin typeface="Calibri"/>
                <a:cs typeface="Calibri"/>
              </a:rPr>
              <a:t>- </a:t>
            </a:r>
            <a:r>
              <a:rPr sz="2000" spc="-5" dirty="0">
                <a:latin typeface="Calibri"/>
                <a:cs typeface="Calibri"/>
              </a:rPr>
              <a:t>24 </a:t>
            </a:r>
            <a:r>
              <a:rPr sz="2000" spc="-10" dirty="0">
                <a:latin typeface="Calibri"/>
                <a:cs typeface="Calibri"/>
              </a:rPr>
              <a:t>are </a:t>
            </a:r>
            <a:r>
              <a:rPr sz="2000" spc="-5" dirty="0">
                <a:latin typeface="Calibri"/>
                <a:cs typeface="Calibri"/>
              </a:rPr>
              <a:t>in </a:t>
            </a:r>
            <a:r>
              <a:rPr sz="2000" dirty="0">
                <a:latin typeface="Calibri"/>
                <a:cs typeface="Calibri"/>
              </a:rPr>
              <a:t>the </a:t>
            </a:r>
            <a:r>
              <a:rPr sz="2000" spc="-15" dirty="0">
                <a:latin typeface="Calibri"/>
                <a:cs typeface="Calibri"/>
              </a:rPr>
              <a:t>life </a:t>
            </a:r>
            <a:r>
              <a:rPr sz="2000" spc="-10" dirty="0">
                <a:latin typeface="Calibri"/>
                <a:cs typeface="Calibri"/>
              </a:rPr>
              <a:t>insurance </a:t>
            </a:r>
            <a:r>
              <a:rPr sz="2000" spc="-5" dirty="0">
                <a:latin typeface="Calibri"/>
                <a:cs typeface="Calibri"/>
              </a:rPr>
              <a:t>business, while </a:t>
            </a:r>
            <a:r>
              <a:rPr sz="2000" dirty="0">
                <a:latin typeface="Calibri"/>
                <a:cs typeface="Calibri"/>
              </a:rPr>
              <a:t> 34</a:t>
            </a:r>
            <a:r>
              <a:rPr sz="2000" spc="-20" dirty="0">
                <a:latin typeface="Calibri"/>
                <a:cs typeface="Calibri"/>
              </a:rPr>
              <a:t> </a:t>
            </a:r>
            <a:r>
              <a:rPr sz="2000" spc="-10" dirty="0">
                <a:latin typeface="Calibri"/>
                <a:cs typeface="Calibri"/>
              </a:rPr>
              <a:t>are</a:t>
            </a:r>
            <a:r>
              <a:rPr sz="2000" dirty="0">
                <a:latin typeface="Calibri"/>
                <a:cs typeface="Calibri"/>
              </a:rPr>
              <a:t> </a:t>
            </a:r>
            <a:r>
              <a:rPr sz="2000" spc="-10" dirty="0">
                <a:latin typeface="Calibri"/>
                <a:cs typeface="Calibri"/>
              </a:rPr>
              <a:t>non-life</a:t>
            </a:r>
            <a:r>
              <a:rPr sz="2000" spc="5" dirty="0">
                <a:latin typeface="Calibri"/>
                <a:cs typeface="Calibri"/>
              </a:rPr>
              <a:t> </a:t>
            </a:r>
            <a:r>
              <a:rPr sz="2000" spc="-10" dirty="0">
                <a:latin typeface="Calibri"/>
                <a:cs typeface="Calibri"/>
              </a:rPr>
              <a:t>insurers.</a:t>
            </a:r>
            <a:endParaRPr sz="2000" dirty="0">
              <a:latin typeface="Calibri"/>
              <a:cs typeface="Calibri"/>
            </a:endParaRPr>
          </a:p>
          <a:p>
            <a:pPr marL="355600" marR="5080" indent="-342900" algn="just">
              <a:lnSpc>
                <a:spcPct val="100000"/>
              </a:lnSpc>
              <a:spcBef>
                <a:spcPts val="1200"/>
              </a:spcBef>
              <a:buFont typeface="Wingdings"/>
              <a:buChar char=""/>
              <a:tabLst>
                <a:tab pos="356235" algn="l"/>
              </a:tabLst>
            </a:pPr>
            <a:r>
              <a:rPr sz="2000" spc="-15" dirty="0">
                <a:latin typeface="Calibri"/>
                <a:cs typeface="Calibri"/>
              </a:rPr>
              <a:t>Life </a:t>
            </a:r>
            <a:r>
              <a:rPr sz="2000" spc="-5" dirty="0">
                <a:latin typeface="Calibri"/>
                <a:cs typeface="Calibri"/>
              </a:rPr>
              <a:t>Insurance </a:t>
            </a:r>
            <a:r>
              <a:rPr sz="2000" spc="-10" dirty="0">
                <a:latin typeface="Calibri"/>
                <a:cs typeface="Calibri"/>
              </a:rPr>
              <a:t>Corporation </a:t>
            </a:r>
            <a:r>
              <a:rPr sz="2000" spc="-5" dirty="0">
                <a:latin typeface="Calibri"/>
                <a:cs typeface="Calibri"/>
              </a:rPr>
              <a:t>(LIC) is </a:t>
            </a:r>
            <a:r>
              <a:rPr sz="2000" dirty="0">
                <a:latin typeface="Calibri"/>
                <a:cs typeface="Calibri"/>
              </a:rPr>
              <a:t>the </a:t>
            </a:r>
            <a:r>
              <a:rPr sz="2000" spc="-5" dirty="0">
                <a:latin typeface="Calibri"/>
                <a:cs typeface="Calibri"/>
              </a:rPr>
              <a:t>sole </a:t>
            </a:r>
            <a:r>
              <a:rPr sz="2000" dirty="0">
                <a:latin typeface="Calibri"/>
                <a:cs typeface="Calibri"/>
              </a:rPr>
              <a:t>public </a:t>
            </a:r>
            <a:r>
              <a:rPr sz="2000" spc="-10" dirty="0">
                <a:latin typeface="Calibri"/>
                <a:cs typeface="Calibri"/>
              </a:rPr>
              <a:t>sector company </a:t>
            </a:r>
            <a:r>
              <a:rPr sz="2000" spc="-5" dirty="0">
                <a:latin typeface="Calibri"/>
                <a:cs typeface="Calibri"/>
              </a:rPr>
              <a:t>among </a:t>
            </a:r>
            <a:r>
              <a:rPr sz="2000" dirty="0">
                <a:latin typeface="Calibri"/>
                <a:cs typeface="Calibri"/>
              </a:rPr>
              <a:t>the </a:t>
            </a:r>
            <a:r>
              <a:rPr sz="2000" spc="-15" dirty="0">
                <a:latin typeface="Calibri"/>
                <a:cs typeface="Calibri"/>
              </a:rPr>
              <a:t>life </a:t>
            </a:r>
            <a:r>
              <a:rPr sz="2000" spc="-10" dirty="0">
                <a:latin typeface="Calibri"/>
                <a:cs typeface="Calibri"/>
              </a:rPr>
              <a:t>insurers </a:t>
            </a:r>
            <a:r>
              <a:rPr sz="2000" spc="-5" dirty="0">
                <a:latin typeface="Calibri"/>
                <a:cs typeface="Calibri"/>
              </a:rPr>
              <a:t>with 66.2% </a:t>
            </a:r>
            <a:r>
              <a:rPr sz="2000" spc="-15" dirty="0">
                <a:latin typeface="Calibri"/>
                <a:cs typeface="Calibri"/>
              </a:rPr>
              <a:t>of </a:t>
            </a:r>
            <a:r>
              <a:rPr sz="2000" spc="-10" dirty="0">
                <a:latin typeface="Calibri"/>
                <a:cs typeface="Calibri"/>
              </a:rPr>
              <a:t> </a:t>
            </a:r>
            <a:r>
              <a:rPr sz="2000" dirty="0">
                <a:latin typeface="Calibri"/>
                <a:cs typeface="Calibri"/>
              </a:rPr>
              <a:t>the</a:t>
            </a:r>
            <a:r>
              <a:rPr sz="2000" spc="5" dirty="0">
                <a:latin typeface="Calibri"/>
                <a:cs typeface="Calibri"/>
              </a:rPr>
              <a:t> </a:t>
            </a:r>
            <a:r>
              <a:rPr sz="2000" spc="-10" dirty="0">
                <a:latin typeface="Calibri"/>
                <a:cs typeface="Calibri"/>
              </a:rPr>
              <a:t>‘life</a:t>
            </a:r>
            <a:r>
              <a:rPr sz="2000" spc="-5" dirty="0">
                <a:latin typeface="Calibri"/>
                <a:cs typeface="Calibri"/>
              </a:rPr>
              <a:t> insurance’</a:t>
            </a:r>
            <a:r>
              <a:rPr sz="2000" dirty="0">
                <a:latin typeface="Calibri"/>
                <a:cs typeface="Calibri"/>
              </a:rPr>
              <a:t> </a:t>
            </a:r>
            <a:r>
              <a:rPr sz="2000" spc="-15" dirty="0">
                <a:latin typeface="Calibri"/>
                <a:cs typeface="Calibri"/>
              </a:rPr>
              <a:t>market.</a:t>
            </a:r>
            <a:r>
              <a:rPr sz="2000" spc="-10" dirty="0">
                <a:latin typeface="Calibri"/>
                <a:cs typeface="Calibri"/>
              </a:rPr>
              <a:t> </a:t>
            </a:r>
            <a:r>
              <a:rPr sz="2000" spc="-5" dirty="0">
                <a:latin typeface="Calibri"/>
                <a:cs typeface="Calibri"/>
              </a:rPr>
              <a:t>Whereas</a:t>
            </a:r>
            <a:r>
              <a:rPr sz="2000" dirty="0">
                <a:latin typeface="Calibri"/>
                <a:cs typeface="Calibri"/>
              </a:rPr>
              <a:t> </a:t>
            </a:r>
            <a:r>
              <a:rPr sz="2000" spc="-5" dirty="0">
                <a:latin typeface="Calibri"/>
                <a:cs typeface="Calibri"/>
              </a:rPr>
              <a:t>there</a:t>
            </a:r>
            <a:r>
              <a:rPr sz="2000" dirty="0">
                <a:latin typeface="Calibri"/>
                <a:cs typeface="Calibri"/>
              </a:rPr>
              <a:t> </a:t>
            </a:r>
            <a:r>
              <a:rPr sz="2000" spc="-10" dirty="0">
                <a:latin typeface="Calibri"/>
                <a:cs typeface="Calibri"/>
              </a:rPr>
              <a:t>are</a:t>
            </a:r>
            <a:r>
              <a:rPr sz="2000" spc="-5" dirty="0">
                <a:latin typeface="Calibri"/>
                <a:cs typeface="Calibri"/>
              </a:rPr>
              <a:t> six</a:t>
            </a:r>
            <a:r>
              <a:rPr sz="2000" dirty="0">
                <a:latin typeface="Calibri"/>
                <a:cs typeface="Calibri"/>
              </a:rPr>
              <a:t> public</a:t>
            </a:r>
            <a:r>
              <a:rPr sz="2000" spc="5" dirty="0">
                <a:latin typeface="Calibri"/>
                <a:cs typeface="Calibri"/>
              </a:rPr>
              <a:t> </a:t>
            </a:r>
            <a:r>
              <a:rPr sz="2000" spc="-10" dirty="0">
                <a:latin typeface="Calibri"/>
                <a:cs typeface="Calibri"/>
              </a:rPr>
              <a:t>sector</a:t>
            </a:r>
            <a:r>
              <a:rPr sz="2000" spc="-5" dirty="0">
                <a:latin typeface="Calibri"/>
                <a:cs typeface="Calibri"/>
              </a:rPr>
              <a:t> </a:t>
            </a:r>
            <a:r>
              <a:rPr sz="2000" spc="-10" dirty="0">
                <a:latin typeface="Calibri"/>
                <a:cs typeface="Calibri"/>
              </a:rPr>
              <a:t>insurers</a:t>
            </a:r>
            <a:r>
              <a:rPr sz="2000" spc="-5" dirty="0">
                <a:latin typeface="Calibri"/>
                <a:cs typeface="Calibri"/>
              </a:rPr>
              <a:t> in</a:t>
            </a:r>
            <a:r>
              <a:rPr sz="2000" dirty="0">
                <a:latin typeface="Calibri"/>
                <a:cs typeface="Calibri"/>
              </a:rPr>
              <a:t> the</a:t>
            </a:r>
            <a:r>
              <a:rPr sz="2000" spc="5" dirty="0">
                <a:latin typeface="Calibri"/>
                <a:cs typeface="Calibri"/>
              </a:rPr>
              <a:t> </a:t>
            </a:r>
            <a:r>
              <a:rPr sz="2000" spc="-10" dirty="0">
                <a:latin typeface="Calibri"/>
                <a:cs typeface="Calibri"/>
              </a:rPr>
              <a:t>non-life</a:t>
            </a:r>
            <a:r>
              <a:rPr sz="2000" spc="430" dirty="0">
                <a:latin typeface="Calibri"/>
                <a:cs typeface="Calibri"/>
              </a:rPr>
              <a:t> </a:t>
            </a:r>
            <a:r>
              <a:rPr sz="2000" spc="-5" dirty="0">
                <a:latin typeface="Calibri"/>
                <a:cs typeface="Calibri"/>
              </a:rPr>
              <a:t>insurance </a:t>
            </a:r>
            <a:r>
              <a:rPr sz="2000" dirty="0">
                <a:latin typeface="Calibri"/>
                <a:cs typeface="Calibri"/>
              </a:rPr>
              <a:t> </a:t>
            </a:r>
            <a:r>
              <a:rPr sz="2000" spc="-5" dirty="0">
                <a:latin typeface="Calibri"/>
                <a:cs typeface="Calibri"/>
              </a:rPr>
              <a:t>segment.</a:t>
            </a:r>
            <a:endParaRPr sz="2000" dirty="0">
              <a:latin typeface="Calibri"/>
              <a:cs typeface="Calibri"/>
            </a:endParaRPr>
          </a:p>
          <a:p>
            <a:pPr marL="355600" indent="-343535">
              <a:lnSpc>
                <a:spcPct val="100000"/>
              </a:lnSpc>
              <a:spcBef>
                <a:spcPts val="1200"/>
              </a:spcBef>
              <a:buFont typeface="Wingdings"/>
              <a:buChar char=""/>
              <a:tabLst>
                <a:tab pos="354965" algn="l"/>
                <a:tab pos="356235" algn="l"/>
              </a:tabLst>
            </a:pPr>
            <a:r>
              <a:rPr sz="2000" spc="-5" dirty="0">
                <a:latin typeface="Calibri"/>
                <a:cs typeface="Calibri"/>
              </a:rPr>
              <a:t>The</a:t>
            </a:r>
            <a:r>
              <a:rPr sz="2000" spc="315" dirty="0">
                <a:latin typeface="Calibri"/>
                <a:cs typeface="Calibri"/>
              </a:rPr>
              <a:t> </a:t>
            </a:r>
            <a:r>
              <a:rPr sz="2000" spc="-15" dirty="0">
                <a:latin typeface="Calibri"/>
                <a:cs typeface="Calibri"/>
              </a:rPr>
              <a:t>market</a:t>
            </a:r>
            <a:r>
              <a:rPr sz="2000" spc="325" dirty="0">
                <a:latin typeface="Calibri"/>
                <a:cs typeface="Calibri"/>
              </a:rPr>
              <a:t> </a:t>
            </a:r>
            <a:r>
              <a:rPr sz="2000" spc="-10" dirty="0">
                <a:latin typeface="Calibri"/>
                <a:cs typeface="Calibri"/>
              </a:rPr>
              <a:t>share</a:t>
            </a:r>
            <a:r>
              <a:rPr sz="2000" spc="325" dirty="0">
                <a:latin typeface="Calibri"/>
                <a:cs typeface="Calibri"/>
              </a:rPr>
              <a:t> </a:t>
            </a:r>
            <a:r>
              <a:rPr sz="2000" dirty="0">
                <a:latin typeface="Calibri"/>
                <a:cs typeface="Calibri"/>
              </a:rPr>
              <a:t>of</a:t>
            </a:r>
            <a:r>
              <a:rPr sz="2000" spc="310" dirty="0">
                <a:latin typeface="Calibri"/>
                <a:cs typeface="Calibri"/>
              </a:rPr>
              <a:t> </a:t>
            </a:r>
            <a:r>
              <a:rPr sz="2000" spc="-15" dirty="0">
                <a:latin typeface="Calibri"/>
                <a:cs typeface="Calibri"/>
              </a:rPr>
              <a:t>private</a:t>
            </a:r>
            <a:r>
              <a:rPr sz="2000" spc="320" dirty="0">
                <a:latin typeface="Calibri"/>
                <a:cs typeface="Calibri"/>
              </a:rPr>
              <a:t> </a:t>
            </a:r>
            <a:r>
              <a:rPr sz="2000" spc="-5" dirty="0">
                <a:latin typeface="Calibri"/>
                <a:cs typeface="Calibri"/>
              </a:rPr>
              <a:t>sector</a:t>
            </a:r>
            <a:r>
              <a:rPr sz="2000" spc="315" dirty="0">
                <a:latin typeface="Calibri"/>
                <a:cs typeface="Calibri"/>
              </a:rPr>
              <a:t> </a:t>
            </a:r>
            <a:r>
              <a:rPr sz="2000" spc="-5" dirty="0">
                <a:latin typeface="Calibri"/>
                <a:cs typeface="Calibri"/>
              </a:rPr>
              <a:t>companies</a:t>
            </a:r>
            <a:r>
              <a:rPr sz="2000" spc="320" dirty="0">
                <a:latin typeface="Calibri"/>
                <a:cs typeface="Calibri"/>
              </a:rPr>
              <a:t> </a:t>
            </a:r>
            <a:r>
              <a:rPr sz="2000" spc="-5" dirty="0">
                <a:latin typeface="Calibri"/>
                <a:cs typeface="Calibri"/>
              </a:rPr>
              <a:t>in</a:t>
            </a:r>
            <a:r>
              <a:rPr sz="2000" spc="320" dirty="0">
                <a:latin typeface="Calibri"/>
                <a:cs typeface="Calibri"/>
              </a:rPr>
              <a:t> </a:t>
            </a:r>
            <a:r>
              <a:rPr sz="2000" dirty="0">
                <a:latin typeface="Calibri"/>
                <a:cs typeface="Calibri"/>
              </a:rPr>
              <a:t>the</a:t>
            </a:r>
            <a:r>
              <a:rPr sz="2000" spc="295" dirty="0">
                <a:latin typeface="Calibri"/>
                <a:cs typeface="Calibri"/>
              </a:rPr>
              <a:t> </a:t>
            </a:r>
            <a:r>
              <a:rPr sz="2000" spc="-10" dirty="0">
                <a:latin typeface="Calibri"/>
                <a:cs typeface="Calibri"/>
              </a:rPr>
              <a:t>general</a:t>
            </a:r>
            <a:r>
              <a:rPr sz="2000" spc="310" dirty="0">
                <a:latin typeface="Calibri"/>
                <a:cs typeface="Calibri"/>
              </a:rPr>
              <a:t> </a:t>
            </a:r>
            <a:r>
              <a:rPr sz="2000" dirty="0">
                <a:latin typeface="Calibri"/>
                <a:cs typeface="Calibri"/>
              </a:rPr>
              <a:t>and</a:t>
            </a:r>
            <a:r>
              <a:rPr sz="2000" spc="300" dirty="0">
                <a:latin typeface="Calibri"/>
                <a:cs typeface="Calibri"/>
              </a:rPr>
              <a:t> </a:t>
            </a:r>
            <a:r>
              <a:rPr sz="2000" spc="-5" dirty="0">
                <a:latin typeface="Calibri"/>
                <a:cs typeface="Calibri"/>
              </a:rPr>
              <a:t>health</a:t>
            </a:r>
            <a:r>
              <a:rPr sz="2000" spc="325" dirty="0">
                <a:latin typeface="Calibri"/>
                <a:cs typeface="Calibri"/>
              </a:rPr>
              <a:t> </a:t>
            </a:r>
            <a:r>
              <a:rPr sz="2000" spc="-10" dirty="0">
                <a:latin typeface="Calibri"/>
                <a:cs typeface="Calibri"/>
              </a:rPr>
              <a:t>insurance</a:t>
            </a:r>
            <a:r>
              <a:rPr sz="2000" spc="315" dirty="0">
                <a:latin typeface="Calibri"/>
                <a:cs typeface="Calibri"/>
              </a:rPr>
              <a:t> </a:t>
            </a:r>
            <a:r>
              <a:rPr sz="2000" spc="-15" dirty="0">
                <a:latin typeface="Calibri"/>
                <a:cs typeface="Calibri"/>
              </a:rPr>
              <a:t>market</a:t>
            </a:r>
            <a:r>
              <a:rPr sz="2000" spc="325" dirty="0">
                <a:latin typeface="Calibri"/>
                <a:cs typeface="Calibri"/>
              </a:rPr>
              <a:t> </a:t>
            </a:r>
            <a:r>
              <a:rPr sz="2000" spc="-5" dirty="0">
                <a:latin typeface="Calibri"/>
                <a:cs typeface="Calibri"/>
              </a:rPr>
              <a:t>increased</a:t>
            </a:r>
            <a:endParaRPr sz="2000" dirty="0">
              <a:latin typeface="Calibri"/>
              <a:cs typeface="Calibri"/>
            </a:endParaRPr>
          </a:p>
          <a:p>
            <a:pPr marL="354965">
              <a:lnSpc>
                <a:spcPct val="100000"/>
              </a:lnSpc>
            </a:pPr>
            <a:r>
              <a:rPr sz="2000" spc="-15" dirty="0">
                <a:latin typeface="Calibri"/>
                <a:cs typeface="Calibri"/>
              </a:rPr>
              <a:t>from</a:t>
            </a:r>
            <a:r>
              <a:rPr sz="2000" spc="-10" dirty="0">
                <a:latin typeface="Calibri"/>
                <a:cs typeface="Calibri"/>
              </a:rPr>
              <a:t> </a:t>
            </a:r>
            <a:r>
              <a:rPr sz="2000" dirty="0">
                <a:latin typeface="Calibri"/>
                <a:cs typeface="Calibri"/>
              </a:rPr>
              <a:t>48.03%</a:t>
            </a:r>
            <a:r>
              <a:rPr sz="2000" spc="-55" dirty="0">
                <a:latin typeface="Calibri"/>
                <a:cs typeface="Calibri"/>
              </a:rPr>
              <a:t> </a:t>
            </a:r>
            <a:r>
              <a:rPr sz="2000" spc="-5" dirty="0">
                <a:latin typeface="Calibri"/>
                <a:cs typeface="Calibri"/>
              </a:rPr>
              <a:t>in</a:t>
            </a:r>
            <a:r>
              <a:rPr sz="2000" dirty="0">
                <a:latin typeface="Calibri"/>
                <a:cs typeface="Calibri"/>
              </a:rPr>
              <a:t> FY20</a:t>
            </a:r>
            <a:r>
              <a:rPr sz="2000" spc="-10" dirty="0">
                <a:latin typeface="Calibri"/>
                <a:cs typeface="Calibri"/>
              </a:rPr>
              <a:t> </a:t>
            </a:r>
            <a:r>
              <a:rPr sz="2000" spc="-15" dirty="0">
                <a:latin typeface="Calibri"/>
                <a:cs typeface="Calibri"/>
              </a:rPr>
              <a:t>to </a:t>
            </a:r>
            <a:r>
              <a:rPr sz="2000" dirty="0">
                <a:latin typeface="Calibri"/>
                <a:cs typeface="Calibri"/>
              </a:rPr>
              <a:t>49.31%</a:t>
            </a:r>
            <a:r>
              <a:rPr sz="2000" spc="-45" dirty="0">
                <a:latin typeface="Calibri"/>
                <a:cs typeface="Calibri"/>
              </a:rPr>
              <a:t> </a:t>
            </a:r>
            <a:r>
              <a:rPr sz="2000" spc="-5" dirty="0">
                <a:latin typeface="Calibri"/>
                <a:cs typeface="Calibri"/>
              </a:rPr>
              <a:t>in </a:t>
            </a:r>
            <a:r>
              <a:rPr sz="2000" dirty="0">
                <a:latin typeface="Calibri"/>
                <a:cs typeface="Calibri"/>
              </a:rPr>
              <a:t>FY21.</a:t>
            </a:r>
          </a:p>
          <a:p>
            <a:pPr marL="354965" marR="5715" indent="-342900" algn="just">
              <a:lnSpc>
                <a:spcPct val="100000"/>
              </a:lnSpc>
              <a:spcBef>
                <a:spcPts val="1200"/>
              </a:spcBef>
              <a:buFont typeface="Wingdings"/>
              <a:buChar char=""/>
              <a:tabLst>
                <a:tab pos="356235" algn="l"/>
              </a:tabLst>
            </a:pPr>
            <a:r>
              <a:rPr sz="2000" spc="-5" dirty="0">
                <a:latin typeface="Calibri"/>
                <a:cs typeface="Calibri"/>
              </a:rPr>
              <a:t>Insurance </a:t>
            </a:r>
            <a:r>
              <a:rPr sz="2000" spc="-10" dirty="0">
                <a:latin typeface="Calibri"/>
                <a:cs typeface="Calibri"/>
              </a:rPr>
              <a:t>reach </a:t>
            </a:r>
            <a:r>
              <a:rPr sz="2000" spc="-5" dirty="0">
                <a:latin typeface="Calibri"/>
                <a:cs typeface="Calibri"/>
              </a:rPr>
              <a:t>is still low in India. </a:t>
            </a:r>
            <a:r>
              <a:rPr sz="2000" spc="-10" dirty="0">
                <a:latin typeface="Calibri"/>
                <a:cs typeface="Calibri"/>
              </a:rPr>
              <a:t>Overall </a:t>
            </a:r>
            <a:r>
              <a:rPr sz="2000" spc="-5" dirty="0">
                <a:latin typeface="Calibri"/>
                <a:cs typeface="Calibri"/>
              </a:rPr>
              <a:t>insurance </a:t>
            </a:r>
            <a:r>
              <a:rPr sz="2000" spc="-10" dirty="0">
                <a:latin typeface="Calibri"/>
                <a:cs typeface="Calibri"/>
              </a:rPr>
              <a:t>penetration </a:t>
            </a:r>
            <a:r>
              <a:rPr sz="2000" spc="-5" dirty="0">
                <a:latin typeface="Calibri"/>
                <a:cs typeface="Calibri"/>
              </a:rPr>
              <a:t>(premiums </a:t>
            </a:r>
            <a:r>
              <a:rPr sz="2000" spc="5" dirty="0">
                <a:latin typeface="Calibri"/>
                <a:cs typeface="Calibri"/>
              </a:rPr>
              <a:t>as </a:t>
            </a:r>
            <a:r>
              <a:rPr sz="2000" dirty="0">
                <a:latin typeface="Calibri"/>
                <a:cs typeface="Calibri"/>
              </a:rPr>
              <a:t>% </a:t>
            </a:r>
            <a:r>
              <a:rPr sz="2000" spc="-5" dirty="0">
                <a:latin typeface="Calibri"/>
                <a:cs typeface="Calibri"/>
              </a:rPr>
              <a:t>of </a:t>
            </a:r>
            <a:r>
              <a:rPr sz="2000" dirty="0">
                <a:latin typeface="Calibri"/>
                <a:cs typeface="Calibri"/>
              </a:rPr>
              <a:t>GDP) </a:t>
            </a:r>
            <a:r>
              <a:rPr sz="2000" spc="-10" dirty="0">
                <a:latin typeface="Calibri"/>
                <a:cs typeface="Calibri"/>
              </a:rPr>
              <a:t>was </a:t>
            </a:r>
            <a:r>
              <a:rPr sz="2000" spc="-5" dirty="0">
                <a:latin typeface="Calibri"/>
                <a:cs typeface="Calibri"/>
              </a:rPr>
              <a:t>4.2% in </a:t>
            </a:r>
            <a:r>
              <a:rPr sz="2000" dirty="0">
                <a:latin typeface="Calibri"/>
                <a:cs typeface="Calibri"/>
              </a:rPr>
              <a:t> FY21,</a:t>
            </a:r>
            <a:r>
              <a:rPr sz="2000" spc="-20" dirty="0">
                <a:latin typeface="Calibri"/>
                <a:cs typeface="Calibri"/>
              </a:rPr>
              <a:t> </a:t>
            </a:r>
            <a:r>
              <a:rPr sz="2000" spc="-10" dirty="0">
                <a:latin typeface="Calibri"/>
                <a:cs typeface="Calibri"/>
              </a:rPr>
              <a:t>providing</a:t>
            </a:r>
            <a:r>
              <a:rPr sz="2000" dirty="0">
                <a:latin typeface="Calibri"/>
                <a:cs typeface="Calibri"/>
              </a:rPr>
              <a:t> a </a:t>
            </a:r>
            <a:r>
              <a:rPr sz="2000" spc="-5" dirty="0">
                <a:latin typeface="Calibri"/>
                <a:cs typeface="Calibri"/>
              </a:rPr>
              <a:t>huge</a:t>
            </a:r>
            <a:r>
              <a:rPr sz="2000" spc="-30" dirty="0">
                <a:latin typeface="Calibri"/>
                <a:cs typeface="Calibri"/>
              </a:rPr>
              <a:t> </a:t>
            </a:r>
            <a:r>
              <a:rPr sz="2000" spc="-10" dirty="0">
                <a:latin typeface="Calibri"/>
                <a:cs typeface="Calibri"/>
              </a:rPr>
              <a:t>underserved</a:t>
            </a:r>
            <a:r>
              <a:rPr sz="2000" spc="15" dirty="0">
                <a:latin typeface="Calibri"/>
                <a:cs typeface="Calibri"/>
              </a:rPr>
              <a:t> </a:t>
            </a:r>
            <a:r>
              <a:rPr sz="2000" spc="-15" dirty="0">
                <a:latin typeface="Calibri"/>
                <a:cs typeface="Calibri"/>
              </a:rPr>
              <a:t>market.</a:t>
            </a:r>
            <a:endParaRPr sz="2000" dirty="0">
              <a:latin typeface="Calibri"/>
              <a:cs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842005" y="144856"/>
            <a:ext cx="6655434"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chemeClr val="accent6">
                    <a:lumMod val="50000"/>
                  </a:schemeClr>
                </a:solidFill>
              </a:rPr>
              <a:t>Time</a:t>
            </a:r>
            <a:r>
              <a:rPr sz="2800" b="1" spc="-75" dirty="0">
                <a:solidFill>
                  <a:schemeClr val="accent6">
                    <a:lumMod val="50000"/>
                  </a:schemeClr>
                </a:solidFill>
              </a:rPr>
              <a:t> </a:t>
            </a:r>
            <a:r>
              <a:rPr sz="2800" b="1" spc="-15" dirty="0">
                <a:solidFill>
                  <a:schemeClr val="accent6">
                    <a:lumMod val="50000"/>
                  </a:schemeClr>
                </a:solidFill>
              </a:rPr>
              <a:t>of Supply</a:t>
            </a:r>
            <a:r>
              <a:rPr sz="2800" b="1" spc="-65" dirty="0">
                <a:solidFill>
                  <a:schemeClr val="accent6">
                    <a:lumMod val="50000"/>
                  </a:schemeClr>
                </a:solidFill>
              </a:rPr>
              <a:t> </a:t>
            </a:r>
            <a:r>
              <a:rPr sz="2800" b="1" spc="-15" dirty="0">
                <a:solidFill>
                  <a:schemeClr val="accent6">
                    <a:lumMod val="50000"/>
                  </a:schemeClr>
                </a:solidFill>
              </a:rPr>
              <a:t>of</a:t>
            </a:r>
            <a:r>
              <a:rPr sz="2800" b="1" spc="-30" dirty="0">
                <a:solidFill>
                  <a:schemeClr val="accent6">
                    <a:lumMod val="50000"/>
                  </a:schemeClr>
                </a:solidFill>
              </a:rPr>
              <a:t> </a:t>
            </a:r>
            <a:r>
              <a:rPr sz="2800" b="1" spc="-10" dirty="0">
                <a:solidFill>
                  <a:schemeClr val="accent6">
                    <a:lumMod val="50000"/>
                  </a:schemeClr>
                </a:solidFill>
              </a:rPr>
              <a:t>Services</a:t>
            </a:r>
            <a:r>
              <a:rPr sz="2800" b="1" spc="-85" dirty="0">
                <a:solidFill>
                  <a:schemeClr val="accent6">
                    <a:lumMod val="50000"/>
                  </a:schemeClr>
                </a:solidFill>
              </a:rPr>
              <a:t> </a:t>
            </a:r>
            <a:r>
              <a:rPr sz="2800" b="1" spc="-5" dirty="0">
                <a:solidFill>
                  <a:schemeClr val="accent6">
                    <a:lumMod val="50000"/>
                  </a:schemeClr>
                </a:solidFill>
              </a:rPr>
              <a:t>–</a:t>
            </a:r>
            <a:r>
              <a:rPr sz="2800" b="1" spc="-50" dirty="0">
                <a:solidFill>
                  <a:schemeClr val="accent6">
                    <a:lumMod val="50000"/>
                  </a:schemeClr>
                </a:solidFill>
              </a:rPr>
              <a:t> </a:t>
            </a:r>
            <a:r>
              <a:rPr sz="2800" b="1" spc="-10" dirty="0">
                <a:solidFill>
                  <a:schemeClr val="accent6">
                    <a:lumMod val="50000"/>
                  </a:schemeClr>
                </a:solidFill>
              </a:rPr>
              <a:t>Sec</a:t>
            </a:r>
            <a:r>
              <a:rPr sz="2800" b="1" spc="-40" dirty="0">
                <a:solidFill>
                  <a:schemeClr val="accent6">
                    <a:lumMod val="50000"/>
                  </a:schemeClr>
                </a:solidFill>
              </a:rPr>
              <a:t> </a:t>
            </a:r>
            <a:r>
              <a:rPr sz="2800" b="1" spc="-10" dirty="0">
                <a:solidFill>
                  <a:schemeClr val="accent6">
                    <a:lumMod val="50000"/>
                  </a:schemeClr>
                </a:solidFill>
              </a:rPr>
              <a:t>13</a:t>
            </a:r>
            <a:r>
              <a:rPr sz="2800" b="1" spc="-65" dirty="0">
                <a:solidFill>
                  <a:schemeClr val="accent6">
                    <a:lumMod val="50000"/>
                  </a:schemeClr>
                </a:solidFill>
              </a:rPr>
              <a:t> </a:t>
            </a:r>
            <a:r>
              <a:rPr sz="2800" b="1" spc="-15" dirty="0">
                <a:solidFill>
                  <a:schemeClr val="accent6">
                    <a:lumMod val="50000"/>
                  </a:schemeClr>
                </a:solidFill>
              </a:rPr>
              <a:t>of</a:t>
            </a:r>
            <a:r>
              <a:rPr sz="2800" b="1" spc="-20" dirty="0">
                <a:solidFill>
                  <a:schemeClr val="accent6">
                    <a:lumMod val="50000"/>
                  </a:schemeClr>
                </a:solidFill>
              </a:rPr>
              <a:t> </a:t>
            </a:r>
            <a:r>
              <a:rPr sz="2800" b="1" spc="-25" dirty="0">
                <a:solidFill>
                  <a:schemeClr val="accent6">
                    <a:lumMod val="50000"/>
                  </a:schemeClr>
                </a:solidFill>
              </a:rPr>
              <a:t>CGST</a:t>
            </a:r>
            <a:r>
              <a:rPr sz="2800" b="1" spc="-70" dirty="0">
                <a:solidFill>
                  <a:schemeClr val="accent6">
                    <a:lumMod val="50000"/>
                  </a:schemeClr>
                </a:solidFill>
              </a:rPr>
              <a:t> </a:t>
            </a:r>
            <a:r>
              <a:rPr sz="2800" b="1" spc="-15" dirty="0">
                <a:solidFill>
                  <a:schemeClr val="accent6">
                    <a:lumMod val="50000"/>
                  </a:schemeClr>
                </a:solidFill>
              </a:rPr>
              <a:t>Act</a:t>
            </a:r>
            <a:endParaRPr sz="2800" b="1" dirty="0">
              <a:solidFill>
                <a:schemeClr val="accent6">
                  <a:lumMod val="50000"/>
                </a:schemeClr>
              </a:solidFill>
            </a:endParaRPr>
          </a:p>
        </p:txBody>
      </p:sp>
      <p:sp>
        <p:nvSpPr>
          <p:cNvPr id="3" name="object 3"/>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grpSp>
        <p:nvGrpSpPr>
          <p:cNvPr id="4" name="object 4"/>
          <p:cNvGrpSpPr/>
          <p:nvPr/>
        </p:nvGrpSpPr>
        <p:grpSpPr>
          <a:xfrm>
            <a:off x="1636522" y="1353057"/>
            <a:ext cx="8569960" cy="2237105"/>
            <a:chOff x="1636522" y="1353057"/>
            <a:chExt cx="8569960" cy="2237105"/>
          </a:xfrm>
        </p:grpSpPr>
        <p:sp>
          <p:nvSpPr>
            <p:cNvPr id="5" name="object 5"/>
            <p:cNvSpPr/>
            <p:nvPr/>
          </p:nvSpPr>
          <p:spPr>
            <a:xfrm>
              <a:off x="8985504" y="3191255"/>
              <a:ext cx="0" cy="392430"/>
            </a:xfrm>
            <a:custGeom>
              <a:avLst/>
              <a:gdLst/>
              <a:ahLst/>
              <a:cxnLst/>
              <a:rect l="l" t="t" r="r" b="b"/>
              <a:pathLst>
                <a:path h="392429">
                  <a:moveTo>
                    <a:pt x="0" y="0"/>
                  </a:moveTo>
                  <a:lnTo>
                    <a:pt x="0" y="392176"/>
                  </a:lnTo>
                </a:path>
              </a:pathLst>
            </a:custGeom>
            <a:ln w="12700">
              <a:solidFill>
                <a:srgbClr val="179BCF"/>
              </a:solidFill>
            </a:ln>
          </p:spPr>
          <p:txBody>
            <a:bodyPr wrap="square" lIns="0" tIns="0" rIns="0" bIns="0" rtlCol="0"/>
            <a:lstStyle/>
            <a:p>
              <a:endParaRPr/>
            </a:p>
          </p:txBody>
        </p:sp>
        <p:sp>
          <p:nvSpPr>
            <p:cNvPr id="6" name="object 6"/>
            <p:cNvSpPr/>
            <p:nvPr/>
          </p:nvSpPr>
          <p:spPr>
            <a:xfrm>
              <a:off x="4576572" y="2215895"/>
              <a:ext cx="4408170" cy="392430"/>
            </a:xfrm>
            <a:custGeom>
              <a:avLst/>
              <a:gdLst/>
              <a:ahLst/>
              <a:cxnLst/>
              <a:rect l="l" t="t" r="r" b="b"/>
              <a:pathLst>
                <a:path w="4408170" h="392430">
                  <a:moveTo>
                    <a:pt x="1269492" y="0"/>
                  </a:moveTo>
                  <a:lnTo>
                    <a:pt x="1269492" y="267208"/>
                  </a:lnTo>
                  <a:lnTo>
                    <a:pt x="4407662" y="267208"/>
                  </a:lnTo>
                  <a:lnTo>
                    <a:pt x="4407662" y="392176"/>
                  </a:lnTo>
                </a:path>
                <a:path w="4408170" h="392430">
                  <a:moveTo>
                    <a:pt x="1270127" y="0"/>
                  </a:moveTo>
                  <a:lnTo>
                    <a:pt x="1270127" y="267208"/>
                  </a:lnTo>
                  <a:lnTo>
                    <a:pt x="0" y="267208"/>
                  </a:lnTo>
                  <a:lnTo>
                    <a:pt x="0" y="392176"/>
                  </a:lnTo>
                </a:path>
              </a:pathLst>
            </a:custGeom>
            <a:ln w="12700">
              <a:solidFill>
                <a:srgbClr val="1388B6"/>
              </a:solidFill>
            </a:ln>
          </p:spPr>
          <p:txBody>
            <a:bodyPr wrap="square" lIns="0" tIns="0" rIns="0" bIns="0" rtlCol="0"/>
            <a:lstStyle/>
            <a:p>
              <a:endParaRPr/>
            </a:p>
          </p:txBody>
        </p:sp>
        <p:sp>
          <p:nvSpPr>
            <p:cNvPr id="7" name="object 7"/>
            <p:cNvSpPr/>
            <p:nvPr/>
          </p:nvSpPr>
          <p:spPr>
            <a:xfrm>
              <a:off x="1642872" y="1359407"/>
              <a:ext cx="8408035" cy="856615"/>
            </a:xfrm>
            <a:custGeom>
              <a:avLst/>
              <a:gdLst/>
              <a:ahLst/>
              <a:cxnLst/>
              <a:rect l="l" t="t" r="r" b="b"/>
              <a:pathLst>
                <a:path w="8408035" h="856614">
                  <a:moveTo>
                    <a:pt x="8322310" y="0"/>
                  </a:moveTo>
                  <a:lnTo>
                    <a:pt x="85598" y="0"/>
                  </a:lnTo>
                  <a:lnTo>
                    <a:pt x="52292" y="6731"/>
                  </a:lnTo>
                  <a:lnTo>
                    <a:pt x="25082" y="25082"/>
                  </a:lnTo>
                  <a:lnTo>
                    <a:pt x="6731" y="52292"/>
                  </a:lnTo>
                  <a:lnTo>
                    <a:pt x="0" y="85598"/>
                  </a:lnTo>
                  <a:lnTo>
                    <a:pt x="0" y="770890"/>
                  </a:lnTo>
                  <a:lnTo>
                    <a:pt x="6731" y="804195"/>
                  </a:lnTo>
                  <a:lnTo>
                    <a:pt x="25082" y="831405"/>
                  </a:lnTo>
                  <a:lnTo>
                    <a:pt x="52292" y="849757"/>
                  </a:lnTo>
                  <a:lnTo>
                    <a:pt x="85598" y="856488"/>
                  </a:lnTo>
                  <a:lnTo>
                    <a:pt x="8322310" y="856488"/>
                  </a:lnTo>
                  <a:lnTo>
                    <a:pt x="8355615" y="849757"/>
                  </a:lnTo>
                  <a:lnTo>
                    <a:pt x="8382825" y="831405"/>
                  </a:lnTo>
                  <a:lnTo>
                    <a:pt x="8401177" y="804195"/>
                  </a:lnTo>
                  <a:lnTo>
                    <a:pt x="8407908" y="770890"/>
                  </a:lnTo>
                  <a:lnTo>
                    <a:pt x="8407908" y="85598"/>
                  </a:lnTo>
                  <a:lnTo>
                    <a:pt x="8401177" y="52292"/>
                  </a:lnTo>
                  <a:lnTo>
                    <a:pt x="8382825" y="25082"/>
                  </a:lnTo>
                  <a:lnTo>
                    <a:pt x="8355615" y="6731"/>
                  </a:lnTo>
                  <a:lnTo>
                    <a:pt x="8322310" y="0"/>
                  </a:lnTo>
                  <a:close/>
                </a:path>
              </a:pathLst>
            </a:custGeom>
            <a:solidFill>
              <a:srgbClr val="1CACE4"/>
            </a:solidFill>
          </p:spPr>
          <p:txBody>
            <a:bodyPr wrap="square" lIns="0" tIns="0" rIns="0" bIns="0" rtlCol="0"/>
            <a:lstStyle/>
            <a:p>
              <a:endParaRPr/>
            </a:p>
          </p:txBody>
        </p:sp>
        <p:sp>
          <p:nvSpPr>
            <p:cNvPr id="8" name="object 8"/>
            <p:cNvSpPr/>
            <p:nvPr/>
          </p:nvSpPr>
          <p:spPr>
            <a:xfrm>
              <a:off x="1642872" y="1359407"/>
              <a:ext cx="8408035" cy="856615"/>
            </a:xfrm>
            <a:custGeom>
              <a:avLst/>
              <a:gdLst/>
              <a:ahLst/>
              <a:cxnLst/>
              <a:rect l="l" t="t" r="r" b="b"/>
              <a:pathLst>
                <a:path w="8408035" h="856614">
                  <a:moveTo>
                    <a:pt x="0" y="85598"/>
                  </a:moveTo>
                  <a:lnTo>
                    <a:pt x="6731" y="52292"/>
                  </a:lnTo>
                  <a:lnTo>
                    <a:pt x="25082" y="25082"/>
                  </a:lnTo>
                  <a:lnTo>
                    <a:pt x="52292" y="6731"/>
                  </a:lnTo>
                  <a:lnTo>
                    <a:pt x="85598" y="0"/>
                  </a:lnTo>
                  <a:lnTo>
                    <a:pt x="8322310" y="0"/>
                  </a:lnTo>
                  <a:lnTo>
                    <a:pt x="8355615" y="6731"/>
                  </a:lnTo>
                  <a:lnTo>
                    <a:pt x="8382825" y="25082"/>
                  </a:lnTo>
                  <a:lnTo>
                    <a:pt x="8401177" y="52292"/>
                  </a:lnTo>
                  <a:lnTo>
                    <a:pt x="8407908" y="85598"/>
                  </a:lnTo>
                  <a:lnTo>
                    <a:pt x="8407908" y="770890"/>
                  </a:lnTo>
                  <a:lnTo>
                    <a:pt x="8401177" y="804195"/>
                  </a:lnTo>
                  <a:lnTo>
                    <a:pt x="8382825" y="831405"/>
                  </a:lnTo>
                  <a:lnTo>
                    <a:pt x="8355615" y="849757"/>
                  </a:lnTo>
                  <a:lnTo>
                    <a:pt x="8322310" y="856488"/>
                  </a:lnTo>
                  <a:lnTo>
                    <a:pt x="85598" y="856488"/>
                  </a:lnTo>
                  <a:lnTo>
                    <a:pt x="52292" y="849757"/>
                  </a:lnTo>
                  <a:lnTo>
                    <a:pt x="25082" y="831405"/>
                  </a:lnTo>
                  <a:lnTo>
                    <a:pt x="6731" y="804195"/>
                  </a:lnTo>
                  <a:lnTo>
                    <a:pt x="0" y="770890"/>
                  </a:lnTo>
                  <a:lnTo>
                    <a:pt x="0" y="85598"/>
                  </a:lnTo>
                  <a:close/>
                </a:path>
              </a:pathLst>
            </a:custGeom>
            <a:ln w="12700">
              <a:solidFill>
                <a:srgbClr val="FFFFFF"/>
              </a:solidFill>
            </a:ln>
          </p:spPr>
          <p:txBody>
            <a:bodyPr wrap="square" lIns="0" tIns="0" rIns="0" bIns="0" rtlCol="0"/>
            <a:lstStyle/>
            <a:p>
              <a:endParaRPr/>
            </a:p>
          </p:txBody>
        </p:sp>
        <p:sp>
          <p:nvSpPr>
            <p:cNvPr id="9" name="object 9"/>
            <p:cNvSpPr/>
            <p:nvPr/>
          </p:nvSpPr>
          <p:spPr>
            <a:xfrm>
              <a:off x="1793748" y="1501139"/>
              <a:ext cx="8406765" cy="856615"/>
            </a:xfrm>
            <a:custGeom>
              <a:avLst/>
              <a:gdLst/>
              <a:ahLst/>
              <a:cxnLst/>
              <a:rect l="l" t="t" r="r" b="b"/>
              <a:pathLst>
                <a:path w="8406765" h="856614">
                  <a:moveTo>
                    <a:pt x="8320786" y="0"/>
                  </a:moveTo>
                  <a:lnTo>
                    <a:pt x="85598" y="0"/>
                  </a:lnTo>
                  <a:lnTo>
                    <a:pt x="52292" y="6731"/>
                  </a:lnTo>
                  <a:lnTo>
                    <a:pt x="25082" y="25082"/>
                  </a:lnTo>
                  <a:lnTo>
                    <a:pt x="6731" y="52292"/>
                  </a:lnTo>
                  <a:lnTo>
                    <a:pt x="0" y="85598"/>
                  </a:lnTo>
                  <a:lnTo>
                    <a:pt x="0" y="770890"/>
                  </a:lnTo>
                  <a:lnTo>
                    <a:pt x="6731" y="804195"/>
                  </a:lnTo>
                  <a:lnTo>
                    <a:pt x="25082" y="831405"/>
                  </a:lnTo>
                  <a:lnTo>
                    <a:pt x="52292" y="849757"/>
                  </a:lnTo>
                  <a:lnTo>
                    <a:pt x="85598" y="856488"/>
                  </a:lnTo>
                  <a:lnTo>
                    <a:pt x="8320786" y="856488"/>
                  </a:lnTo>
                  <a:lnTo>
                    <a:pt x="8354091" y="849757"/>
                  </a:lnTo>
                  <a:lnTo>
                    <a:pt x="8381301" y="831405"/>
                  </a:lnTo>
                  <a:lnTo>
                    <a:pt x="8399653" y="804195"/>
                  </a:lnTo>
                  <a:lnTo>
                    <a:pt x="8406384" y="770890"/>
                  </a:lnTo>
                  <a:lnTo>
                    <a:pt x="8406384" y="85598"/>
                  </a:lnTo>
                  <a:lnTo>
                    <a:pt x="8399653" y="52292"/>
                  </a:lnTo>
                  <a:lnTo>
                    <a:pt x="8381301" y="25082"/>
                  </a:lnTo>
                  <a:lnTo>
                    <a:pt x="8354091" y="6731"/>
                  </a:lnTo>
                  <a:lnTo>
                    <a:pt x="8320786" y="0"/>
                  </a:lnTo>
                  <a:close/>
                </a:path>
              </a:pathLst>
            </a:custGeom>
            <a:solidFill>
              <a:srgbClr val="FFFFFF">
                <a:alpha val="90194"/>
              </a:srgbClr>
            </a:solidFill>
          </p:spPr>
          <p:txBody>
            <a:bodyPr wrap="square" lIns="0" tIns="0" rIns="0" bIns="0" rtlCol="0"/>
            <a:lstStyle/>
            <a:p>
              <a:endParaRPr/>
            </a:p>
          </p:txBody>
        </p:sp>
        <p:sp>
          <p:nvSpPr>
            <p:cNvPr id="10" name="object 10"/>
            <p:cNvSpPr/>
            <p:nvPr/>
          </p:nvSpPr>
          <p:spPr>
            <a:xfrm>
              <a:off x="1793748" y="1501139"/>
              <a:ext cx="8406765" cy="856615"/>
            </a:xfrm>
            <a:custGeom>
              <a:avLst/>
              <a:gdLst/>
              <a:ahLst/>
              <a:cxnLst/>
              <a:rect l="l" t="t" r="r" b="b"/>
              <a:pathLst>
                <a:path w="8406765" h="856614">
                  <a:moveTo>
                    <a:pt x="0" y="85598"/>
                  </a:moveTo>
                  <a:lnTo>
                    <a:pt x="6731" y="52292"/>
                  </a:lnTo>
                  <a:lnTo>
                    <a:pt x="25082" y="25082"/>
                  </a:lnTo>
                  <a:lnTo>
                    <a:pt x="52292" y="6731"/>
                  </a:lnTo>
                  <a:lnTo>
                    <a:pt x="85598" y="0"/>
                  </a:lnTo>
                  <a:lnTo>
                    <a:pt x="8320786" y="0"/>
                  </a:lnTo>
                  <a:lnTo>
                    <a:pt x="8354091" y="6731"/>
                  </a:lnTo>
                  <a:lnTo>
                    <a:pt x="8381301" y="25082"/>
                  </a:lnTo>
                  <a:lnTo>
                    <a:pt x="8399653" y="52292"/>
                  </a:lnTo>
                  <a:lnTo>
                    <a:pt x="8406384" y="85598"/>
                  </a:lnTo>
                  <a:lnTo>
                    <a:pt x="8406384" y="770890"/>
                  </a:lnTo>
                  <a:lnTo>
                    <a:pt x="8399653" y="804195"/>
                  </a:lnTo>
                  <a:lnTo>
                    <a:pt x="8381301" y="831405"/>
                  </a:lnTo>
                  <a:lnTo>
                    <a:pt x="8354091" y="849757"/>
                  </a:lnTo>
                  <a:lnTo>
                    <a:pt x="8320786" y="856488"/>
                  </a:lnTo>
                  <a:lnTo>
                    <a:pt x="85598" y="856488"/>
                  </a:lnTo>
                  <a:lnTo>
                    <a:pt x="52292" y="849757"/>
                  </a:lnTo>
                  <a:lnTo>
                    <a:pt x="25082" y="831405"/>
                  </a:lnTo>
                  <a:lnTo>
                    <a:pt x="6731" y="804195"/>
                  </a:lnTo>
                  <a:lnTo>
                    <a:pt x="0" y="770890"/>
                  </a:lnTo>
                  <a:lnTo>
                    <a:pt x="0" y="85598"/>
                  </a:lnTo>
                  <a:close/>
                </a:path>
              </a:pathLst>
            </a:custGeom>
            <a:ln w="12700">
              <a:solidFill>
                <a:srgbClr val="1CACE4"/>
              </a:solidFill>
            </a:ln>
          </p:spPr>
          <p:txBody>
            <a:bodyPr wrap="square" lIns="0" tIns="0" rIns="0" bIns="0" rtlCol="0"/>
            <a:lstStyle/>
            <a:p>
              <a:endParaRPr/>
            </a:p>
          </p:txBody>
        </p:sp>
        <p:sp>
          <p:nvSpPr>
            <p:cNvPr id="11" name="object 11"/>
            <p:cNvSpPr/>
            <p:nvPr/>
          </p:nvSpPr>
          <p:spPr>
            <a:xfrm>
              <a:off x="3139440" y="3191255"/>
              <a:ext cx="3084195" cy="392430"/>
            </a:xfrm>
            <a:custGeom>
              <a:avLst/>
              <a:gdLst/>
              <a:ahLst/>
              <a:cxnLst/>
              <a:rect l="l" t="t" r="r" b="b"/>
              <a:pathLst>
                <a:path w="3084195" h="392429">
                  <a:moveTo>
                    <a:pt x="1437132" y="0"/>
                  </a:moveTo>
                  <a:lnTo>
                    <a:pt x="1437132" y="267208"/>
                  </a:lnTo>
                  <a:lnTo>
                    <a:pt x="3084068" y="267208"/>
                  </a:lnTo>
                  <a:lnTo>
                    <a:pt x="3084068" y="392176"/>
                  </a:lnTo>
                </a:path>
                <a:path w="3084195" h="392429">
                  <a:moveTo>
                    <a:pt x="1437640" y="0"/>
                  </a:moveTo>
                  <a:lnTo>
                    <a:pt x="1437640" y="267208"/>
                  </a:lnTo>
                  <a:lnTo>
                    <a:pt x="0" y="267208"/>
                  </a:lnTo>
                  <a:lnTo>
                    <a:pt x="0" y="392176"/>
                  </a:lnTo>
                </a:path>
              </a:pathLst>
            </a:custGeom>
            <a:ln w="12700">
              <a:solidFill>
                <a:srgbClr val="179BCF"/>
              </a:solidFill>
            </a:ln>
          </p:spPr>
          <p:txBody>
            <a:bodyPr wrap="square" lIns="0" tIns="0" rIns="0" bIns="0" rtlCol="0"/>
            <a:lstStyle/>
            <a:p>
              <a:endParaRPr/>
            </a:p>
          </p:txBody>
        </p:sp>
      </p:grpSp>
      <p:sp>
        <p:nvSpPr>
          <p:cNvPr id="12" name="object 12"/>
          <p:cNvSpPr txBox="1"/>
          <p:nvPr/>
        </p:nvSpPr>
        <p:spPr>
          <a:xfrm>
            <a:off x="583793" y="842517"/>
            <a:ext cx="9171940" cy="1234440"/>
          </a:xfrm>
          <a:prstGeom prst="rect">
            <a:avLst/>
          </a:prstGeom>
        </p:spPr>
        <p:txBody>
          <a:bodyPr vert="horz" wrap="square" lIns="0" tIns="12065" rIns="0" bIns="0" rtlCol="0">
            <a:spAutoFit/>
          </a:bodyPr>
          <a:lstStyle/>
          <a:p>
            <a:pPr marL="12700">
              <a:lnSpc>
                <a:spcPct val="100000"/>
              </a:lnSpc>
              <a:spcBef>
                <a:spcPts val="95"/>
              </a:spcBef>
            </a:pPr>
            <a:r>
              <a:rPr sz="2200" spc="-10" dirty="0">
                <a:latin typeface="Calibri"/>
                <a:cs typeface="Calibri"/>
              </a:rPr>
              <a:t>The</a:t>
            </a:r>
            <a:r>
              <a:rPr sz="2200" spc="10" dirty="0">
                <a:latin typeface="Calibri"/>
                <a:cs typeface="Calibri"/>
              </a:rPr>
              <a:t> </a:t>
            </a:r>
            <a:r>
              <a:rPr sz="2200" spc="-5" dirty="0">
                <a:latin typeface="Calibri"/>
                <a:cs typeface="Calibri"/>
              </a:rPr>
              <a:t>time</a:t>
            </a:r>
            <a:r>
              <a:rPr sz="2200" spc="20" dirty="0">
                <a:latin typeface="Calibri"/>
                <a:cs typeface="Calibri"/>
              </a:rPr>
              <a:t> </a:t>
            </a:r>
            <a:r>
              <a:rPr sz="2200" spc="-5" dirty="0">
                <a:latin typeface="Calibri"/>
                <a:cs typeface="Calibri"/>
              </a:rPr>
              <a:t>of</a:t>
            </a:r>
            <a:r>
              <a:rPr sz="2200" spc="10" dirty="0">
                <a:latin typeface="Calibri"/>
                <a:cs typeface="Calibri"/>
              </a:rPr>
              <a:t> </a:t>
            </a:r>
            <a:r>
              <a:rPr sz="2200" spc="-10" dirty="0">
                <a:latin typeface="Calibri"/>
                <a:cs typeface="Calibri"/>
              </a:rPr>
              <a:t>supply</a:t>
            </a:r>
            <a:r>
              <a:rPr sz="2200" dirty="0">
                <a:latin typeface="Calibri"/>
                <a:cs typeface="Calibri"/>
              </a:rPr>
              <a:t> </a:t>
            </a:r>
            <a:r>
              <a:rPr sz="2200" spc="-5" dirty="0">
                <a:latin typeface="Calibri"/>
                <a:cs typeface="Calibri"/>
              </a:rPr>
              <a:t>of</a:t>
            </a:r>
            <a:r>
              <a:rPr sz="2200" spc="15" dirty="0">
                <a:latin typeface="Calibri"/>
                <a:cs typeface="Calibri"/>
              </a:rPr>
              <a:t> </a:t>
            </a:r>
            <a:r>
              <a:rPr sz="2200" dirty="0">
                <a:latin typeface="Calibri"/>
                <a:cs typeface="Calibri"/>
              </a:rPr>
              <a:t>service</a:t>
            </a:r>
            <a:r>
              <a:rPr sz="2200" spc="-10" dirty="0">
                <a:latin typeface="Calibri"/>
                <a:cs typeface="Calibri"/>
              </a:rPr>
              <a:t> </a:t>
            </a:r>
            <a:r>
              <a:rPr sz="2200" spc="-5" dirty="0">
                <a:latin typeface="Calibri"/>
                <a:cs typeface="Calibri"/>
              </a:rPr>
              <a:t>shall</a:t>
            </a:r>
            <a:r>
              <a:rPr sz="2200" spc="-15" dirty="0">
                <a:latin typeface="Calibri"/>
                <a:cs typeface="Calibri"/>
              </a:rPr>
              <a:t> </a:t>
            </a:r>
            <a:r>
              <a:rPr sz="2200" spc="-5" dirty="0">
                <a:latin typeface="Calibri"/>
                <a:cs typeface="Calibri"/>
              </a:rPr>
              <a:t>be</a:t>
            </a:r>
            <a:r>
              <a:rPr sz="2200" dirty="0">
                <a:latin typeface="Calibri"/>
                <a:cs typeface="Calibri"/>
              </a:rPr>
              <a:t> </a:t>
            </a:r>
            <a:r>
              <a:rPr sz="2200" spc="-5" dirty="0">
                <a:latin typeface="Calibri"/>
                <a:cs typeface="Calibri"/>
              </a:rPr>
              <a:t>the</a:t>
            </a:r>
            <a:r>
              <a:rPr sz="2200" spc="15" dirty="0">
                <a:latin typeface="Calibri"/>
                <a:cs typeface="Calibri"/>
              </a:rPr>
              <a:t> </a:t>
            </a:r>
            <a:r>
              <a:rPr sz="2200" spc="-5" dirty="0">
                <a:latin typeface="Calibri"/>
                <a:cs typeface="Calibri"/>
              </a:rPr>
              <a:t>earlier</a:t>
            </a:r>
            <a:r>
              <a:rPr sz="2200" spc="5" dirty="0">
                <a:latin typeface="Calibri"/>
                <a:cs typeface="Calibri"/>
              </a:rPr>
              <a:t> </a:t>
            </a:r>
            <a:r>
              <a:rPr sz="2200" spc="-5" dirty="0">
                <a:latin typeface="Calibri"/>
                <a:cs typeface="Calibri"/>
              </a:rPr>
              <a:t>of</a:t>
            </a:r>
            <a:r>
              <a:rPr sz="2200" spc="15" dirty="0">
                <a:latin typeface="Calibri"/>
                <a:cs typeface="Calibri"/>
              </a:rPr>
              <a:t> </a:t>
            </a:r>
            <a:r>
              <a:rPr sz="2200" spc="-5" dirty="0">
                <a:latin typeface="Calibri"/>
                <a:cs typeface="Calibri"/>
              </a:rPr>
              <a:t>the</a:t>
            </a:r>
            <a:r>
              <a:rPr sz="2200" dirty="0">
                <a:latin typeface="Calibri"/>
                <a:cs typeface="Calibri"/>
              </a:rPr>
              <a:t> </a:t>
            </a:r>
            <a:r>
              <a:rPr sz="2200" spc="-10" dirty="0">
                <a:latin typeface="Calibri"/>
                <a:cs typeface="Calibri"/>
              </a:rPr>
              <a:t>following</a:t>
            </a:r>
            <a:r>
              <a:rPr sz="2200" dirty="0">
                <a:latin typeface="Calibri"/>
                <a:cs typeface="Calibri"/>
              </a:rPr>
              <a:t> </a:t>
            </a:r>
            <a:r>
              <a:rPr sz="2200" spc="-15" dirty="0">
                <a:latin typeface="Calibri"/>
                <a:cs typeface="Calibri"/>
              </a:rPr>
              <a:t>dates,</a:t>
            </a:r>
            <a:r>
              <a:rPr sz="2200" spc="15" dirty="0">
                <a:latin typeface="Calibri"/>
                <a:cs typeface="Calibri"/>
              </a:rPr>
              <a:t> </a:t>
            </a:r>
            <a:r>
              <a:rPr sz="2200" spc="-10" dirty="0">
                <a:latin typeface="Calibri"/>
                <a:cs typeface="Calibri"/>
              </a:rPr>
              <a:t>namely</a:t>
            </a:r>
            <a:r>
              <a:rPr sz="2200" spc="20" dirty="0">
                <a:latin typeface="Calibri"/>
                <a:cs typeface="Calibri"/>
              </a:rPr>
              <a:t> </a:t>
            </a:r>
            <a:r>
              <a:rPr sz="2200" spc="15" dirty="0">
                <a:latin typeface="Calibri"/>
                <a:cs typeface="Calibri"/>
              </a:rPr>
              <a:t>:-</a:t>
            </a:r>
            <a:endParaRPr sz="2200" dirty="0">
              <a:latin typeface="Calibri"/>
              <a:cs typeface="Calibri"/>
            </a:endParaRPr>
          </a:p>
          <a:p>
            <a:pPr>
              <a:lnSpc>
                <a:spcPct val="100000"/>
              </a:lnSpc>
            </a:pPr>
            <a:endParaRPr sz="2200" dirty="0">
              <a:latin typeface="Calibri"/>
              <a:cs typeface="Calibri"/>
            </a:endParaRPr>
          </a:p>
          <a:p>
            <a:pPr marL="3601720">
              <a:lnSpc>
                <a:spcPct val="100000"/>
              </a:lnSpc>
              <a:spcBef>
                <a:spcPts val="1555"/>
              </a:spcBef>
            </a:pPr>
            <a:r>
              <a:rPr sz="2200" spc="-5" dirty="0">
                <a:latin typeface="Calibri"/>
                <a:cs typeface="Calibri"/>
              </a:rPr>
              <a:t>Time</a:t>
            </a:r>
            <a:r>
              <a:rPr sz="2200" spc="5" dirty="0">
                <a:latin typeface="Calibri"/>
                <a:cs typeface="Calibri"/>
              </a:rPr>
              <a:t> </a:t>
            </a:r>
            <a:r>
              <a:rPr sz="2200" spc="-5" dirty="0">
                <a:latin typeface="Calibri"/>
                <a:cs typeface="Calibri"/>
              </a:rPr>
              <a:t>of </a:t>
            </a:r>
            <a:r>
              <a:rPr sz="2200" spc="-10" dirty="0">
                <a:latin typeface="Calibri"/>
                <a:cs typeface="Calibri"/>
              </a:rPr>
              <a:t>Supply</a:t>
            </a:r>
            <a:r>
              <a:rPr sz="2200" spc="-5" dirty="0">
                <a:latin typeface="Calibri"/>
                <a:cs typeface="Calibri"/>
              </a:rPr>
              <a:t> </a:t>
            </a:r>
            <a:r>
              <a:rPr sz="2200" dirty="0">
                <a:latin typeface="Calibri"/>
                <a:cs typeface="Calibri"/>
              </a:rPr>
              <a:t>of </a:t>
            </a:r>
            <a:r>
              <a:rPr sz="2200" spc="-5" dirty="0">
                <a:latin typeface="Calibri"/>
                <a:cs typeface="Calibri"/>
              </a:rPr>
              <a:t>Service</a:t>
            </a:r>
            <a:r>
              <a:rPr sz="2200" dirty="0">
                <a:latin typeface="Calibri"/>
                <a:cs typeface="Calibri"/>
              </a:rPr>
              <a:t> </a:t>
            </a:r>
            <a:r>
              <a:rPr sz="2200" spc="-15" dirty="0">
                <a:latin typeface="Calibri"/>
                <a:cs typeface="Calibri"/>
              </a:rPr>
              <a:t>u/s</a:t>
            </a:r>
            <a:r>
              <a:rPr sz="2200" spc="-20" dirty="0">
                <a:latin typeface="Calibri"/>
                <a:cs typeface="Calibri"/>
              </a:rPr>
              <a:t> </a:t>
            </a:r>
            <a:r>
              <a:rPr sz="2200" spc="-5" dirty="0">
                <a:latin typeface="Calibri"/>
                <a:cs typeface="Calibri"/>
              </a:rPr>
              <a:t>13</a:t>
            </a:r>
            <a:endParaRPr sz="2200" dirty="0">
              <a:latin typeface="Calibri"/>
              <a:cs typeface="Calibri"/>
            </a:endParaRPr>
          </a:p>
        </p:txBody>
      </p:sp>
      <p:grpSp>
        <p:nvGrpSpPr>
          <p:cNvPr id="13" name="object 13"/>
          <p:cNvGrpSpPr/>
          <p:nvPr/>
        </p:nvGrpSpPr>
        <p:grpSpPr>
          <a:xfrm>
            <a:off x="2326894" y="2601213"/>
            <a:ext cx="4648835" cy="738505"/>
            <a:chOff x="2326894" y="2601213"/>
            <a:chExt cx="4648835" cy="738505"/>
          </a:xfrm>
        </p:grpSpPr>
        <p:sp>
          <p:nvSpPr>
            <p:cNvPr id="14" name="object 14"/>
            <p:cNvSpPr/>
            <p:nvPr/>
          </p:nvSpPr>
          <p:spPr>
            <a:xfrm>
              <a:off x="2333244" y="2607563"/>
              <a:ext cx="4486910" cy="584200"/>
            </a:xfrm>
            <a:custGeom>
              <a:avLst/>
              <a:gdLst/>
              <a:ahLst/>
              <a:cxnLst/>
              <a:rect l="l" t="t" r="r" b="b"/>
              <a:pathLst>
                <a:path w="4486909" h="584200">
                  <a:moveTo>
                    <a:pt x="4428236" y="0"/>
                  </a:moveTo>
                  <a:lnTo>
                    <a:pt x="58420" y="0"/>
                  </a:lnTo>
                  <a:lnTo>
                    <a:pt x="35683" y="4591"/>
                  </a:lnTo>
                  <a:lnTo>
                    <a:pt x="17113" y="17113"/>
                  </a:lnTo>
                  <a:lnTo>
                    <a:pt x="4591" y="35683"/>
                  </a:lnTo>
                  <a:lnTo>
                    <a:pt x="0" y="58420"/>
                  </a:lnTo>
                  <a:lnTo>
                    <a:pt x="0" y="525272"/>
                  </a:lnTo>
                  <a:lnTo>
                    <a:pt x="4591" y="548008"/>
                  </a:lnTo>
                  <a:lnTo>
                    <a:pt x="17113" y="566578"/>
                  </a:lnTo>
                  <a:lnTo>
                    <a:pt x="35683" y="579100"/>
                  </a:lnTo>
                  <a:lnTo>
                    <a:pt x="58420" y="583692"/>
                  </a:lnTo>
                  <a:lnTo>
                    <a:pt x="4428236" y="583692"/>
                  </a:lnTo>
                  <a:lnTo>
                    <a:pt x="4450973" y="579100"/>
                  </a:lnTo>
                  <a:lnTo>
                    <a:pt x="4469542" y="566578"/>
                  </a:lnTo>
                  <a:lnTo>
                    <a:pt x="4482064" y="548008"/>
                  </a:lnTo>
                  <a:lnTo>
                    <a:pt x="4486656" y="525272"/>
                  </a:lnTo>
                  <a:lnTo>
                    <a:pt x="4486656" y="58420"/>
                  </a:lnTo>
                  <a:lnTo>
                    <a:pt x="4482064" y="35683"/>
                  </a:lnTo>
                  <a:lnTo>
                    <a:pt x="4469542" y="17113"/>
                  </a:lnTo>
                  <a:lnTo>
                    <a:pt x="4450973" y="4591"/>
                  </a:lnTo>
                  <a:lnTo>
                    <a:pt x="4428236" y="0"/>
                  </a:lnTo>
                  <a:close/>
                </a:path>
              </a:pathLst>
            </a:custGeom>
            <a:solidFill>
              <a:srgbClr val="1CACE4"/>
            </a:solidFill>
          </p:spPr>
          <p:txBody>
            <a:bodyPr wrap="square" lIns="0" tIns="0" rIns="0" bIns="0" rtlCol="0"/>
            <a:lstStyle/>
            <a:p>
              <a:endParaRPr/>
            </a:p>
          </p:txBody>
        </p:sp>
        <p:sp>
          <p:nvSpPr>
            <p:cNvPr id="15" name="object 15"/>
            <p:cNvSpPr/>
            <p:nvPr/>
          </p:nvSpPr>
          <p:spPr>
            <a:xfrm>
              <a:off x="2333244" y="2607563"/>
              <a:ext cx="4486910" cy="584200"/>
            </a:xfrm>
            <a:custGeom>
              <a:avLst/>
              <a:gdLst/>
              <a:ahLst/>
              <a:cxnLst/>
              <a:rect l="l" t="t" r="r" b="b"/>
              <a:pathLst>
                <a:path w="4486909" h="584200">
                  <a:moveTo>
                    <a:pt x="0" y="58420"/>
                  </a:moveTo>
                  <a:lnTo>
                    <a:pt x="4591" y="35683"/>
                  </a:lnTo>
                  <a:lnTo>
                    <a:pt x="17113" y="17113"/>
                  </a:lnTo>
                  <a:lnTo>
                    <a:pt x="35683" y="4591"/>
                  </a:lnTo>
                  <a:lnTo>
                    <a:pt x="58420" y="0"/>
                  </a:lnTo>
                  <a:lnTo>
                    <a:pt x="4428236" y="0"/>
                  </a:lnTo>
                  <a:lnTo>
                    <a:pt x="4450973" y="4591"/>
                  </a:lnTo>
                  <a:lnTo>
                    <a:pt x="4469542" y="17113"/>
                  </a:lnTo>
                  <a:lnTo>
                    <a:pt x="4482064" y="35683"/>
                  </a:lnTo>
                  <a:lnTo>
                    <a:pt x="4486656" y="58420"/>
                  </a:lnTo>
                  <a:lnTo>
                    <a:pt x="4486656" y="525272"/>
                  </a:lnTo>
                  <a:lnTo>
                    <a:pt x="4482064" y="548008"/>
                  </a:lnTo>
                  <a:lnTo>
                    <a:pt x="4469542" y="566578"/>
                  </a:lnTo>
                  <a:lnTo>
                    <a:pt x="4450973" y="579100"/>
                  </a:lnTo>
                  <a:lnTo>
                    <a:pt x="4428236" y="583692"/>
                  </a:lnTo>
                  <a:lnTo>
                    <a:pt x="58420" y="583692"/>
                  </a:lnTo>
                  <a:lnTo>
                    <a:pt x="35683" y="579100"/>
                  </a:lnTo>
                  <a:lnTo>
                    <a:pt x="17113" y="566578"/>
                  </a:lnTo>
                  <a:lnTo>
                    <a:pt x="4591" y="548008"/>
                  </a:lnTo>
                  <a:lnTo>
                    <a:pt x="0" y="525272"/>
                  </a:lnTo>
                  <a:lnTo>
                    <a:pt x="0" y="58420"/>
                  </a:lnTo>
                  <a:close/>
                </a:path>
              </a:pathLst>
            </a:custGeom>
            <a:ln w="12700">
              <a:solidFill>
                <a:srgbClr val="FFFFFF"/>
              </a:solidFill>
            </a:ln>
          </p:spPr>
          <p:txBody>
            <a:bodyPr wrap="square" lIns="0" tIns="0" rIns="0" bIns="0" rtlCol="0"/>
            <a:lstStyle/>
            <a:p>
              <a:endParaRPr/>
            </a:p>
          </p:txBody>
        </p:sp>
        <p:sp>
          <p:nvSpPr>
            <p:cNvPr id="16" name="object 16"/>
            <p:cNvSpPr/>
            <p:nvPr/>
          </p:nvSpPr>
          <p:spPr>
            <a:xfrm>
              <a:off x="2484120" y="2749295"/>
              <a:ext cx="4485640" cy="584200"/>
            </a:xfrm>
            <a:custGeom>
              <a:avLst/>
              <a:gdLst/>
              <a:ahLst/>
              <a:cxnLst/>
              <a:rect l="l" t="t" r="r" b="b"/>
              <a:pathLst>
                <a:path w="4485640" h="584200">
                  <a:moveTo>
                    <a:pt x="4426712" y="0"/>
                  </a:moveTo>
                  <a:lnTo>
                    <a:pt x="58420" y="0"/>
                  </a:lnTo>
                  <a:lnTo>
                    <a:pt x="35683" y="4591"/>
                  </a:lnTo>
                  <a:lnTo>
                    <a:pt x="17113" y="17113"/>
                  </a:lnTo>
                  <a:lnTo>
                    <a:pt x="4591" y="35683"/>
                  </a:lnTo>
                  <a:lnTo>
                    <a:pt x="0" y="58420"/>
                  </a:lnTo>
                  <a:lnTo>
                    <a:pt x="0" y="525272"/>
                  </a:lnTo>
                  <a:lnTo>
                    <a:pt x="4591" y="548008"/>
                  </a:lnTo>
                  <a:lnTo>
                    <a:pt x="17113" y="566578"/>
                  </a:lnTo>
                  <a:lnTo>
                    <a:pt x="35683" y="579100"/>
                  </a:lnTo>
                  <a:lnTo>
                    <a:pt x="58420" y="583692"/>
                  </a:lnTo>
                  <a:lnTo>
                    <a:pt x="4426712" y="583692"/>
                  </a:lnTo>
                  <a:lnTo>
                    <a:pt x="4449449" y="579100"/>
                  </a:lnTo>
                  <a:lnTo>
                    <a:pt x="4468018" y="566578"/>
                  </a:lnTo>
                  <a:lnTo>
                    <a:pt x="4480540" y="548008"/>
                  </a:lnTo>
                  <a:lnTo>
                    <a:pt x="4485132" y="525272"/>
                  </a:lnTo>
                  <a:lnTo>
                    <a:pt x="4485132" y="58420"/>
                  </a:lnTo>
                  <a:lnTo>
                    <a:pt x="4480540" y="35683"/>
                  </a:lnTo>
                  <a:lnTo>
                    <a:pt x="4468018" y="17113"/>
                  </a:lnTo>
                  <a:lnTo>
                    <a:pt x="4449449" y="4591"/>
                  </a:lnTo>
                  <a:lnTo>
                    <a:pt x="4426712" y="0"/>
                  </a:lnTo>
                  <a:close/>
                </a:path>
              </a:pathLst>
            </a:custGeom>
            <a:solidFill>
              <a:srgbClr val="FFFFFF">
                <a:alpha val="90194"/>
              </a:srgbClr>
            </a:solidFill>
          </p:spPr>
          <p:txBody>
            <a:bodyPr wrap="square" lIns="0" tIns="0" rIns="0" bIns="0" rtlCol="0"/>
            <a:lstStyle/>
            <a:p>
              <a:endParaRPr/>
            </a:p>
          </p:txBody>
        </p:sp>
        <p:sp>
          <p:nvSpPr>
            <p:cNvPr id="17" name="object 17"/>
            <p:cNvSpPr/>
            <p:nvPr/>
          </p:nvSpPr>
          <p:spPr>
            <a:xfrm>
              <a:off x="2484120" y="2749295"/>
              <a:ext cx="4485640" cy="584200"/>
            </a:xfrm>
            <a:custGeom>
              <a:avLst/>
              <a:gdLst/>
              <a:ahLst/>
              <a:cxnLst/>
              <a:rect l="l" t="t" r="r" b="b"/>
              <a:pathLst>
                <a:path w="4485640" h="584200">
                  <a:moveTo>
                    <a:pt x="0" y="58420"/>
                  </a:moveTo>
                  <a:lnTo>
                    <a:pt x="4591" y="35683"/>
                  </a:lnTo>
                  <a:lnTo>
                    <a:pt x="17113" y="17113"/>
                  </a:lnTo>
                  <a:lnTo>
                    <a:pt x="35683" y="4591"/>
                  </a:lnTo>
                  <a:lnTo>
                    <a:pt x="58420" y="0"/>
                  </a:lnTo>
                  <a:lnTo>
                    <a:pt x="4426712" y="0"/>
                  </a:lnTo>
                  <a:lnTo>
                    <a:pt x="4449449" y="4591"/>
                  </a:lnTo>
                  <a:lnTo>
                    <a:pt x="4468018" y="17113"/>
                  </a:lnTo>
                  <a:lnTo>
                    <a:pt x="4480540" y="35683"/>
                  </a:lnTo>
                  <a:lnTo>
                    <a:pt x="4485132" y="58420"/>
                  </a:lnTo>
                  <a:lnTo>
                    <a:pt x="4485132" y="525272"/>
                  </a:lnTo>
                  <a:lnTo>
                    <a:pt x="4480540" y="548008"/>
                  </a:lnTo>
                  <a:lnTo>
                    <a:pt x="4468018" y="566578"/>
                  </a:lnTo>
                  <a:lnTo>
                    <a:pt x="4449449" y="579100"/>
                  </a:lnTo>
                  <a:lnTo>
                    <a:pt x="4426712" y="583692"/>
                  </a:lnTo>
                  <a:lnTo>
                    <a:pt x="58420" y="583692"/>
                  </a:lnTo>
                  <a:lnTo>
                    <a:pt x="35683" y="579100"/>
                  </a:lnTo>
                  <a:lnTo>
                    <a:pt x="17113" y="566578"/>
                  </a:lnTo>
                  <a:lnTo>
                    <a:pt x="4591" y="548008"/>
                  </a:lnTo>
                  <a:lnTo>
                    <a:pt x="0" y="525272"/>
                  </a:lnTo>
                  <a:lnTo>
                    <a:pt x="0" y="58420"/>
                  </a:lnTo>
                  <a:close/>
                </a:path>
              </a:pathLst>
            </a:custGeom>
            <a:ln w="12700">
              <a:solidFill>
                <a:srgbClr val="1CACE4"/>
              </a:solidFill>
            </a:ln>
          </p:spPr>
          <p:txBody>
            <a:bodyPr wrap="square" lIns="0" tIns="0" rIns="0" bIns="0" rtlCol="0"/>
            <a:lstStyle/>
            <a:p>
              <a:endParaRPr/>
            </a:p>
          </p:txBody>
        </p:sp>
      </p:grpSp>
      <p:sp>
        <p:nvSpPr>
          <p:cNvPr id="18" name="object 18"/>
          <p:cNvSpPr txBox="1"/>
          <p:nvPr/>
        </p:nvSpPr>
        <p:spPr>
          <a:xfrm>
            <a:off x="3258058" y="2865882"/>
            <a:ext cx="2936240"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Calibri"/>
                <a:cs typeface="Calibri"/>
              </a:rPr>
              <a:t>If</a:t>
            </a:r>
            <a:r>
              <a:rPr sz="1800" spc="-15" dirty="0">
                <a:latin typeface="Calibri"/>
                <a:cs typeface="Calibri"/>
              </a:rPr>
              <a:t> </a:t>
            </a:r>
            <a:r>
              <a:rPr sz="1800" dirty="0">
                <a:latin typeface="Calibri"/>
                <a:cs typeface="Calibri"/>
              </a:rPr>
              <a:t>the</a:t>
            </a:r>
            <a:r>
              <a:rPr sz="1800" spc="-10" dirty="0">
                <a:latin typeface="Calibri"/>
                <a:cs typeface="Calibri"/>
              </a:rPr>
              <a:t> Invoice </a:t>
            </a:r>
            <a:r>
              <a:rPr sz="1800" spc="-5" dirty="0">
                <a:latin typeface="Calibri"/>
                <a:cs typeface="Calibri"/>
              </a:rPr>
              <a:t>is issued</a:t>
            </a:r>
            <a:r>
              <a:rPr sz="1800" spc="-20" dirty="0">
                <a:latin typeface="Calibri"/>
                <a:cs typeface="Calibri"/>
              </a:rPr>
              <a:t> </a:t>
            </a:r>
            <a:r>
              <a:rPr sz="1800" spc="-15" dirty="0">
                <a:latin typeface="Calibri"/>
                <a:cs typeface="Calibri"/>
              </a:rPr>
              <a:t>u/s </a:t>
            </a:r>
            <a:r>
              <a:rPr sz="1800" spc="-5" dirty="0">
                <a:latin typeface="Calibri"/>
                <a:cs typeface="Calibri"/>
              </a:rPr>
              <a:t>31(2)</a:t>
            </a:r>
            <a:endParaRPr sz="1800" dirty="0">
              <a:latin typeface="Calibri"/>
              <a:cs typeface="Calibri"/>
            </a:endParaRPr>
          </a:p>
        </p:txBody>
      </p:sp>
      <p:grpSp>
        <p:nvGrpSpPr>
          <p:cNvPr id="19" name="object 19"/>
          <p:cNvGrpSpPr/>
          <p:nvPr/>
        </p:nvGrpSpPr>
        <p:grpSpPr>
          <a:xfrm>
            <a:off x="1634998" y="3576573"/>
            <a:ext cx="3157220" cy="2358390"/>
            <a:chOff x="1634998" y="3576573"/>
            <a:chExt cx="3157220" cy="2358390"/>
          </a:xfrm>
        </p:grpSpPr>
        <p:sp>
          <p:nvSpPr>
            <p:cNvPr id="20" name="object 20"/>
            <p:cNvSpPr/>
            <p:nvPr/>
          </p:nvSpPr>
          <p:spPr>
            <a:xfrm>
              <a:off x="1641348" y="3582923"/>
              <a:ext cx="2994660" cy="2204085"/>
            </a:xfrm>
            <a:custGeom>
              <a:avLst/>
              <a:gdLst/>
              <a:ahLst/>
              <a:cxnLst/>
              <a:rect l="l" t="t" r="r" b="b"/>
              <a:pathLst>
                <a:path w="2994660" h="2204085">
                  <a:moveTo>
                    <a:pt x="2774315" y="0"/>
                  </a:moveTo>
                  <a:lnTo>
                    <a:pt x="220345" y="0"/>
                  </a:lnTo>
                  <a:lnTo>
                    <a:pt x="175945" y="4477"/>
                  </a:lnTo>
                  <a:lnTo>
                    <a:pt x="134588" y="17319"/>
                  </a:lnTo>
                  <a:lnTo>
                    <a:pt x="97159" y="37638"/>
                  </a:lnTo>
                  <a:lnTo>
                    <a:pt x="64547" y="64547"/>
                  </a:lnTo>
                  <a:lnTo>
                    <a:pt x="37638" y="97159"/>
                  </a:lnTo>
                  <a:lnTo>
                    <a:pt x="17319" y="134588"/>
                  </a:lnTo>
                  <a:lnTo>
                    <a:pt x="4477" y="175945"/>
                  </a:lnTo>
                  <a:lnTo>
                    <a:pt x="0" y="220345"/>
                  </a:lnTo>
                  <a:lnTo>
                    <a:pt x="0" y="1983359"/>
                  </a:lnTo>
                  <a:lnTo>
                    <a:pt x="4477" y="2027762"/>
                  </a:lnTo>
                  <a:lnTo>
                    <a:pt x="17319" y="2069121"/>
                  </a:lnTo>
                  <a:lnTo>
                    <a:pt x="37638" y="2106549"/>
                  </a:lnTo>
                  <a:lnTo>
                    <a:pt x="64547" y="2139160"/>
                  </a:lnTo>
                  <a:lnTo>
                    <a:pt x="97159" y="2166067"/>
                  </a:lnTo>
                  <a:lnTo>
                    <a:pt x="134588" y="2186384"/>
                  </a:lnTo>
                  <a:lnTo>
                    <a:pt x="175945" y="2199224"/>
                  </a:lnTo>
                  <a:lnTo>
                    <a:pt x="220345" y="2203701"/>
                  </a:lnTo>
                  <a:lnTo>
                    <a:pt x="2774315" y="2203701"/>
                  </a:lnTo>
                  <a:lnTo>
                    <a:pt x="2818714" y="2199224"/>
                  </a:lnTo>
                  <a:lnTo>
                    <a:pt x="2860071" y="2186384"/>
                  </a:lnTo>
                  <a:lnTo>
                    <a:pt x="2897500" y="2166067"/>
                  </a:lnTo>
                  <a:lnTo>
                    <a:pt x="2930112" y="2139160"/>
                  </a:lnTo>
                  <a:lnTo>
                    <a:pt x="2957021" y="2106549"/>
                  </a:lnTo>
                  <a:lnTo>
                    <a:pt x="2977340" y="2069121"/>
                  </a:lnTo>
                  <a:lnTo>
                    <a:pt x="2990182" y="2027762"/>
                  </a:lnTo>
                  <a:lnTo>
                    <a:pt x="2994660" y="1983359"/>
                  </a:lnTo>
                  <a:lnTo>
                    <a:pt x="2994660" y="220345"/>
                  </a:lnTo>
                  <a:lnTo>
                    <a:pt x="2990182" y="175945"/>
                  </a:lnTo>
                  <a:lnTo>
                    <a:pt x="2977340" y="134588"/>
                  </a:lnTo>
                  <a:lnTo>
                    <a:pt x="2957021" y="97159"/>
                  </a:lnTo>
                  <a:lnTo>
                    <a:pt x="2930112" y="64547"/>
                  </a:lnTo>
                  <a:lnTo>
                    <a:pt x="2897500" y="37638"/>
                  </a:lnTo>
                  <a:lnTo>
                    <a:pt x="2860071" y="17319"/>
                  </a:lnTo>
                  <a:lnTo>
                    <a:pt x="2818714" y="4477"/>
                  </a:lnTo>
                  <a:lnTo>
                    <a:pt x="2774315" y="0"/>
                  </a:lnTo>
                  <a:close/>
                </a:path>
              </a:pathLst>
            </a:custGeom>
            <a:solidFill>
              <a:srgbClr val="1CACE4"/>
            </a:solidFill>
          </p:spPr>
          <p:txBody>
            <a:bodyPr wrap="square" lIns="0" tIns="0" rIns="0" bIns="0" rtlCol="0"/>
            <a:lstStyle/>
            <a:p>
              <a:endParaRPr/>
            </a:p>
          </p:txBody>
        </p:sp>
        <p:sp>
          <p:nvSpPr>
            <p:cNvPr id="21" name="object 21"/>
            <p:cNvSpPr/>
            <p:nvPr/>
          </p:nvSpPr>
          <p:spPr>
            <a:xfrm>
              <a:off x="1641348" y="3582923"/>
              <a:ext cx="2994660" cy="2204085"/>
            </a:xfrm>
            <a:custGeom>
              <a:avLst/>
              <a:gdLst/>
              <a:ahLst/>
              <a:cxnLst/>
              <a:rect l="l" t="t" r="r" b="b"/>
              <a:pathLst>
                <a:path w="2994660" h="2204085">
                  <a:moveTo>
                    <a:pt x="0" y="220345"/>
                  </a:moveTo>
                  <a:lnTo>
                    <a:pt x="4477" y="175945"/>
                  </a:lnTo>
                  <a:lnTo>
                    <a:pt x="17319" y="134588"/>
                  </a:lnTo>
                  <a:lnTo>
                    <a:pt x="37638" y="97159"/>
                  </a:lnTo>
                  <a:lnTo>
                    <a:pt x="64547" y="64547"/>
                  </a:lnTo>
                  <a:lnTo>
                    <a:pt x="97159" y="37638"/>
                  </a:lnTo>
                  <a:lnTo>
                    <a:pt x="134588" y="17319"/>
                  </a:lnTo>
                  <a:lnTo>
                    <a:pt x="175945" y="4477"/>
                  </a:lnTo>
                  <a:lnTo>
                    <a:pt x="220345" y="0"/>
                  </a:lnTo>
                  <a:lnTo>
                    <a:pt x="2774315" y="0"/>
                  </a:lnTo>
                  <a:lnTo>
                    <a:pt x="2818714" y="4477"/>
                  </a:lnTo>
                  <a:lnTo>
                    <a:pt x="2860071" y="17319"/>
                  </a:lnTo>
                  <a:lnTo>
                    <a:pt x="2897500" y="37638"/>
                  </a:lnTo>
                  <a:lnTo>
                    <a:pt x="2930112" y="64547"/>
                  </a:lnTo>
                  <a:lnTo>
                    <a:pt x="2957021" y="97159"/>
                  </a:lnTo>
                  <a:lnTo>
                    <a:pt x="2977340" y="134588"/>
                  </a:lnTo>
                  <a:lnTo>
                    <a:pt x="2990182" y="175945"/>
                  </a:lnTo>
                  <a:lnTo>
                    <a:pt x="2994660" y="220345"/>
                  </a:lnTo>
                  <a:lnTo>
                    <a:pt x="2994660" y="1983359"/>
                  </a:lnTo>
                  <a:lnTo>
                    <a:pt x="2990182" y="2027762"/>
                  </a:lnTo>
                  <a:lnTo>
                    <a:pt x="2977340" y="2069121"/>
                  </a:lnTo>
                  <a:lnTo>
                    <a:pt x="2957021" y="2106549"/>
                  </a:lnTo>
                  <a:lnTo>
                    <a:pt x="2930112" y="2139160"/>
                  </a:lnTo>
                  <a:lnTo>
                    <a:pt x="2897500" y="2166067"/>
                  </a:lnTo>
                  <a:lnTo>
                    <a:pt x="2860071" y="2186384"/>
                  </a:lnTo>
                  <a:lnTo>
                    <a:pt x="2818714" y="2199224"/>
                  </a:lnTo>
                  <a:lnTo>
                    <a:pt x="2774315" y="2203701"/>
                  </a:lnTo>
                  <a:lnTo>
                    <a:pt x="220345" y="2203701"/>
                  </a:lnTo>
                  <a:lnTo>
                    <a:pt x="175945" y="2199224"/>
                  </a:lnTo>
                  <a:lnTo>
                    <a:pt x="134588" y="2186384"/>
                  </a:lnTo>
                  <a:lnTo>
                    <a:pt x="97159" y="2166067"/>
                  </a:lnTo>
                  <a:lnTo>
                    <a:pt x="64547" y="2139160"/>
                  </a:lnTo>
                  <a:lnTo>
                    <a:pt x="37638" y="2106549"/>
                  </a:lnTo>
                  <a:lnTo>
                    <a:pt x="17319" y="2069121"/>
                  </a:lnTo>
                  <a:lnTo>
                    <a:pt x="4477" y="2027762"/>
                  </a:lnTo>
                  <a:lnTo>
                    <a:pt x="0" y="1983359"/>
                  </a:lnTo>
                  <a:lnTo>
                    <a:pt x="0" y="220345"/>
                  </a:lnTo>
                  <a:close/>
                </a:path>
              </a:pathLst>
            </a:custGeom>
            <a:ln w="12700">
              <a:solidFill>
                <a:srgbClr val="FFFFFF"/>
              </a:solidFill>
            </a:ln>
          </p:spPr>
          <p:txBody>
            <a:bodyPr wrap="square" lIns="0" tIns="0" rIns="0" bIns="0" rtlCol="0"/>
            <a:lstStyle/>
            <a:p>
              <a:endParaRPr/>
            </a:p>
          </p:txBody>
        </p:sp>
        <p:sp>
          <p:nvSpPr>
            <p:cNvPr id="22" name="object 22"/>
            <p:cNvSpPr/>
            <p:nvPr/>
          </p:nvSpPr>
          <p:spPr>
            <a:xfrm>
              <a:off x="1792224" y="3726179"/>
              <a:ext cx="2993390" cy="2202180"/>
            </a:xfrm>
            <a:custGeom>
              <a:avLst/>
              <a:gdLst/>
              <a:ahLst/>
              <a:cxnLst/>
              <a:rect l="l" t="t" r="r" b="b"/>
              <a:pathLst>
                <a:path w="2993390" h="2202179">
                  <a:moveTo>
                    <a:pt x="2772918" y="0"/>
                  </a:moveTo>
                  <a:lnTo>
                    <a:pt x="220218" y="0"/>
                  </a:lnTo>
                  <a:lnTo>
                    <a:pt x="175824" y="4472"/>
                  </a:lnTo>
                  <a:lnTo>
                    <a:pt x="134481" y="17299"/>
                  </a:lnTo>
                  <a:lnTo>
                    <a:pt x="97073" y="37598"/>
                  </a:lnTo>
                  <a:lnTo>
                    <a:pt x="64484" y="64484"/>
                  </a:lnTo>
                  <a:lnTo>
                    <a:pt x="37598" y="97073"/>
                  </a:lnTo>
                  <a:lnTo>
                    <a:pt x="17299" y="134481"/>
                  </a:lnTo>
                  <a:lnTo>
                    <a:pt x="4472" y="175824"/>
                  </a:lnTo>
                  <a:lnTo>
                    <a:pt x="0" y="220218"/>
                  </a:lnTo>
                  <a:lnTo>
                    <a:pt x="0" y="1981964"/>
                  </a:lnTo>
                  <a:lnTo>
                    <a:pt x="4472" y="2026347"/>
                  </a:lnTo>
                  <a:lnTo>
                    <a:pt x="17299" y="2067684"/>
                  </a:lnTo>
                  <a:lnTo>
                    <a:pt x="37598" y="2105091"/>
                  </a:lnTo>
                  <a:lnTo>
                    <a:pt x="64484" y="2137682"/>
                  </a:lnTo>
                  <a:lnTo>
                    <a:pt x="97073" y="2164572"/>
                  </a:lnTo>
                  <a:lnTo>
                    <a:pt x="134481" y="2184875"/>
                  </a:lnTo>
                  <a:lnTo>
                    <a:pt x="175824" y="2197706"/>
                  </a:lnTo>
                  <a:lnTo>
                    <a:pt x="220218" y="2202180"/>
                  </a:lnTo>
                  <a:lnTo>
                    <a:pt x="2772918" y="2202180"/>
                  </a:lnTo>
                  <a:lnTo>
                    <a:pt x="2817311" y="2197706"/>
                  </a:lnTo>
                  <a:lnTo>
                    <a:pt x="2858654" y="2184875"/>
                  </a:lnTo>
                  <a:lnTo>
                    <a:pt x="2896062" y="2164572"/>
                  </a:lnTo>
                  <a:lnTo>
                    <a:pt x="2928651" y="2137682"/>
                  </a:lnTo>
                  <a:lnTo>
                    <a:pt x="2955537" y="2105091"/>
                  </a:lnTo>
                  <a:lnTo>
                    <a:pt x="2975836" y="2067684"/>
                  </a:lnTo>
                  <a:lnTo>
                    <a:pt x="2988663" y="2026347"/>
                  </a:lnTo>
                  <a:lnTo>
                    <a:pt x="2993136" y="1981964"/>
                  </a:lnTo>
                  <a:lnTo>
                    <a:pt x="2993136" y="220218"/>
                  </a:lnTo>
                  <a:lnTo>
                    <a:pt x="2988663" y="175824"/>
                  </a:lnTo>
                  <a:lnTo>
                    <a:pt x="2975836" y="134481"/>
                  </a:lnTo>
                  <a:lnTo>
                    <a:pt x="2955537" y="97073"/>
                  </a:lnTo>
                  <a:lnTo>
                    <a:pt x="2928651" y="64484"/>
                  </a:lnTo>
                  <a:lnTo>
                    <a:pt x="2896062" y="37598"/>
                  </a:lnTo>
                  <a:lnTo>
                    <a:pt x="2858654" y="17299"/>
                  </a:lnTo>
                  <a:lnTo>
                    <a:pt x="2817311" y="4472"/>
                  </a:lnTo>
                  <a:lnTo>
                    <a:pt x="2772918" y="0"/>
                  </a:lnTo>
                  <a:close/>
                </a:path>
              </a:pathLst>
            </a:custGeom>
            <a:solidFill>
              <a:srgbClr val="FFFFFF">
                <a:alpha val="90194"/>
              </a:srgbClr>
            </a:solidFill>
          </p:spPr>
          <p:txBody>
            <a:bodyPr wrap="square" lIns="0" tIns="0" rIns="0" bIns="0" rtlCol="0"/>
            <a:lstStyle/>
            <a:p>
              <a:endParaRPr/>
            </a:p>
          </p:txBody>
        </p:sp>
        <p:sp>
          <p:nvSpPr>
            <p:cNvPr id="23" name="object 23"/>
            <p:cNvSpPr/>
            <p:nvPr/>
          </p:nvSpPr>
          <p:spPr>
            <a:xfrm>
              <a:off x="1792224" y="3726179"/>
              <a:ext cx="2993390" cy="2202180"/>
            </a:xfrm>
            <a:custGeom>
              <a:avLst/>
              <a:gdLst/>
              <a:ahLst/>
              <a:cxnLst/>
              <a:rect l="l" t="t" r="r" b="b"/>
              <a:pathLst>
                <a:path w="2993390" h="2202179">
                  <a:moveTo>
                    <a:pt x="0" y="220218"/>
                  </a:moveTo>
                  <a:lnTo>
                    <a:pt x="4472" y="175824"/>
                  </a:lnTo>
                  <a:lnTo>
                    <a:pt x="17299" y="134481"/>
                  </a:lnTo>
                  <a:lnTo>
                    <a:pt x="37598" y="97073"/>
                  </a:lnTo>
                  <a:lnTo>
                    <a:pt x="64484" y="64484"/>
                  </a:lnTo>
                  <a:lnTo>
                    <a:pt x="97073" y="37598"/>
                  </a:lnTo>
                  <a:lnTo>
                    <a:pt x="134481" y="17299"/>
                  </a:lnTo>
                  <a:lnTo>
                    <a:pt x="175824" y="4472"/>
                  </a:lnTo>
                  <a:lnTo>
                    <a:pt x="220218" y="0"/>
                  </a:lnTo>
                  <a:lnTo>
                    <a:pt x="2772918" y="0"/>
                  </a:lnTo>
                  <a:lnTo>
                    <a:pt x="2817311" y="4472"/>
                  </a:lnTo>
                  <a:lnTo>
                    <a:pt x="2858654" y="17299"/>
                  </a:lnTo>
                  <a:lnTo>
                    <a:pt x="2896062" y="37598"/>
                  </a:lnTo>
                  <a:lnTo>
                    <a:pt x="2928651" y="64484"/>
                  </a:lnTo>
                  <a:lnTo>
                    <a:pt x="2955537" y="97073"/>
                  </a:lnTo>
                  <a:lnTo>
                    <a:pt x="2975836" y="134481"/>
                  </a:lnTo>
                  <a:lnTo>
                    <a:pt x="2988663" y="175824"/>
                  </a:lnTo>
                  <a:lnTo>
                    <a:pt x="2993136" y="220218"/>
                  </a:lnTo>
                  <a:lnTo>
                    <a:pt x="2993136" y="1981964"/>
                  </a:lnTo>
                  <a:lnTo>
                    <a:pt x="2988663" y="2026347"/>
                  </a:lnTo>
                  <a:lnTo>
                    <a:pt x="2975836" y="2067684"/>
                  </a:lnTo>
                  <a:lnTo>
                    <a:pt x="2955537" y="2105091"/>
                  </a:lnTo>
                  <a:lnTo>
                    <a:pt x="2928651" y="2137682"/>
                  </a:lnTo>
                  <a:lnTo>
                    <a:pt x="2896062" y="2164572"/>
                  </a:lnTo>
                  <a:lnTo>
                    <a:pt x="2858654" y="2184875"/>
                  </a:lnTo>
                  <a:lnTo>
                    <a:pt x="2817311" y="2197706"/>
                  </a:lnTo>
                  <a:lnTo>
                    <a:pt x="2772918" y="2202180"/>
                  </a:lnTo>
                  <a:lnTo>
                    <a:pt x="220218" y="2202180"/>
                  </a:lnTo>
                  <a:lnTo>
                    <a:pt x="175824" y="2197706"/>
                  </a:lnTo>
                  <a:lnTo>
                    <a:pt x="134481" y="2184875"/>
                  </a:lnTo>
                  <a:lnTo>
                    <a:pt x="97073" y="2164572"/>
                  </a:lnTo>
                  <a:lnTo>
                    <a:pt x="64484" y="2137682"/>
                  </a:lnTo>
                  <a:lnTo>
                    <a:pt x="37598" y="2105091"/>
                  </a:lnTo>
                  <a:lnTo>
                    <a:pt x="17299" y="2067684"/>
                  </a:lnTo>
                  <a:lnTo>
                    <a:pt x="4472" y="2026347"/>
                  </a:lnTo>
                  <a:lnTo>
                    <a:pt x="0" y="1981964"/>
                  </a:lnTo>
                  <a:lnTo>
                    <a:pt x="0" y="220218"/>
                  </a:lnTo>
                  <a:close/>
                </a:path>
              </a:pathLst>
            </a:custGeom>
            <a:ln w="12700">
              <a:solidFill>
                <a:srgbClr val="1CACE4"/>
              </a:solidFill>
            </a:ln>
          </p:spPr>
          <p:txBody>
            <a:bodyPr wrap="square" lIns="0" tIns="0" rIns="0" bIns="0" rtlCol="0"/>
            <a:lstStyle/>
            <a:p>
              <a:endParaRPr/>
            </a:p>
          </p:txBody>
        </p:sp>
      </p:grpSp>
      <p:sp>
        <p:nvSpPr>
          <p:cNvPr id="24" name="object 24"/>
          <p:cNvSpPr txBox="1"/>
          <p:nvPr/>
        </p:nvSpPr>
        <p:spPr>
          <a:xfrm>
            <a:off x="1919984" y="3772509"/>
            <a:ext cx="2575815" cy="1591205"/>
          </a:xfrm>
          <a:prstGeom prst="rect">
            <a:avLst/>
          </a:prstGeom>
        </p:spPr>
        <p:txBody>
          <a:bodyPr vert="horz" wrap="square" lIns="0" tIns="96520" rIns="0" bIns="0" rtlCol="0">
            <a:spAutoFit/>
          </a:bodyPr>
          <a:lstStyle/>
          <a:p>
            <a:pPr marL="12700">
              <a:lnSpc>
                <a:spcPct val="100000"/>
              </a:lnSpc>
              <a:spcBef>
                <a:spcPts val="760"/>
              </a:spcBef>
            </a:pPr>
            <a:r>
              <a:rPr sz="2000" b="1" u="heavy" spc="-5" dirty="0">
                <a:uFill>
                  <a:solidFill>
                    <a:srgbClr val="000000"/>
                  </a:solidFill>
                </a:uFill>
                <a:latin typeface="Calibri"/>
                <a:cs typeface="Calibri"/>
              </a:rPr>
              <a:t>Within</a:t>
            </a:r>
            <a:r>
              <a:rPr sz="2000" b="1" u="heavy" spc="-45" dirty="0">
                <a:uFill>
                  <a:solidFill>
                    <a:srgbClr val="000000"/>
                  </a:solidFill>
                </a:uFill>
                <a:latin typeface="Calibri"/>
                <a:cs typeface="Calibri"/>
              </a:rPr>
              <a:t> </a:t>
            </a:r>
            <a:r>
              <a:rPr sz="2000" b="1" u="heavy" dirty="0">
                <a:uFill>
                  <a:solidFill>
                    <a:srgbClr val="000000"/>
                  </a:solidFill>
                </a:uFill>
                <a:latin typeface="Calibri"/>
                <a:cs typeface="Calibri"/>
              </a:rPr>
              <a:t>the</a:t>
            </a:r>
            <a:r>
              <a:rPr sz="2000" b="1" u="heavy" spc="-20" dirty="0">
                <a:uFill>
                  <a:solidFill>
                    <a:srgbClr val="000000"/>
                  </a:solidFill>
                </a:uFill>
                <a:latin typeface="Calibri"/>
                <a:cs typeface="Calibri"/>
              </a:rPr>
              <a:t> </a:t>
            </a:r>
            <a:r>
              <a:rPr sz="2000" b="1" u="heavy" dirty="0">
                <a:uFill>
                  <a:solidFill>
                    <a:srgbClr val="000000"/>
                  </a:solidFill>
                </a:uFill>
                <a:latin typeface="Calibri"/>
                <a:cs typeface="Calibri"/>
              </a:rPr>
              <a:t>time</a:t>
            </a:r>
            <a:r>
              <a:rPr lang="en-IN" sz="1400" b="1" u="heavy" dirty="0">
                <a:uFill>
                  <a:solidFill>
                    <a:srgbClr val="000000"/>
                  </a:solidFill>
                </a:uFill>
                <a:latin typeface="Calibri"/>
                <a:cs typeface="Calibri"/>
              </a:rPr>
              <a:t>(u/s.13-2-a)</a:t>
            </a:r>
            <a:endParaRPr sz="2000" dirty="0">
              <a:latin typeface="Calibri"/>
              <a:cs typeface="Calibri"/>
            </a:endParaRPr>
          </a:p>
          <a:p>
            <a:pPr marL="12700">
              <a:lnSpc>
                <a:spcPct val="100000"/>
              </a:lnSpc>
              <a:spcBef>
                <a:spcPts val="665"/>
              </a:spcBef>
            </a:pPr>
            <a:r>
              <a:rPr sz="2000" spc="-10" dirty="0">
                <a:latin typeface="Calibri"/>
                <a:cs typeface="Calibri"/>
              </a:rPr>
              <a:t>Earliest</a:t>
            </a:r>
            <a:r>
              <a:rPr sz="2000" spc="-40" dirty="0">
                <a:latin typeface="Calibri"/>
                <a:cs typeface="Calibri"/>
              </a:rPr>
              <a:t> </a:t>
            </a:r>
            <a:r>
              <a:rPr sz="2000" spc="-5" dirty="0">
                <a:latin typeface="Calibri"/>
                <a:cs typeface="Calibri"/>
              </a:rPr>
              <a:t>of</a:t>
            </a:r>
            <a:endParaRPr sz="2000" dirty="0">
              <a:latin typeface="Calibri"/>
              <a:cs typeface="Calibri"/>
            </a:endParaRPr>
          </a:p>
          <a:p>
            <a:pPr marL="12700" marR="470534">
              <a:lnSpc>
                <a:spcPct val="127000"/>
              </a:lnSpc>
              <a:buChar char="&gt;"/>
              <a:tabLst>
                <a:tab pos="197485" algn="l"/>
              </a:tabLst>
            </a:pPr>
            <a:r>
              <a:rPr sz="2000" spc="-15" dirty="0">
                <a:latin typeface="Calibri"/>
                <a:cs typeface="Calibri"/>
              </a:rPr>
              <a:t>Date</a:t>
            </a:r>
            <a:r>
              <a:rPr sz="2000" spc="-45" dirty="0">
                <a:latin typeface="Calibri"/>
                <a:cs typeface="Calibri"/>
              </a:rPr>
              <a:t> </a:t>
            </a:r>
            <a:r>
              <a:rPr sz="2000" spc="-5" dirty="0">
                <a:latin typeface="Calibri"/>
                <a:cs typeface="Calibri"/>
              </a:rPr>
              <a:t>of</a:t>
            </a:r>
            <a:r>
              <a:rPr sz="2000" spc="-30" dirty="0">
                <a:latin typeface="Calibri"/>
                <a:cs typeface="Calibri"/>
              </a:rPr>
              <a:t> </a:t>
            </a:r>
            <a:r>
              <a:rPr sz="2000" spc="-10" dirty="0">
                <a:latin typeface="Calibri"/>
                <a:cs typeface="Calibri"/>
              </a:rPr>
              <a:t>Invoice </a:t>
            </a:r>
            <a:r>
              <a:rPr sz="2000" spc="-440" dirty="0">
                <a:latin typeface="Calibri"/>
                <a:cs typeface="Calibri"/>
              </a:rPr>
              <a:t> </a:t>
            </a:r>
            <a:r>
              <a:rPr sz="2000" spc="-5" dirty="0">
                <a:latin typeface="Calibri"/>
                <a:cs typeface="Calibri"/>
              </a:rPr>
              <a:t>Or</a:t>
            </a:r>
            <a:endParaRPr sz="2000" dirty="0">
              <a:latin typeface="Calibri"/>
              <a:cs typeface="Calibri"/>
            </a:endParaRPr>
          </a:p>
          <a:p>
            <a:pPr marL="196850" indent="-184785">
              <a:lnSpc>
                <a:spcPct val="100000"/>
              </a:lnSpc>
              <a:spcBef>
                <a:spcPts val="660"/>
              </a:spcBef>
              <a:buChar char="&gt;"/>
              <a:tabLst>
                <a:tab pos="197485" algn="l"/>
              </a:tabLst>
            </a:pPr>
            <a:r>
              <a:rPr sz="2000" spc="-10" dirty="0">
                <a:latin typeface="Calibri"/>
                <a:cs typeface="Calibri"/>
              </a:rPr>
              <a:t>Receipt</a:t>
            </a:r>
            <a:r>
              <a:rPr sz="2000" spc="-45" dirty="0">
                <a:latin typeface="Calibri"/>
                <a:cs typeface="Calibri"/>
              </a:rPr>
              <a:t> </a:t>
            </a:r>
            <a:r>
              <a:rPr sz="2000" dirty="0">
                <a:latin typeface="Calibri"/>
                <a:cs typeface="Calibri"/>
              </a:rPr>
              <a:t>of</a:t>
            </a:r>
            <a:r>
              <a:rPr sz="2000" spc="-25" dirty="0">
                <a:latin typeface="Calibri"/>
                <a:cs typeface="Calibri"/>
              </a:rPr>
              <a:t> </a:t>
            </a:r>
            <a:r>
              <a:rPr sz="2000" spc="-10" dirty="0">
                <a:latin typeface="Calibri"/>
                <a:cs typeface="Calibri"/>
              </a:rPr>
              <a:t>payment</a:t>
            </a:r>
            <a:endParaRPr sz="2000" dirty="0">
              <a:latin typeface="Calibri"/>
              <a:cs typeface="Calibri"/>
            </a:endParaRPr>
          </a:p>
        </p:txBody>
      </p:sp>
      <p:grpSp>
        <p:nvGrpSpPr>
          <p:cNvPr id="25" name="object 25"/>
          <p:cNvGrpSpPr/>
          <p:nvPr/>
        </p:nvGrpSpPr>
        <p:grpSpPr>
          <a:xfrm>
            <a:off x="4929885" y="3576573"/>
            <a:ext cx="2738120" cy="2487930"/>
            <a:chOff x="4929885" y="3576573"/>
            <a:chExt cx="2738120" cy="2487930"/>
          </a:xfrm>
        </p:grpSpPr>
        <p:sp>
          <p:nvSpPr>
            <p:cNvPr id="26" name="object 26"/>
            <p:cNvSpPr/>
            <p:nvPr/>
          </p:nvSpPr>
          <p:spPr>
            <a:xfrm>
              <a:off x="4936235" y="3582923"/>
              <a:ext cx="2575560" cy="2333625"/>
            </a:xfrm>
            <a:custGeom>
              <a:avLst/>
              <a:gdLst/>
              <a:ahLst/>
              <a:cxnLst/>
              <a:rect l="l" t="t" r="r" b="b"/>
              <a:pathLst>
                <a:path w="2575559" h="2333625">
                  <a:moveTo>
                    <a:pt x="2342261" y="0"/>
                  </a:moveTo>
                  <a:lnTo>
                    <a:pt x="233299" y="0"/>
                  </a:lnTo>
                  <a:lnTo>
                    <a:pt x="186301" y="4742"/>
                  </a:lnTo>
                  <a:lnTo>
                    <a:pt x="142517" y="18343"/>
                  </a:lnTo>
                  <a:lnTo>
                    <a:pt x="102889" y="39862"/>
                  </a:lnTo>
                  <a:lnTo>
                    <a:pt x="68357" y="68357"/>
                  </a:lnTo>
                  <a:lnTo>
                    <a:pt x="39862" y="102889"/>
                  </a:lnTo>
                  <a:lnTo>
                    <a:pt x="18343" y="142517"/>
                  </a:lnTo>
                  <a:lnTo>
                    <a:pt x="4742" y="186301"/>
                  </a:lnTo>
                  <a:lnTo>
                    <a:pt x="0" y="233299"/>
                  </a:lnTo>
                  <a:lnTo>
                    <a:pt x="0" y="2099919"/>
                  </a:lnTo>
                  <a:lnTo>
                    <a:pt x="4742" y="2146943"/>
                  </a:lnTo>
                  <a:lnTo>
                    <a:pt x="18343" y="2190740"/>
                  </a:lnTo>
                  <a:lnTo>
                    <a:pt x="39862" y="2230373"/>
                  </a:lnTo>
                  <a:lnTo>
                    <a:pt x="68357" y="2264904"/>
                  </a:lnTo>
                  <a:lnTo>
                    <a:pt x="102889" y="2293394"/>
                  </a:lnTo>
                  <a:lnTo>
                    <a:pt x="142517" y="2314906"/>
                  </a:lnTo>
                  <a:lnTo>
                    <a:pt x="186301" y="2328501"/>
                  </a:lnTo>
                  <a:lnTo>
                    <a:pt x="233299" y="2333241"/>
                  </a:lnTo>
                  <a:lnTo>
                    <a:pt x="2342261" y="2333241"/>
                  </a:lnTo>
                  <a:lnTo>
                    <a:pt x="2389258" y="2328501"/>
                  </a:lnTo>
                  <a:lnTo>
                    <a:pt x="2433042" y="2314906"/>
                  </a:lnTo>
                  <a:lnTo>
                    <a:pt x="2472670" y="2293394"/>
                  </a:lnTo>
                  <a:lnTo>
                    <a:pt x="2507202" y="2264904"/>
                  </a:lnTo>
                  <a:lnTo>
                    <a:pt x="2535697" y="2230373"/>
                  </a:lnTo>
                  <a:lnTo>
                    <a:pt x="2557216" y="2190740"/>
                  </a:lnTo>
                  <a:lnTo>
                    <a:pt x="2570817" y="2146943"/>
                  </a:lnTo>
                  <a:lnTo>
                    <a:pt x="2575560" y="2099919"/>
                  </a:lnTo>
                  <a:lnTo>
                    <a:pt x="2575560" y="233299"/>
                  </a:lnTo>
                  <a:lnTo>
                    <a:pt x="2570817" y="186301"/>
                  </a:lnTo>
                  <a:lnTo>
                    <a:pt x="2557216" y="142517"/>
                  </a:lnTo>
                  <a:lnTo>
                    <a:pt x="2535697" y="102889"/>
                  </a:lnTo>
                  <a:lnTo>
                    <a:pt x="2507202" y="68357"/>
                  </a:lnTo>
                  <a:lnTo>
                    <a:pt x="2472670" y="39862"/>
                  </a:lnTo>
                  <a:lnTo>
                    <a:pt x="2433042" y="18343"/>
                  </a:lnTo>
                  <a:lnTo>
                    <a:pt x="2389258" y="4742"/>
                  </a:lnTo>
                  <a:lnTo>
                    <a:pt x="2342261" y="0"/>
                  </a:lnTo>
                  <a:close/>
                </a:path>
              </a:pathLst>
            </a:custGeom>
            <a:solidFill>
              <a:srgbClr val="1CACE4"/>
            </a:solidFill>
          </p:spPr>
          <p:txBody>
            <a:bodyPr wrap="square" lIns="0" tIns="0" rIns="0" bIns="0" rtlCol="0"/>
            <a:lstStyle/>
            <a:p>
              <a:endParaRPr/>
            </a:p>
          </p:txBody>
        </p:sp>
        <p:sp>
          <p:nvSpPr>
            <p:cNvPr id="27" name="object 27"/>
            <p:cNvSpPr/>
            <p:nvPr/>
          </p:nvSpPr>
          <p:spPr>
            <a:xfrm>
              <a:off x="4936235" y="3582923"/>
              <a:ext cx="2575560" cy="2333625"/>
            </a:xfrm>
            <a:custGeom>
              <a:avLst/>
              <a:gdLst/>
              <a:ahLst/>
              <a:cxnLst/>
              <a:rect l="l" t="t" r="r" b="b"/>
              <a:pathLst>
                <a:path w="2575559" h="2333625">
                  <a:moveTo>
                    <a:pt x="0" y="233299"/>
                  </a:moveTo>
                  <a:lnTo>
                    <a:pt x="4742" y="186301"/>
                  </a:lnTo>
                  <a:lnTo>
                    <a:pt x="18343" y="142517"/>
                  </a:lnTo>
                  <a:lnTo>
                    <a:pt x="39862" y="102889"/>
                  </a:lnTo>
                  <a:lnTo>
                    <a:pt x="68357" y="68357"/>
                  </a:lnTo>
                  <a:lnTo>
                    <a:pt x="102889" y="39862"/>
                  </a:lnTo>
                  <a:lnTo>
                    <a:pt x="142517" y="18343"/>
                  </a:lnTo>
                  <a:lnTo>
                    <a:pt x="186301" y="4742"/>
                  </a:lnTo>
                  <a:lnTo>
                    <a:pt x="233299" y="0"/>
                  </a:lnTo>
                  <a:lnTo>
                    <a:pt x="2342261" y="0"/>
                  </a:lnTo>
                  <a:lnTo>
                    <a:pt x="2389258" y="4742"/>
                  </a:lnTo>
                  <a:lnTo>
                    <a:pt x="2433042" y="18343"/>
                  </a:lnTo>
                  <a:lnTo>
                    <a:pt x="2472670" y="39862"/>
                  </a:lnTo>
                  <a:lnTo>
                    <a:pt x="2507202" y="68357"/>
                  </a:lnTo>
                  <a:lnTo>
                    <a:pt x="2535697" y="102889"/>
                  </a:lnTo>
                  <a:lnTo>
                    <a:pt x="2557216" y="142517"/>
                  </a:lnTo>
                  <a:lnTo>
                    <a:pt x="2570817" y="186301"/>
                  </a:lnTo>
                  <a:lnTo>
                    <a:pt x="2575560" y="233299"/>
                  </a:lnTo>
                  <a:lnTo>
                    <a:pt x="2575560" y="2099919"/>
                  </a:lnTo>
                  <a:lnTo>
                    <a:pt x="2570817" y="2146943"/>
                  </a:lnTo>
                  <a:lnTo>
                    <a:pt x="2557216" y="2190740"/>
                  </a:lnTo>
                  <a:lnTo>
                    <a:pt x="2535697" y="2230373"/>
                  </a:lnTo>
                  <a:lnTo>
                    <a:pt x="2507202" y="2264904"/>
                  </a:lnTo>
                  <a:lnTo>
                    <a:pt x="2472670" y="2293394"/>
                  </a:lnTo>
                  <a:lnTo>
                    <a:pt x="2433042" y="2314906"/>
                  </a:lnTo>
                  <a:lnTo>
                    <a:pt x="2389258" y="2328501"/>
                  </a:lnTo>
                  <a:lnTo>
                    <a:pt x="2342261" y="2333241"/>
                  </a:lnTo>
                  <a:lnTo>
                    <a:pt x="233299" y="2333241"/>
                  </a:lnTo>
                  <a:lnTo>
                    <a:pt x="186301" y="2328501"/>
                  </a:lnTo>
                  <a:lnTo>
                    <a:pt x="142517" y="2314906"/>
                  </a:lnTo>
                  <a:lnTo>
                    <a:pt x="102889" y="2293394"/>
                  </a:lnTo>
                  <a:lnTo>
                    <a:pt x="68357" y="2264904"/>
                  </a:lnTo>
                  <a:lnTo>
                    <a:pt x="39862" y="2230373"/>
                  </a:lnTo>
                  <a:lnTo>
                    <a:pt x="18343" y="2190740"/>
                  </a:lnTo>
                  <a:lnTo>
                    <a:pt x="4742" y="2146943"/>
                  </a:lnTo>
                  <a:lnTo>
                    <a:pt x="0" y="2099919"/>
                  </a:lnTo>
                  <a:lnTo>
                    <a:pt x="0" y="233299"/>
                  </a:lnTo>
                  <a:close/>
                </a:path>
              </a:pathLst>
            </a:custGeom>
            <a:ln w="12700">
              <a:solidFill>
                <a:srgbClr val="FFFFFF"/>
              </a:solidFill>
            </a:ln>
          </p:spPr>
          <p:txBody>
            <a:bodyPr wrap="square" lIns="0" tIns="0" rIns="0" bIns="0" rtlCol="0"/>
            <a:lstStyle/>
            <a:p>
              <a:endParaRPr/>
            </a:p>
          </p:txBody>
        </p:sp>
        <p:sp>
          <p:nvSpPr>
            <p:cNvPr id="28" name="object 28"/>
            <p:cNvSpPr/>
            <p:nvPr/>
          </p:nvSpPr>
          <p:spPr>
            <a:xfrm>
              <a:off x="5085587" y="3726179"/>
              <a:ext cx="2575560" cy="2331720"/>
            </a:xfrm>
            <a:custGeom>
              <a:avLst/>
              <a:gdLst/>
              <a:ahLst/>
              <a:cxnLst/>
              <a:rect l="l" t="t" r="r" b="b"/>
              <a:pathLst>
                <a:path w="2575559" h="2331720">
                  <a:moveTo>
                    <a:pt x="2342388" y="0"/>
                  </a:moveTo>
                  <a:lnTo>
                    <a:pt x="233172" y="0"/>
                  </a:lnTo>
                  <a:lnTo>
                    <a:pt x="186179" y="4737"/>
                  </a:lnTo>
                  <a:lnTo>
                    <a:pt x="142410" y="18323"/>
                  </a:lnTo>
                  <a:lnTo>
                    <a:pt x="102803" y="39821"/>
                  </a:lnTo>
                  <a:lnTo>
                    <a:pt x="68294" y="68294"/>
                  </a:lnTo>
                  <a:lnTo>
                    <a:pt x="39821" y="102803"/>
                  </a:lnTo>
                  <a:lnTo>
                    <a:pt x="18323" y="142410"/>
                  </a:lnTo>
                  <a:lnTo>
                    <a:pt x="4737" y="186179"/>
                  </a:lnTo>
                  <a:lnTo>
                    <a:pt x="0" y="233172"/>
                  </a:lnTo>
                  <a:lnTo>
                    <a:pt x="0" y="2098545"/>
                  </a:lnTo>
                  <a:lnTo>
                    <a:pt x="4737" y="2145539"/>
                  </a:lnTo>
                  <a:lnTo>
                    <a:pt x="18323" y="2189308"/>
                  </a:lnTo>
                  <a:lnTo>
                    <a:pt x="39821" y="2228916"/>
                  </a:lnTo>
                  <a:lnTo>
                    <a:pt x="68294" y="2263425"/>
                  </a:lnTo>
                  <a:lnTo>
                    <a:pt x="102803" y="2291898"/>
                  </a:lnTo>
                  <a:lnTo>
                    <a:pt x="142410" y="2313396"/>
                  </a:lnTo>
                  <a:lnTo>
                    <a:pt x="186179" y="2326982"/>
                  </a:lnTo>
                  <a:lnTo>
                    <a:pt x="233172" y="2331720"/>
                  </a:lnTo>
                  <a:lnTo>
                    <a:pt x="2342388" y="2331720"/>
                  </a:lnTo>
                  <a:lnTo>
                    <a:pt x="2389380" y="2326982"/>
                  </a:lnTo>
                  <a:lnTo>
                    <a:pt x="2433149" y="2313396"/>
                  </a:lnTo>
                  <a:lnTo>
                    <a:pt x="2472757" y="2291898"/>
                  </a:lnTo>
                  <a:lnTo>
                    <a:pt x="2507265" y="2263425"/>
                  </a:lnTo>
                  <a:lnTo>
                    <a:pt x="2535738" y="2228916"/>
                  </a:lnTo>
                  <a:lnTo>
                    <a:pt x="2557236" y="2189308"/>
                  </a:lnTo>
                  <a:lnTo>
                    <a:pt x="2570822" y="2145539"/>
                  </a:lnTo>
                  <a:lnTo>
                    <a:pt x="2575560" y="2098545"/>
                  </a:lnTo>
                  <a:lnTo>
                    <a:pt x="2575560" y="233172"/>
                  </a:lnTo>
                  <a:lnTo>
                    <a:pt x="2570822" y="186179"/>
                  </a:lnTo>
                  <a:lnTo>
                    <a:pt x="2557236" y="142410"/>
                  </a:lnTo>
                  <a:lnTo>
                    <a:pt x="2535738" y="102803"/>
                  </a:lnTo>
                  <a:lnTo>
                    <a:pt x="2507265" y="68294"/>
                  </a:lnTo>
                  <a:lnTo>
                    <a:pt x="2472757" y="39821"/>
                  </a:lnTo>
                  <a:lnTo>
                    <a:pt x="2433149" y="18323"/>
                  </a:lnTo>
                  <a:lnTo>
                    <a:pt x="2389380" y="4737"/>
                  </a:lnTo>
                  <a:lnTo>
                    <a:pt x="2342388" y="0"/>
                  </a:lnTo>
                  <a:close/>
                </a:path>
              </a:pathLst>
            </a:custGeom>
            <a:solidFill>
              <a:srgbClr val="FFFFFF">
                <a:alpha val="90194"/>
              </a:srgbClr>
            </a:solidFill>
          </p:spPr>
          <p:txBody>
            <a:bodyPr wrap="square" lIns="0" tIns="0" rIns="0" bIns="0" rtlCol="0"/>
            <a:lstStyle/>
            <a:p>
              <a:endParaRPr/>
            </a:p>
          </p:txBody>
        </p:sp>
        <p:sp>
          <p:nvSpPr>
            <p:cNvPr id="29" name="object 29"/>
            <p:cNvSpPr/>
            <p:nvPr/>
          </p:nvSpPr>
          <p:spPr>
            <a:xfrm>
              <a:off x="5085587" y="3726179"/>
              <a:ext cx="2575560" cy="2331720"/>
            </a:xfrm>
            <a:custGeom>
              <a:avLst/>
              <a:gdLst/>
              <a:ahLst/>
              <a:cxnLst/>
              <a:rect l="l" t="t" r="r" b="b"/>
              <a:pathLst>
                <a:path w="2575559" h="2331720">
                  <a:moveTo>
                    <a:pt x="0" y="233172"/>
                  </a:moveTo>
                  <a:lnTo>
                    <a:pt x="4737" y="186179"/>
                  </a:lnTo>
                  <a:lnTo>
                    <a:pt x="18323" y="142410"/>
                  </a:lnTo>
                  <a:lnTo>
                    <a:pt x="39821" y="102803"/>
                  </a:lnTo>
                  <a:lnTo>
                    <a:pt x="68294" y="68294"/>
                  </a:lnTo>
                  <a:lnTo>
                    <a:pt x="102803" y="39821"/>
                  </a:lnTo>
                  <a:lnTo>
                    <a:pt x="142410" y="18323"/>
                  </a:lnTo>
                  <a:lnTo>
                    <a:pt x="186179" y="4737"/>
                  </a:lnTo>
                  <a:lnTo>
                    <a:pt x="233172" y="0"/>
                  </a:lnTo>
                  <a:lnTo>
                    <a:pt x="2342388" y="0"/>
                  </a:lnTo>
                  <a:lnTo>
                    <a:pt x="2389380" y="4737"/>
                  </a:lnTo>
                  <a:lnTo>
                    <a:pt x="2433149" y="18323"/>
                  </a:lnTo>
                  <a:lnTo>
                    <a:pt x="2472757" y="39821"/>
                  </a:lnTo>
                  <a:lnTo>
                    <a:pt x="2507265" y="68294"/>
                  </a:lnTo>
                  <a:lnTo>
                    <a:pt x="2535738" y="102803"/>
                  </a:lnTo>
                  <a:lnTo>
                    <a:pt x="2557236" y="142410"/>
                  </a:lnTo>
                  <a:lnTo>
                    <a:pt x="2570822" y="186179"/>
                  </a:lnTo>
                  <a:lnTo>
                    <a:pt x="2575560" y="233172"/>
                  </a:lnTo>
                  <a:lnTo>
                    <a:pt x="2575560" y="2098545"/>
                  </a:lnTo>
                  <a:lnTo>
                    <a:pt x="2570822" y="2145539"/>
                  </a:lnTo>
                  <a:lnTo>
                    <a:pt x="2557236" y="2189308"/>
                  </a:lnTo>
                  <a:lnTo>
                    <a:pt x="2535738" y="2228916"/>
                  </a:lnTo>
                  <a:lnTo>
                    <a:pt x="2507265" y="2263425"/>
                  </a:lnTo>
                  <a:lnTo>
                    <a:pt x="2472757" y="2291898"/>
                  </a:lnTo>
                  <a:lnTo>
                    <a:pt x="2433149" y="2313396"/>
                  </a:lnTo>
                  <a:lnTo>
                    <a:pt x="2389380" y="2326982"/>
                  </a:lnTo>
                  <a:lnTo>
                    <a:pt x="2342388" y="2331720"/>
                  </a:lnTo>
                  <a:lnTo>
                    <a:pt x="233172" y="2331720"/>
                  </a:lnTo>
                  <a:lnTo>
                    <a:pt x="186179" y="2326982"/>
                  </a:lnTo>
                  <a:lnTo>
                    <a:pt x="142410" y="2313396"/>
                  </a:lnTo>
                  <a:lnTo>
                    <a:pt x="102803" y="2291898"/>
                  </a:lnTo>
                  <a:lnTo>
                    <a:pt x="68294" y="2263425"/>
                  </a:lnTo>
                  <a:lnTo>
                    <a:pt x="39821" y="2228916"/>
                  </a:lnTo>
                  <a:lnTo>
                    <a:pt x="18323" y="2189308"/>
                  </a:lnTo>
                  <a:lnTo>
                    <a:pt x="4737" y="2145539"/>
                  </a:lnTo>
                  <a:lnTo>
                    <a:pt x="0" y="2098545"/>
                  </a:lnTo>
                  <a:lnTo>
                    <a:pt x="0" y="233172"/>
                  </a:lnTo>
                  <a:close/>
                </a:path>
              </a:pathLst>
            </a:custGeom>
            <a:ln w="12700">
              <a:solidFill>
                <a:srgbClr val="1CACE4"/>
              </a:solidFill>
            </a:ln>
          </p:spPr>
          <p:txBody>
            <a:bodyPr wrap="square" lIns="0" tIns="0" rIns="0" bIns="0" rtlCol="0"/>
            <a:lstStyle/>
            <a:p>
              <a:endParaRPr/>
            </a:p>
          </p:txBody>
        </p:sp>
      </p:grpSp>
      <p:sp>
        <p:nvSpPr>
          <p:cNvPr id="30" name="object 30"/>
          <p:cNvSpPr txBox="1"/>
          <p:nvPr/>
        </p:nvSpPr>
        <p:spPr>
          <a:xfrm>
            <a:off x="5084320" y="3740251"/>
            <a:ext cx="2570222" cy="2198038"/>
          </a:xfrm>
          <a:prstGeom prst="rect">
            <a:avLst/>
          </a:prstGeom>
        </p:spPr>
        <p:txBody>
          <a:bodyPr vert="horz" wrap="square" lIns="0" tIns="96520" rIns="0" bIns="0" rtlCol="0">
            <a:spAutoFit/>
          </a:bodyPr>
          <a:lstStyle/>
          <a:p>
            <a:pPr marL="12700">
              <a:lnSpc>
                <a:spcPct val="100000"/>
              </a:lnSpc>
              <a:spcBef>
                <a:spcPts val="760"/>
              </a:spcBef>
            </a:pPr>
            <a:r>
              <a:rPr sz="2000" b="1" u="heavy" dirty="0">
                <a:uFill>
                  <a:solidFill>
                    <a:srgbClr val="000000"/>
                  </a:solidFill>
                </a:uFill>
                <a:latin typeface="Calibri"/>
                <a:cs typeface="Calibri"/>
              </a:rPr>
              <a:t>Not</a:t>
            </a:r>
            <a:r>
              <a:rPr sz="2000" b="1" u="heavy" spc="-25" dirty="0">
                <a:uFill>
                  <a:solidFill>
                    <a:srgbClr val="000000"/>
                  </a:solidFill>
                </a:uFill>
                <a:latin typeface="Calibri"/>
                <a:cs typeface="Calibri"/>
              </a:rPr>
              <a:t> </a:t>
            </a:r>
            <a:r>
              <a:rPr sz="2000" b="1" u="heavy" spc="-5" dirty="0">
                <a:uFill>
                  <a:solidFill>
                    <a:srgbClr val="000000"/>
                  </a:solidFill>
                </a:uFill>
                <a:latin typeface="Calibri"/>
                <a:cs typeface="Calibri"/>
              </a:rPr>
              <a:t>Within</a:t>
            </a:r>
            <a:r>
              <a:rPr sz="2000" b="1" u="heavy" spc="-35" dirty="0">
                <a:uFill>
                  <a:solidFill>
                    <a:srgbClr val="000000"/>
                  </a:solidFill>
                </a:uFill>
                <a:latin typeface="Calibri"/>
                <a:cs typeface="Calibri"/>
              </a:rPr>
              <a:t> </a:t>
            </a:r>
            <a:r>
              <a:rPr sz="2000" b="1" u="heavy" dirty="0">
                <a:uFill>
                  <a:solidFill>
                    <a:srgbClr val="000000"/>
                  </a:solidFill>
                </a:uFill>
                <a:latin typeface="Calibri"/>
                <a:cs typeface="Calibri"/>
              </a:rPr>
              <a:t>the</a:t>
            </a:r>
            <a:r>
              <a:rPr sz="2000" b="1" u="heavy" spc="-15" dirty="0">
                <a:uFill>
                  <a:solidFill>
                    <a:srgbClr val="000000"/>
                  </a:solidFill>
                </a:uFill>
                <a:latin typeface="Calibri"/>
                <a:cs typeface="Calibri"/>
              </a:rPr>
              <a:t> </a:t>
            </a:r>
            <a:r>
              <a:rPr sz="2000" b="1" u="heavy" dirty="0">
                <a:uFill>
                  <a:solidFill>
                    <a:srgbClr val="000000"/>
                  </a:solidFill>
                </a:uFill>
                <a:latin typeface="Calibri"/>
                <a:cs typeface="Calibri"/>
              </a:rPr>
              <a:t>time</a:t>
            </a:r>
            <a:r>
              <a:rPr lang="en-IN" sz="2000" b="1" u="heavy" dirty="0">
                <a:uFill>
                  <a:solidFill>
                    <a:srgbClr val="000000"/>
                  </a:solidFill>
                </a:uFill>
                <a:latin typeface="Calibri"/>
                <a:cs typeface="Calibri"/>
              </a:rPr>
              <a:t>(u/s.13-2-b)</a:t>
            </a:r>
            <a:endParaRPr sz="2000" dirty="0">
              <a:latin typeface="Calibri"/>
              <a:cs typeface="Calibri"/>
            </a:endParaRPr>
          </a:p>
          <a:p>
            <a:pPr marL="12700">
              <a:lnSpc>
                <a:spcPct val="100000"/>
              </a:lnSpc>
              <a:spcBef>
                <a:spcPts val="660"/>
              </a:spcBef>
            </a:pPr>
            <a:r>
              <a:rPr sz="2000" spc="-10" dirty="0">
                <a:latin typeface="Calibri"/>
                <a:cs typeface="Calibri"/>
              </a:rPr>
              <a:t>Earliest</a:t>
            </a:r>
            <a:r>
              <a:rPr sz="2000" spc="-40" dirty="0">
                <a:latin typeface="Calibri"/>
                <a:cs typeface="Calibri"/>
              </a:rPr>
              <a:t> </a:t>
            </a:r>
            <a:r>
              <a:rPr sz="2000" spc="-5" dirty="0">
                <a:latin typeface="Calibri"/>
                <a:cs typeface="Calibri"/>
              </a:rPr>
              <a:t>of</a:t>
            </a:r>
            <a:endParaRPr sz="2000" dirty="0">
              <a:latin typeface="Calibri"/>
              <a:cs typeface="Calibri"/>
            </a:endParaRPr>
          </a:p>
          <a:p>
            <a:pPr marL="196850" indent="-184785">
              <a:lnSpc>
                <a:spcPct val="100000"/>
              </a:lnSpc>
              <a:spcBef>
                <a:spcPts val="645"/>
              </a:spcBef>
              <a:buChar char="&gt;"/>
              <a:tabLst>
                <a:tab pos="197485" algn="l"/>
              </a:tabLst>
            </a:pPr>
            <a:r>
              <a:rPr b="1" spc="-10" dirty="0">
                <a:latin typeface="Calibri"/>
                <a:cs typeface="Calibri"/>
              </a:rPr>
              <a:t>Provision</a:t>
            </a:r>
            <a:r>
              <a:rPr b="1" spc="-25" dirty="0">
                <a:latin typeface="Calibri"/>
                <a:cs typeface="Calibri"/>
              </a:rPr>
              <a:t> </a:t>
            </a:r>
            <a:r>
              <a:rPr b="1" spc="-5" dirty="0">
                <a:latin typeface="Calibri"/>
                <a:cs typeface="Calibri"/>
              </a:rPr>
              <a:t>of</a:t>
            </a:r>
            <a:r>
              <a:rPr b="1" spc="-30" dirty="0">
                <a:latin typeface="Calibri"/>
                <a:cs typeface="Calibri"/>
              </a:rPr>
              <a:t> </a:t>
            </a:r>
            <a:r>
              <a:rPr b="1" dirty="0">
                <a:latin typeface="Calibri"/>
                <a:cs typeface="Calibri"/>
              </a:rPr>
              <a:t>service</a:t>
            </a:r>
          </a:p>
          <a:p>
            <a:pPr marL="12700">
              <a:lnSpc>
                <a:spcPct val="100000"/>
              </a:lnSpc>
              <a:spcBef>
                <a:spcPts val="650"/>
              </a:spcBef>
            </a:pPr>
            <a:r>
              <a:rPr b="1" spc="-5" dirty="0">
                <a:latin typeface="Calibri"/>
                <a:cs typeface="Calibri"/>
              </a:rPr>
              <a:t>Or</a:t>
            </a:r>
            <a:endParaRPr b="1" dirty="0">
              <a:latin typeface="Calibri"/>
              <a:cs typeface="Calibri"/>
            </a:endParaRPr>
          </a:p>
          <a:p>
            <a:pPr marL="196850" indent="-184785">
              <a:lnSpc>
                <a:spcPct val="100000"/>
              </a:lnSpc>
              <a:spcBef>
                <a:spcPts val="660"/>
              </a:spcBef>
              <a:buChar char="&gt;"/>
              <a:tabLst>
                <a:tab pos="197485" algn="l"/>
              </a:tabLst>
            </a:pPr>
            <a:r>
              <a:rPr b="1" spc="-10" dirty="0">
                <a:latin typeface="Calibri"/>
                <a:cs typeface="Calibri"/>
              </a:rPr>
              <a:t>Receipt</a:t>
            </a:r>
            <a:r>
              <a:rPr b="1" spc="-40" dirty="0">
                <a:latin typeface="Calibri"/>
                <a:cs typeface="Calibri"/>
              </a:rPr>
              <a:t> </a:t>
            </a:r>
            <a:r>
              <a:rPr b="1" spc="-5" dirty="0">
                <a:latin typeface="Calibri"/>
                <a:cs typeface="Calibri"/>
              </a:rPr>
              <a:t>of</a:t>
            </a:r>
            <a:r>
              <a:rPr b="1" spc="-15" dirty="0">
                <a:latin typeface="Calibri"/>
                <a:cs typeface="Calibri"/>
              </a:rPr>
              <a:t> </a:t>
            </a:r>
            <a:r>
              <a:rPr b="1" spc="-10" dirty="0">
                <a:latin typeface="Calibri"/>
                <a:cs typeface="Calibri"/>
              </a:rPr>
              <a:t>payment</a:t>
            </a:r>
            <a:endParaRPr b="1" dirty="0">
              <a:latin typeface="Calibri"/>
              <a:cs typeface="Calibri"/>
            </a:endParaRPr>
          </a:p>
        </p:txBody>
      </p:sp>
      <p:grpSp>
        <p:nvGrpSpPr>
          <p:cNvPr id="31" name="object 31"/>
          <p:cNvGrpSpPr/>
          <p:nvPr/>
        </p:nvGrpSpPr>
        <p:grpSpPr>
          <a:xfrm>
            <a:off x="7967218" y="2601213"/>
            <a:ext cx="2186305" cy="738505"/>
            <a:chOff x="7967218" y="2601213"/>
            <a:chExt cx="2186305" cy="738505"/>
          </a:xfrm>
        </p:grpSpPr>
        <p:sp>
          <p:nvSpPr>
            <p:cNvPr id="32" name="object 32"/>
            <p:cNvSpPr/>
            <p:nvPr/>
          </p:nvSpPr>
          <p:spPr>
            <a:xfrm>
              <a:off x="7973568" y="2607563"/>
              <a:ext cx="2022475" cy="584200"/>
            </a:xfrm>
            <a:custGeom>
              <a:avLst/>
              <a:gdLst/>
              <a:ahLst/>
              <a:cxnLst/>
              <a:rect l="l" t="t" r="r" b="b"/>
              <a:pathLst>
                <a:path w="2022475" h="584200">
                  <a:moveTo>
                    <a:pt x="1963928" y="0"/>
                  </a:moveTo>
                  <a:lnTo>
                    <a:pt x="58420" y="0"/>
                  </a:lnTo>
                  <a:lnTo>
                    <a:pt x="35683" y="4591"/>
                  </a:lnTo>
                  <a:lnTo>
                    <a:pt x="17113" y="17113"/>
                  </a:lnTo>
                  <a:lnTo>
                    <a:pt x="4591" y="35683"/>
                  </a:lnTo>
                  <a:lnTo>
                    <a:pt x="0" y="58420"/>
                  </a:lnTo>
                  <a:lnTo>
                    <a:pt x="0" y="525272"/>
                  </a:lnTo>
                  <a:lnTo>
                    <a:pt x="4591" y="548008"/>
                  </a:lnTo>
                  <a:lnTo>
                    <a:pt x="17113" y="566578"/>
                  </a:lnTo>
                  <a:lnTo>
                    <a:pt x="35683" y="579100"/>
                  </a:lnTo>
                  <a:lnTo>
                    <a:pt x="58420" y="583692"/>
                  </a:lnTo>
                  <a:lnTo>
                    <a:pt x="1963928" y="583692"/>
                  </a:lnTo>
                  <a:lnTo>
                    <a:pt x="1986664" y="579100"/>
                  </a:lnTo>
                  <a:lnTo>
                    <a:pt x="2005234" y="566578"/>
                  </a:lnTo>
                  <a:lnTo>
                    <a:pt x="2017756" y="548008"/>
                  </a:lnTo>
                  <a:lnTo>
                    <a:pt x="2022348" y="525272"/>
                  </a:lnTo>
                  <a:lnTo>
                    <a:pt x="2022348" y="58420"/>
                  </a:lnTo>
                  <a:lnTo>
                    <a:pt x="2017756" y="35683"/>
                  </a:lnTo>
                  <a:lnTo>
                    <a:pt x="2005234" y="17113"/>
                  </a:lnTo>
                  <a:lnTo>
                    <a:pt x="1986664" y="4591"/>
                  </a:lnTo>
                  <a:lnTo>
                    <a:pt x="1963928" y="0"/>
                  </a:lnTo>
                  <a:close/>
                </a:path>
              </a:pathLst>
            </a:custGeom>
            <a:solidFill>
              <a:srgbClr val="1CACE4"/>
            </a:solidFill>
          </p:spPr>
          <p:txBody>
            <a:bodyPr wrap="square" lIns="0" tIns="0" rIns="0" bIns="0" rtlCol="0"/>
            <a:lstStyle/>
            <a:p>
              <a:endParaRPr/>
            </a:p>
          </p:txBody>
        </p:sp>
        <p:sp>
          <p:nvSpPr>
            <p:cNvPr id="33" name="object 33"/>
            <p:cNvSpPr/>
            <p:nvPr/>
          </p:nvSpPr>
          <p:spPr>
            <a:xfrm>
              <a:off x="7973568" y="2607563"/>
              <a:ext cx="2022475" cy="584200"/>
            </a:xfrm>
            <a:custGeom>
              <a:avLst/>
              <a:gdLst/>
              <a:ahLst/>
              <a:cxnLst/>
              <a:rect l="l" t="t" r="r" b="b"/>
              <a:pathLst>
                <a:path w="2022475" h="584200">
                  <a:moveTo>
                    <a:pt x="0" y="58420"/>
                  </a:moveTo>
                  <a:lnTo>
                    <a:pt x="4591" y="35683"/>
                  </a:lnTo>
                  <a:lnTo>
                    <a:pt x="17113" y="17113"/>
                  </a:lnTo>
                  <a:lnTo>
                    <a:pt x="35683" y="4591"/>
                  </a:lnTo>
                  <a:lnTo>
                    <a:pt x="58420" y="0"/>
                  </a:lnTo>
                  <a:lnTo>
                    <a:pt x="1963928" y="0"/>
                  </a:lnTo>
                  <a:lnTo>
                    <a:pt x="1986664" y="4591"/>
                  </a:lnTo>
                  <a:lnTo>
                    <a:pt x="2005234" y="17113"/>
                  </a:lnTo>
                  <a:lnTo>
                    <a:pt x="2017756" y="35683"/>
                  </a:lnTo>
                  <a:lnTo>
                    <a:pt x="2022348" y="58420"/>
                  </a:lnTo>
                  <a:lnTo>
                    <a:pt x="2022348" y="525272"/>
                  </a:lnTo>
                  <a:lnTo>
                    <a:pt x="2017756" y="548008"/>
                  </a:lnTo>
                  <a:lnTo>
                    <a:pt x="2005234" y="566578"/>
                  </a:lnTo>
                  <a:lnTo>
                    <a:pt x="1986664" y="579100"/>
                  </a:lnTo>
                  <a:lnTo>
                    <a:pt x="1963928" y="583692"/>
                  </a:lnTo>
                  <a:lnTo>
                    <a:pt x="58420" y="583692"/>
                  </a:lnTo>
                  <a:lnTo>
                    <a:pt x="35683" y="579100"/>
                  </a:lnTo>
                  <a:lnTo>
                    <a:pt x="17113" y="566578"/>
                  </a:lnTo>
                  <a:lnTo>
                    <a:pt x="4591" y="548008"/>
                  </a:lnTo>
                  <a:lnTo>
                    <a:pt x="0" y="525272"/>
                  </a:lnTo>
                  <a:lnTo>
                    <a:pt x="0" y="58420"/>
                  </a:lnTo>
                  <a:close/>
                </a:path>
              </a:pathLst>
            </a:custGeom>
            <a:ln w="12700">
              <a:solidFill>
                <a:srgbClr val="FFFFFF"/>
              </a:solidFill>
            </a:ln>
          </p:spPr>
          <p:txBody>
            <a:bodyPr wrap="square" lIns="0" tIns="0" rIns="0" bIns="0" rtlCol="0"/>
            <a:lstStyle/>
            <a:p>
              <a:endParaRPr/>
            </a:p>
          </p:txBody>
        </p:sp>
        <p:sp>
          <p:nvSpPr>
            <p:cNvPr id="34" name="object 34"/>
            <p:cNvSpPr/>
            <p:nvPr/>
          </p:nvSpPr>
          <p:spPr>
            <a:xfrm>
              <a:off x="8122920" y="2749295"/>
              <a:ext cx="2024380" cy="584200"/>
            </a:xfrm>
            <a:custGeom>
              <a:avLst/>
              <a:gdLst/>
              <a:ahLst/>
              <a:cxnLst/>
              <a:rect l="l" t="t" r="r" b="b"/>
              <a:pathLst>
                <a:path w="2024379" h="584200">
                  <a:moveTo>
                    <a:pt x="1965452" y="0"/>
                  </a:moveTo>
                  <a:lnTo>
                    <a:pt x="58420" y="0"/>
                  </a:lnTo>
                  <a:lnTo>
                    <a:pt x="35683" y="4591"/>
                  </a:lnTo>
                  <a:lnTo>
                    <a:pt x="17113" y="17113"/>
                  </a:lnTo>
                  <a:lnTo>
                    <a:pt x="4591" y="35683"/>
                  </a:lnTo>
                  <a:lnTo>
                    <a:pt x="0" y="58420"/>
                  </a:lnTo>
                  <a:lnTo>
                    <a:pt x="0" y="525272"/>
                  </a:lnTo>
                  <a:lnTo>
                    <a:pt x="4591" y="548008"/>
                  </a:lnTo>
                  <a:lnTo>
                    <a:pt x="17113" y="566578"/>
                  </a:lnTo>
                  <a:lnTo>
                    <a:pt x="35683" y="579100"/>
                  </a:lnTo>
                  <a:lnTo>
                    <a:pt x="58420" y="583692"/>
                  </a:lnTo>
                  <a:lnTo>
                    <a:pt x="1965452" y="583692"/>
                  </a:lnTo>
                  <a:lnTo>
                    <a:pt x="1988188" y="579100"/>
                  </a:lnTo>
                  <a:lnTo>
                    <a:pt x="2006758" y="566578"/>
                  </a:lnTo>
                  <a:lnTo>
                    <a:pt x="2019280" y="548008"/>
                  </a:lnTo>
                  <a:lnTo>
                    <a:pt x="2023872" y="525272"/>
                  </a:lnTo>
                  <a:lnTo>
                    <a:pt x="2023872" y="58420"/>
                  </a:lnTo>
                  <a:lnTo>
                    <a:pt x="2019280" y="35683"/>
                  </a:lnTo>
                  <a:lnTo>
                    <a:pt x="2006758" y="17113"/>
                  </a:lnTo>
                  <a:lnTo>
                    <a:pt x="1988188" y="4591"/>
                  </a:lnTo>
                  <a:lnTo>
                    <a:pt x="1965452" y="0"/>
                  </a:lnTo>
                  <a:close/>
                </a:path>
              </a:pathLst>
            </a:custGeom>
            <a:solidFill>
              <a:srgbClr val="FFFFFF">
                <a:alpha val="90194"/>
              </a:srgbClr>
            </a:solidFill>
          </p:spPr>
          <p:txBody>
            <a:bodyPr wrap="square" lIns="0" tIns="0" rIns="0" bIns="0" rtlCol="0"/>
            <a:lstStyle/>
            <a:p>
              <a:endParaRPr/>
            </a:p>
          </p:txBody>
        </p:sp>
        <p:sp>
          <p:nvSpPr>
            <p:cNvPr id="35" name="object 35"/>
            <p:cNvSpPr/>
            <p:nvPr/>
          </p:nvSpPr>
          <p:spPr>
            <a:xfrm>
              <a:off x="8122920" y="2749295"/>
              <a:ext cx="2024380" cy="584200"/>
            </a:xfrm>
            <a:custGeom>
              <a:avLst/>
              <a:gdLst/>
              <a:ahLst/>
              <a:cxnLst/>
              <a:rect l="l" t="t" r="r" b="b"/>
              <a:pathLst>
                <a:path w="2024379" h="584200">
                  <a:moveTo>
                    <a:pt x="0" y="58420"/>
                  </a:moveTo>
                  <a:lnTo>
                    <a:pt x="4591" y="35683"/>
                  </a:lnTo>
                  <a:lnTo>
                    <a:pt x="17113" y="17113"/>
                  </a:lnTo>
                  <a:lnTo>
                    <a:pt x="35683" y="4591"/>
                  </a:lnTo>
                  <a:lnTo>
                    <a:pt x="58420" y="0"/>
                  </a:lnTo>
                  <a:lnTo>
                    <a:pt x="1965452" y="0"/>
                  </a:lnTo>
                  <a:lnTo>
                    <a:pt x="1988188" y="4591"/>
                  </a:lnTo>
                  <a:lnTo>
                    <a:pt x="2006758" y="17113"/>
                  </a:lnTo>
                  <a:lnTo>
                    <a:pt x="2019280" y="35683"/>
                  </a:lnTo>
                  <a:lnTo>
                    <a:pt x="2023872" y="58420"/>
                  </a:lnTo>
                  <a:lnTo>
                    <a:pt x="2023872" y="525272"/>
                  </a:lnTo>
                  <a:lnTo>
                    <a:pt x="2019280" y="548008"/>
                  </a:lnTo>
                  <a:lnTo>
                    <a:pt x="2006758" y="566578"/>
                  </a:lnTo>
                  <a:lnTo>
                    <a:pt x="1988188" y="579100"/>
                  </a:lnTo>
                  <a:lnTo>
                    <a:pt x="1965452" y="583692"/>
                  </a:lnTo>
                  <a:lnTo>
                    <a:pt x="58420" y="583692"/>
                  </a:lnTo>
                  <a:lnTo>
                    <a:pt x="35683" y="579100"/>
                  </a:lnTo>
                  <a:lnTo>
                    <a:pt x="17113" y="566578"/>
                  </a:lnTo>
                  <a:lnTo>
                    <a:pt x="4591" y="548008"/>
                  </a:lnTo>
                  <a:lnTo>
                    <a:pt x="0" y="525272"/>
                  </a:lnTo>
                  <a:lnTo>
                    <a:pt x="0" y="58420"/>
                  </a:lnTo>
                  <a:close/>
                </a:path>
              </a:pathLst>
            </a:custGeom>
            <a:ln w="12700">
              <a:solidFill>
                <a:srgbClr val="1CACE4"/>
              </a:solidFill>
            </a:ln>
          </p:spPr>
          <p:txBody>
            <a:bodyPr wrap="square" lIns="0" tIns="0" rIns="0" bIns="0" rtlCol="0"/>
            <a:lstStyle/>
            <a:p>
              <a:endParaRPr/>
            </a:p>
          </p:txBody>
        </p:sp>
      </p:grpSp>
      <p:sp>
        <p:nvSpPr>
          <p:cNvPr id="36" name="object 36"/>
          <p:cNvSpPr txBox="1"/>
          <p:nvPr/>
        </p:nvSpPr>
        <p:spPr>
          <a:xfrm>
            <a:off x="8439657" y="2828924"/>
            <a:ext cx="1390650" cy="360680"/>
          </a:xfrm>
          <a:prstGeom prst="rect">
            <a:avLst/>
          </a:prstGeom>
        </p:spPr>
        <p:txBody>
          <a:bodyPr vert="horz" wrap="square" lIns="0" tIns="12065" rIns="0" bIns="0" rtlCol="0">
            <a:spAutoFit/>
          </a:bodyPr>
          <a:lstStyle/>
          <a:p>
            <a:pPr marL="12700">
              <a:lnSpc>
                <a:spcPct val="100000"/>
              </a:lnSpc>
              <a:spcBef>
                <a:spcPts val="95"/>
              </a:spcBef>
            </a:pPr>
            <a:r>
              <a:rPr sz="2200" spc="-10" dirty="0">
                <a:latin typeface="Calibri"/>
                <a:cs typeface="Calibri"/>
              </a:rPr>
              <a:t>Other</a:t>
            </a:r>
            <a:r>
              <a:rPr sz="2200" spc="-50" dirty="0">
                <a:latin typeface="Calibri"/>
                <a:cs typeface="Calibri"/>
              </a:rPr>
              <a:t> </a:t>
            </a:r>
            <a:r>
              <a:rPr sz="2200" spc="-5" dirty="0">
                <a:latin typeface="Calibri"/>
                <a:cs typeface="Calibri"/>
              </a:rPr>
              <a:t>Cases</a:t>
            </a:r>
            <a:endParaRPr sz="2200">
              <a:latin typeface="Calibri"/>
              <a:cs typeface="Calibri"/>
            </a:endParaRPr>
          </a:p>
        </p:txBody>
      </p:sp>
      <p:grpSp>
        <p:nvGrpSpPr>
          <p:cNvPr id="37" name="object 37"/>
          <p:cNvGrpSpPr/>
          <p:nvPr/>
        </p:nvGrpSpPr>
        <p:grpSpPr>
          <a:xfrm>
            <a:off x="7804150" y="3576573"/>
            <a:ext cx="2510790" cy="2329180"/>
            <a:chOff x="7804150" y="3576573"/>
            <a:chExt cx="2510790" cy="2329180"/>
          </a:xfrm>
        </p:grpSpPr>
        <p:sp>
          <p:nvSpPr>
            <p:cNvPr id="38" name="object 38"/>
            <p:cNvSpPr/>
            <p:nvPr/>
          </p:nvSpPr>
          <p:spPr>
            <a:xfrm>
              <a:off x="7810500" y="3582923"/>
              <a:ext cx="2348865" cy="2174875"/>
            </a:xfrm>
            <a:custGeom>
              <a:avLst/>
              <a:gdLst/>
              <a:ahLst/>
              <a:cxnLst/>
              <a:rect l="l" t="t" r="r" b="b"/>
              <a:pathLst>
                <a:path w="2348865" h="2174875">
                  <a:moveTo>
                    <a:pt x="2131060" y="0"/>
                  </a:moveTo>
                  <a:lnTo>
                    <a:pt x="217424" y="0"/>
                  </a:lnTo>
                  <a:lnTo>
                    <a:pt x="167591" y="5745"/>
                  </a:lnTo>
                  <a:lnTo>
                    <a:pt x="121834" y="22110"/>
                  </a:lnTo>
                  <a:lnTo>
                    <a:pt x="81463" y="47786"/>
                  </a:lnTo>
                  <a:lnTo>
                    <a:pt x="47786" y="81463"/>
                  </a:lnTo>
                  <a:lnTo>
                    <a:pt x="22110" y="121834"/>
                  </a:lnTo>
                  <a:lnTo>
                    <a:pt x="5745" y="167591"/>
                  </a:lnTo>
                  <a:lnTo>
                    <a:pt x="0" y="217424"/>
                  </a:lnTo>
                  <a:lnTo>
                    <a:pt x="0" y="1957324"/>
                  </a:lnTo>
                  <a:lnTo>
                    <a:pt x="5745" y="2007169"/>
                  </a:lnTo>
                  <a:lnTo>
                    <a:pt x="22110" y="2052930"/>
                  </a:lnTo>
                  <a:lnTo>
                    <a:pt x="47786" y="2093301"/>
                  </a:lnTo>
                  <a:lnTo>
                    <a:pt x="81463" y="2126975"/>
                  </a:lnTo>
                  <a:lnTo>
                    <a:pt x="121834" y="2152646"/>
                  </a:lnTo>
                  <a:lnTo>
                    <a:pt x="167591" y="2169006"/>
                  </a:lnTo>
                  <a:lnTo>
                    <a:pt x="217424" y="2174750"/>
                  </a:lnTo>
                  <a:lnTo>
                    <a:pt x="2131060" y="2174750"/>
                  </a:lnTo>
                  <a:lnTo>
                    <a:pt x="2180892" y="2169006"/>
                  </a:lnTo>
                  <a:lnTo>
                    <a:pt x="2226649" y="2152646"/>
                  </a:lnTo>
                  <a:lnTo>
                    <a:pt x="2267020" y="2126975"/>
                  </a:lnTo>
                  <a:lnTo>
                    <a:pt x="2300697" y="2093301"/>
                  </a:lnTo>
                  <a:lnTo>
                    <a:pt x="2326373" y="2052930"/>
                  </a:lnTo>
                  <a:lnTo>
                    <a:pt x="2342738" y="2007169"/>
                  </a:lnTo>
                  <a:lnTo>
                    <a:pt x="2348484" y="1957324"/>
                  </a:lnTo>
                  <a:lnTo>
                    <a:pt x="2348484" y="217424"/>
                  </a:lnTo>
                  <a:lnTo>
                    <a:pt x="2342738" y="167591"/>
                  </a:lnTo>
                  <a:lnTo>
                    <a:pt x="2326373" y="121834"/>
                  </a:lnTo>
                  <a:lnTo>
                    <a:pt x="2300697" y="81463"/>
                  </a:lnTo>
                  <a:lnTo>
                    <a:pt x="2267020" y="47786"/>
                  </a:lnTo>
                  <a:lnTo>
                    <a:pt x="2226649" y="22110"/>
                  </a:lnTo>
                  <a:lnTo>
                    <a:pt x="2180892" y="5745"/>
                  </a:lnTo>
                  <a:lnTo>
                    <a:pt x="2131060" y="0"/>
                  </a:lnTo>
                  <a:close/>
                </a:path>
              </a:pathLst>
            </a:custGeom>
            <a:solidFill>
              <a:srgbClr val="1CACE4"/>
            </a:solidFill>
          </p:spPr>
          <p:txBody>
            <a:bodyPr wrap="square" lIns="0" tIns="0" rIns="0" bIns="0" rtlCol="0"/>
            <a:lstStyle/>
            <a:p>
              <a:endParaRPr/>
            </a:p>
          </p:txBody>
        </p:sp>
        <p:sp>
          <p:nvSpPr>
            <p:cNvPr id="39" name="object 39"/>
            <p:cNvSpPr/>
            <p:nvPr/>
          </p:nvSpPr>
          <p:spPr>
            <a:xfrm>
              <a:off x="7810500" y="3582923"/>
              <a:ext cx="2348865" cy="2174875"/>
            </a:xfrm>
            <a:custGeom>
              <a:avLst/>
              <a:gdLst/>
              <a:ahLst/>
              <a:cxnLst/>
              <a:rect l="l" t="t" r="r" b="b"/>
              <a:pathLst>
                <a:path w="2348865" h="2174875">
                  <a:moveTo>
                    <a:pt x="0" y="217424"/>
                  </a:moveTo>
                  <a:lnTo>
                    <a:pt x="5745" y="167591"/>
                  </a:lnTo>
                  <a:lnTo>
                    <a:pt x="22110" y="121834"/>
                  </a:lnTo>
                  <a:lnTo>
                    <a:pt x="47786" y="81463"/>
                  </a:lnTo>
                  <a:lnTo>
                    <a:pt x="81463" y="47786"/>
                  </a:lnTo>
                  <a:lnTo>
                    <a:pt x="121834" y="22110"/>
                  </a:lnTo>
                  <a:lnTo>
                    <a:pt x="167591" y="5745"/>
                  </a:lnTo>
                  <a:lnTo>
                    <a:pt x="217424" y="0"/>
                  </a:lnTo>
                  <a:lnTo>
                    <a:pt x="2131060" y="0"/>
                  </a:lnTo>
                  <a:lnTo>
                    <a:pt x="2180892" y="5745"/>
                  </a:lnTo>
                  <a:lnTo>
                    <a:pt x="2226649" y="22110"/>
                  </a:lnTo>
                  <a:lnTo>
                    <a:pt x="2267020" y="47786"/>
                  </a:lnTo>
                  <a:lnTo>
                    <a:pt x="2300697" y="81463"/>
                  </a:lnTo>
                  <a:lnTo>
                    <a:pt x="2326373" y="121834"/>
                  </a:lnTo>
                  <a:lnTo>
                    <a:pt x="2342738" y="167591"/>
                  </a:lnTo>
                  <a:lnTo>
                    <a:pt x="2348484" y="217424"/>
                  </a:lnTo>
                  <a:lnTo>
                    <a:pt x="2348484" y="1957324"/>
                  </a:lnTo>
                  <a:lnTo>
                    <a:pt x="2342738" y="2007169"/>
                  </a:lnTo>
                  <a:lnTo>
                    <a:pt x="2326373" y="2052930"/>
                  </a:lnTo>
                  <a:lnTo>
                    <a:pt x="2300697" y="2093301"/>
                  </a:lnTo>
                  <a:lnTo>
                    <a:pt x="2267020" y="2126975"/>
                  </a:lnTo>
                  <a:lnTo>
                    <a:pt x="2226649" y="2152646"/>
                  </a:lnTo>
                  <a:lnTo>
                    <a:pt x="2180892" y="2169006"/>
                  </a:lnTo>
                  <a:lnTo>
                    <a:pt x="2131060" y="2174750"/>
                  </a:lnTo>
                  <a:lnTo>
                    <a:pt x="217424" y="2174750"/>
                  </a:lnTo>
                  <a:lnTo>
                    <a:pt x="167591" y="2169006"/>
                  </a:lnTo>
                  <a:lnTo>
                    <a:pt x="121834" y="2152646"/>
                  </a:lnTo>
                  <a:lnTo>
                    <a:pt x="81463" y="2126975"/>
                  </a:lnTo>
                  <a:lnTo>
                    <a:pt x="47786" y="2093301"/>
                  </a:lnTo>
                  <a:lnTo>
                    <a:pt x="22110" y="2052930"/>
                  </a:lnTo>
                  <a:lnTo>
                    <a:pt x="5745" y="2007169"/>
                  </a:lnTo>
                  <a:lnTo>
                    <a:pt x="0" y="1957324"/>
                  </a:lnTo>
                  <a:lnTo>
                    <a:pt x="0" y="217424"/>
                  </a:lnTo>
                  <a:close/>
                </a:path>
              </a:pathLst>
            </a:custGeom>
            <a:ln w="12700">
              <a:solidFill>
                <a:srgbClr val="FFFFFF"/>
              </a:solidFill>
            </a:ln>
          </p:spPr>
          <p:txBody>
            <a:bodyPr wrap="square" lIns="0" tIns="0" rIns="0" bIns="0" rtlCol="0"/>
            <a:lstStyle/>
            <a:p>
              <a:endParaRPr/>
            </a:p>
          </p:txBody>
        </p:sp>
        <p:sp>
          <p:nvSpPr>
            <p:cNvPr id="40" name="object 40"/>
            <p:cNvSpPr/>
            <p:nvPr/>
          </p:nvSpPr>
          <p:spPr>
            <a:xfrm>
              <a:off x="7961376" y="3726179"/>
              <a:ext cx="2346960" cy="2173605"/>
            </a:xfrm>
            <a:custGeom>
              <a:avLst/>
              <a:gdLst/>
              <a:ahLst/>
              <a:cxnLst/>
              <a:rect l="l" t="t" r="r" b="b"/>
              <a:pathLst>
                <a:path w="2346959" h="2173604">
                  <a:moveTo>
                    <a:pt x="2129663" y="0"/>
                  </a:moveTo>
                  <a:lnTo>
                    <a:pt x="217297" y="0"/>
                  </a:lnTo>
                  <a:lnTo>
                    <a:pt x="167471" y="5738"/>
                  </a:lnTo>
                  <a:lnTo>
                    <a:pt x="121733" y="22085"/>
                  </a:lnTo>
                  <a:lnTo>
                    <a:pt x="81386" y="47736"/>
                  </a:lnTo>
                  <a:lnTo>
                    <a:pt x="47736" y="81386"/>
                  </a:lnTo>
                  <a:lnTo>
                    <a:pt x="22085" y="121733"/>
                  </a:lnTo>
                  <a:lnTo>
                    <a:pt x="5738" y="167471"/>
                  </a:lnTo>
                  <a:lnTo>
                    <a:pt x="0" y="217297"/>
                  </a:lnTo>
                  <a:lnTo>
                    <a:pt x="0" y="1955899"/>
                  </a:lnTo>
                  <a:lnTo>
                    <a:pt x="5738" y="2005731"/>
                  </a:lnTo>
                  <a:lnTo>
                    <a:pt x="22085" y="2051475"/>
                  </a:lnTo>
                  <a:lnTo>
                    <a:pt x="47736" y="2091826"/>
                  </a:lnTo>
                  <a:lnTo>
                    <a:pt x="81386" y="2125480"/>
                  </a:lnTo>
                  <a:lnTo>
                    <a:pt x="121733" y="2151134"/>
                  </a:lnTo>
                  <a:lnTo>
                    <a:pt x="167471" y="2167483"/>
                  </a:lnTo>
                  <a:lnTo>
                    <a:pt x="217297" y="2173222"/>
                  </a:lnTo>
                  <a:lnTo>
                    <a:pt x="2129663" y="2173222"/>
                  </a:lnTo>
                  <a:lnTo>
                    <a:pt x="2179488" y="2167483"/>
                  </a:lnTo>
                  <a:lnTo>
                    <a:pt x="2225227" y="2151134"/>
                  </a:lnTo>
                  <a:lnTo>
                    <a:pt x="2265573" y="2125480"/>
                  </a:lnTo>
                  <a:lnTo>
                    <a:pt x="2299223" y="2091826"/>
                  </a:lnTo>
                  <a:lnTo>
                    <a:pt x="2324874" y="2051475"/>
                  </a:lnTo>
                  <a:lnTo>
                    <a:pt x="2341221" y="2005731"/>
                  </a:lnTo>
                  <a:lnTo>
                    <a:pt x="2346960" y="1955899"/>
                  </a:lnTo>
                  <a:lnTo>
                    <a:pt x="2346960" y="217297"/>
                  </a:lnTo>
                  <a:lnTo>
                    <a:pt x="2341221" y="167471"/>
                  </a:lnTo>
                  <a:lnTo>
                    <a:pt x="2324874" y="121733"/>
                  </a:lnTo>
                  <a:lnTo>
                    <a:pt x="2299223" y="81386"/>
                  </a:lnTo>
                  <a:lnTo>
                    <a:pt x="2265573" y="47736"/>
                  </a:lnTo>
                  <a:lnTo>
                    <a:pt x="2225227" y="22085"/>
                  </a:lnTo>
                  <a:lnTo>
                    <a:pt x="2179488" y="5738"/>
                  </a:lnTo>
                  <a:lnTo>
                    <a:pt x="2129663" y="0"/>
                  </a:lnTo>
                  <a:close/>
                </a:path>
              </a:pathLst>
            </a:custGeom>
            <a:solidFill>
              <a:srgbClr val="FFFFFF">
                <a:alpha val="90194"/>
              </a:srgbClr>
            </a:solidFill>
          </p:spPr>
          <p:txBody>
            <a:bodyPr wrap="square" lIns="0" tIns="0" rIns="0" bIns="0" rtlCol="0"/>
            <a:lstStyle/>
            <a:p>
              <a:pPr algn="ctr"/>
              <a:r>
                <a:rPr lang="en-IN" sz="1800" b="1" u="heavy" dirty="0">
                  <a:uFill>
                    <a:solidFill>
                      <a:srgbClr val="000000"/>
                    </a:solidFill>
                  </a:uFill>
                  <a:latin typeface="Calibri"/>
                  <a:cs typeface="Calibri"/>
                </a:rPr>
                <a:t>(u/s.13-2-c)</a:t>
              </a:r>
              <a:endParaRPr dirty="0"/>
            </a:p>
          </p:txBody>
        </p:sp>
        <p:sp>
          <p:nvSpPr>
            <p:cNvPr id="41" name="object 41"/>
            <p:cNvSpPr/>
            <p:nvPr/>
          </p:nvSpPr>
          <p:spPr>
            <a:xfrm>
              <a:off x="7961376" y="3726179"/>
              <a:ext cx="2346960" cy="2173605"/>
            </a:xfrm>
            <a:custGeom>
              <a:avLst/>
              <a:gdLst/>
              <a:ahLst/>
              <a:cxnLst/>
              <a:rect l="l" t="t" r="r" b="b"/>
              <a:pathLst>
                <a:path w="2346959" h="2173604">
                  <a:moveTo>
                    <a:pt x="0" y="217297"/>
                  </a:moveTo>
                  <a:lnTo>
                    <a:pt x="5738" y="167471"/>
                  </a:lnTo>
                  <a:lnTo>
                    <a:pt x="22085" y="121733"/>
                  </a:lnTo>
                  <a:lnTo>
                    <a:pt x="47736" y="81386"/>
                  </a:lnTo>
                  <a:lnTo>
                    <a:pt x="81386" y="47736"/>
                  </a:lnTo>
                  <a:lnTo>
                    <a:pt x="121733" y="22085"/>
                  </a:lnTo>
                  <a:lnTo>
                    <a:pt x="167471" y="5738"/>
                  </a:lnTo>
                  <a:lnTo>
                    <a:pt x="217297" y="0"/>
                  </a:lnTo>
                  <a:lnTo>
                    <a:pt x="2129663" y="0"/>
                  </a:lnTo>
                  <a:lnTo>
                    <a:pt x="2179488" y="5738"/>
                  </a:lnTo>
                  <a:lnTo>
                    <a:pt x="2225227" y="22085"/>
                  </a:lnTo>
                  <a:lnTo>
                    <a:pt x="2265573" y="47736"/>
                  </a:lnTo>
                  <a:lnTo>
                    <a:pt x="2299223" y="81386"/>
                  </a:lnTo>
                  <a:lnTo>
                    <a:pt x="2324874" y="121733"/>
                  </a:lnTo>
                  <a:lnTo>
                    <a:pt x="2341221" y="167471"/>
                  </a:lnTo>
                  <a:lnTo>
                    <a:pt x="2346960" y="217297"/>
                  </a:lnTo>
                  <a:lnTo>
                    <a:pt x="2346960" y="1955899"/>
                  </a:lnTo>
                  <a:lnTo>
                    <a:pt x="2341221" y="2005731"/>
                  </a:lnTo>
                  <a:lnTo>
                    <a:pt x="2324874" y="2051475"/>
                  </a:lnTo>
                  <a:lnTo>
                    <a:pt x="2299223" y="2091826"/>
                  </a:lnTo>
                  <a:lnTo>
                    <a:pt x="2265573" y="2125480"/>
                  </a:lnTo>
                  <a:lnTo>
                    <a:pt x="2225227" y="2151134"/>
                  </a:lnTo>
                  <a:lnTo>
                    <a:pt x="2179488" y="2167483"/>
                  </a:lnTo>
                  <a:lnTo>
                    <a:pt x="2129663" y="2173222"/>
                  </a:lnTo>
                  <a:lnTo>
                    <a:pt x="217297" y="2173222"/>
                  </a:lnTo>
                  <a:lnTo>
                    <a:pt x="167471" y="2167483"/>
                  </a:lnTo>
                  <a:lnTo>
                    <a:pt x="121733" y="2151134"/>
                  </a:lnTo>
                  <a:lnTo>
                    <a:pt x="81386" y="2125480"/>
                  </a:lnTo>
                  <a:lnTo>
                    <a:pt x="47736" y="2091826"/>
                  </a:lnTo>
                  <a:lnTo>
                    <a:pt x="22085" y="2051475"/>
                  </a:lnTo>
                  <a:lnTo>
                    <a:pt x="5738" y="2005731"/>
                  </a:lnTo>
                  <a:lnTo>
                    <a:pt x="0" y="1955899"/>
                  </a:lnTo>
                  <a:lnTo>
                    <a:pt x="0" y="217297"/>
                  </a:lnTo>
                  <a:close/>
                </a:path>
              </a:pathLst>
            </a:custGeom>
            <a:ln w="12700">
              <a:solidFill>
                <a:srgbClr val="1CACE4"/>
              </a:solidFill>
            </a:ln>
          </p:spPr>
          <p:txBody>
            <a:bodyPr wrap="square" lIns="0" tIns="0" rIns="0" bIns="0" rtlCol="0"/>
            <a:lstStyle/>
            <a:p>
              <a:endParaRPr/>
            </a:p>
          </p:txBody>
        </p:sp>
      </p:grpSp>
      <p:sp>
        <p:nvSpPr>
          <p:cNvPr id="42" name="object 42"/>
          <p:cNvSpPr txBox="1"/>
          <p:nvPr/>
        </p:nvSpPr>
        <p:spPr>
          <a:xfrm>
            <a:off x="8104123" y="4058792"/>
            <a:ext cx="2065655" cy="1448435"/>
          </a:xfrm>
          <a:prstGeom prst="rect">
            <a:avLst/>
          </a:prstGeom>
        </p:spPr>
        <p:txBody>
          <a:bodyPr vert="horz" wrap="square" lIns="0" tIns="38100" rIns="0" bIns="0" rtlCol="0">
            <a:spAutoFit/>
          </a:bodyPr>
          <a:lstStyle/>
          <a:p>
            <a:pPr marL="12700" marR="5080" indent="-4445" algn="ctr">
              <a:lnSpc>
                <a:spcPct val="91700"/>
              </a:lnSpc>
              <a:spcBef>
                <a:spcPts val="300"/>
              </a:spcBef>
            </a:pPr>
            <a:r>
              <a:rPr sz="2000" spc="-15" dirty="0">
                <a:latin typeface="Calibri"/>
                <a:cs typeface="Calibri"/>
              </a:rPr>
              <a:t>Date </a:t>
            </a:r>
            <a:r>
              <a:rPr sz="2000" spc="-5" dirty="0">
                <a:latin typeface="Calibri"/>
                <a:cs typeface="Calibri"/>
              </a:rPr>
              <a:t>on </a:t>
            </a:r>
            <a:r>
              <a:rPr sz="2000" dirty="0">
                <a:latin typeface="Calibri"/>
                <a:cs typeface="Calibri"/>
              </a:rPr>
              <a:t>which the </a:t>
            </a:r>
            <a:r>
              <a:rPr sz="2000" spc="5" dirty="0">
                <a:latin typeface="Calibri"/>
                <a:cs typeface="Calibri"/>
              </a:rPr>
              <a:t> </a:t>
            </a:r>
            <a:r>
              <a:rPr sz="2000" b="1" spc="-10" dirty="0">
                <a:solidFill>
                  <a:srgbClr val="FF0000"/>
                </a:solidFill>
                <a:latin typeface="Calibri"/>
                <a:cs typeface="Calibri"/>
              </a:rPr>
              <a:t>recipient</a:t>
            </a:r>
            <a:r>
              <a:rPr sz="2000" b="1" spc="-35" dirty="0">
                <a:solidFill>
                  <a:srgbClr val="FF0000"/>
                </a:solidFill>
                <a:latin typeface="Calibri"/>
                <a:cs typeface="Calibri"/>
              </a:rPr>
              <a:t> </a:t>
            </a:r>
            <a:r>
              <a:rPr sz="2000" spc="-5" dirty="0">
                <a:latin typeface="Calibri"/>
                <a:cs typeface="Calibri"/>
              </a:rPr>
              <a:t>shows</a:t>
            </a:r>
            <a:r>
              <a:rPr sz="2000" spc="-40" dirty="0">
                <a:latin typeface="Calibri"/>
                <a:cs typeface="Calibri"/>
              </a:rPr>
              <a:t> </a:t>
            </a:r>
            <a:r>
              <a:rPr sz="2000" dirty="0">
                <a:latin typeface="Calibri"/>
                <a:cs typeface="Calibri"/>
              </a:rPr>
              <a:t>the </a:t>
            </a:r>
            <a:r>
              <a:rPr sz="2000" spc="-440" dirty="0">
                <a:latin typeface="Calibri"/>
                <a:cs typeface="Calibri"/>
              </a:rPr>
              <a:t> </a:t>
            </a:r>
            <a:r>
              <a:rPr sz="2000" spc="-10" dirty="0">
                <a:latin typeface="Calibri"/>
                <a:cs typeface="Calibri"/>
              </a:rPr>
              <a:t>receipt </a:t>
            </a:r>
            <a:r>
              <a:rPr sz="2000" dirty="0">
                <a:latin typeface="Calibri"/>
                <a:cs typeface="Calibri"/>
              </a:rPr>
              <a:t>of services </a:t>
            </a:r>
            <a:r>
              <a:rPr sz="2000" spc="5" dirty="0">
                <a:latin typeface="Calibri"/>
                <a:cs typeface="Calibri"/>
              </a:rPr>
              <a:t> </a:t>
            </a:r>
            <a:r>
              <a:rPr sz="2000" dirty="0">
                <a:latin typeface="Calibri"/>
                <a:cs typeface="Calibri"/>
              </a:rPr>
              <a:t>in </a:t>
            </a:r>
            <a:r>
              <a:rPr sz="2000" spc="-5" dirty="0">
                <a:latin typeface="Calibri"/>
                <a:cs typeface="Calibri"/>
              </a:rPr>
              <a:t>his </a:t>
            </a:r>
            <a:r>
              <a:rPr sz="2000" spc="-10" dirty="0">
                <a:latin typeface="Calibri"/>
                <a:cs typeface="Calibri"/>
              </a:rPr>
              <a:t>books </a:t>
            </a:r>
            <a:r>
              <a:rPr sz="2000" spc="-5" dirty="0">
                <a:latin typeface="Calibri"/>
                <a:cs typeface="Calibri"/>
              </a:rPr>
              <a:t>of </a:t>
            </a:r>
            <a:r>
              <a:rPr sz="2000" dirty="0">
                <a:latin typeface="Calibri"/>
                <a:cs typeface="Calibri"/>
              </a:rPr>
              <a:t> </a:t>
            </a:r>
            <a:r>
              <a:rPr sz="2000" spc="-5" dirty="0">
                <a:latin typeface="Calibri"/>
                <a:cs typeface="Calibri"/>
              </a:rPr>
              <a:t>account</a:t>
            </a:r>
            <a:r>
              <a:rPr sz="1800" spc="-5" dirty="0">
                <a:latin typeface="Calibri"/>
                <a:cs typeface="Calibri"/>
              </a:rPr>
              <a:t>,</a:t>
            </a:r>
            <a:endParaRPr sz="1800" dirty="0">
              <a:latin typeface="Calibri"/>
              <a:cs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95701" y="144856"/>
            <a:ext cx="6947534"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chemeClr val="accent6">
                    <a:lumMod val="50000"/>
                  </a:schemeClr>
                </a:solidFill>
              </a:rPr>
              <a:t>Place</a:t>
            </a:r>
            <a:r>
              <a:rPr sz="2800" b="1" spc="-65" dirty="0">
                <a:solidFill>
                  <a:schemeClr val="accent6">
                    <a:lumMod val="50000"/>
                  </a:schemeClr>
                </a:solidFill>
              </a:rPr>
              <a:t> </a:t>
            </a:r>
            <a:r>
              <a:rPr sz="2800" b="1" spc="-15" dirty="0">
                <a:solidFill>
                  <a:schemeClr val="accent6">
                    <a:lumMod val="50000"/>
                  </a:schemeClr>
                </a:solidFill>
              </a:rPr>
              <a:t>of</a:t>
            </a:r>
            <a:r>
              <a:rPr sz="2800" b="1" spc="-30" dirty="0">
                <a:solidFill>
                  <a:schemeClr val="accent6">
                    <a:lumMod val="50000"/>
                  </a:schemeClr>
                </a:solidFill>
              </a:rPr>
              <a:t> </a:t>
            </a:r>
            <a:r>
              <a:rPr sz="2800" b="1" spc="-15" dirty="0">
                <a:solidFill>
                  <a:schemeClr val="accent6">
                    <a:lumMod val="50000"/>
                  </a:schemeClr>
                </a:solidFill>
              </a:rPr>
              <a:t>Supply</a:t>
            </a:r>
            <a:r>
              <a:rPr sz="2800" b="1" spc="-75" dirty="0">
                <a:solidFill>
                  <a:schemeClr val="accent6">
                    <a:lumMod val="50000"/>
                  </a:schemeClr>
                </a:solidFill>
              </a:rPr>
              <a:t> </a:t>
            </a:r>
            <a:r>
              <a:rPr sz="2800" b="1" spc="-15" dirty="0">
                <a:solidFill>
                  <a:schemeClr val="accent6">
                    <a:lumMod val="50000"/>
                  </a:schemeClr>
                </a:solidFill>
              </a:rPr>
              <a:t>of</a:t>
            </a:r>
            <a:r>
              <a:rPr sz="2800" b="1" spc="-30" dirty="0">
                <a:solidFill>
                  <a:schemeClr val="accent6">
                    <a:lumMod val="50000"/>
                  </a:schemeClr>
                </a:solidFill>
              </a:rPr>
              <a:t> </a:t>
            </a:r>
            <a:r>
              <a:rPr sz="2800" b="1" spc="-5" dirty="0">
                <a:solidFill>
                  <a:schemeClr val="accent6">
                    <a:lumMod val="50000"/>
                  </a:schemeClr>
                </a:solidFill>
              </a:rPr>
              <a:t>Service</a:t>
            </a:r>
            <a:r>
              <a:rPr sz="2800" b="1" spc="-80" dirty="0">
                <a:solidFill>
                  <a:schemeClr val="accent6">
                    <a:lumMod val="50000"/>
                  </a:schemeClr>
                </a:solidFill>
              </a:rPr>
              <a:t> </a:t>
            </a:r>
            <a:r>
              <a:rPr sz="2800" b="1" spc="-5" dirty="0">
                <a:solidFill>
                  <a:schemeClr val="accent6">
                    <a:lumMod val="50000"/>
                  </a:schemeClr>
                </a:solidFill>
              </a:rPr>
              <a:t>–</a:t>
            </a:r>
            <a:r>
              <a:rPr sz="2800" b="1" spc="-35" dirty="0">
                <a:solidFill>
                  <a:schemeClr val="accent6">
                    <a:lumMod val="50000"/>
                  </a:schemeClr>
                </a:solidFill>
              </a:rPr>
              <a:t> </a:t>
            </a:r>
            <a:r>
              <a:rPr sz="2800" b="1" spc="-10" dirty="0">
                <a:solidFill>
                  <a:schemeClr val="accent6">
                    <a:lumMod val="50000"/>
                  </a:schemeClr>
                </a:solidFill>
              </a:rPr>
              <a:t>Sec</a:t>
            </a:r>
            <a:r>
              <a:rPr sz="2800" b="1" spc="-40" dirty="0">
                <a:solidFill>
                  <a:schemeClr val="accent6">
                    <a:lumMod val="50000"/>
                  </a:schemeClr>
                </a:solidFill>
              </a:rPr>
              <a:t> </a:t>
            </a:r>
            <a:r>
              <a:rPr sz="2800" b="1" spc="-20" dirty="0">
                <a:solidFill>
                  <a:schemeClr val="accent6">
                    <a:lumMod val="50000"/>
                  </a:schemeClr>
                </a:solidFill>
              </a:rPr>
              <a:t>12/13</a:t>
            </a:r>
            <a:r>
              <a:rPr sz="2800" b="1" spc="-85" dirty="0">
                <a:solidFill>
                  <a:schemeClr val="accent6">
                    <a:lumMod val="50000"/>
                  </a:schemeClr>
                </a:solidFill>
              </a:rPr>
              <a:t> </a:t>
            </a:r>
            <a:r>
              <a:rPr sz="2800" b="1" spc="-15" dirty="0">
                <a:solidFill>
                  <a:schemeClr val="accent6">
                    <a:lumMod val="50000"/>
                  </a:schemeClr>
                </a:solidFill>
              </a:rPr>
              <a:t>of</a:t>
            </a:r>
            <a:r>
              <a:rPr sz="2800" b="1" spc="-20" dirty="0">
                <a:solidFill>
                  <a:schemeClr val="accent6">
                    <a:lumMod val="50000"/>
                  </a:schemeClr>
                </a:solidFill>
              </a:rPr>
              <a:t> </a:t>
            </a:r>
            <a:r>
              <a:rPr sz="2800" b="1" spc="-15" dirty="0">
                <a:solidFill>
                  <a:schemeClr val="accent6">
                    <a:lumMod val="50000"/>
                  </a:schemeClr>
                </a:solidFill>
              </a:rPr>
              <a:t>IGST</a:t>
            </a:r>
            <a:r>
              <a:rPr sz="2800" b="1" spc="-65" dirty="0">
                <a:solidFill>
                  <a:schemeClr val="accent6">
                    <a:lumMod val="50000"/>
                  </a:schemeClr>
                </a:solidFill>
              </a:rPr>
              <a:t> </a:t>
            </a:r>
            <a:r>
              <a:rPr sz="2800" b="1" spc="-15" dirty="0">
                <a:solidFill>
                  <a:schemeClr val="accent6">
                    <a:lumMod val="50000"/>
                  </a:schemeClr>
                </a:solidFill>
              </a:rPr>
              <a:t>Act</a:t>
            </a:r>
            <a:endParaRPr sz="2800" b="1" dirty="0">
              <a:solidFill>
                <a:schemeClr val="accent6">
                  <a:lumMod val="50000"/>
                </a:schemeClr>
              </a:solidFill>
            </a:endParaRPr>
          </a:p>
        </p:txBody>
      </p:sp>
      <p:sp>
        <p:nvSpPr>
          <p:cNvPr id="3" name="object 3"/>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pic>
        <p:nvPicPr>
          <p:cNvPr id="4" name="object 4"/>
          <p:cNvPicPr/>
          <p:nvPr/>
        </p:nvPicPr>
        <p:blipFill>
          <a:blip r:embed="rId2" cstate="print"/>
          <a:stretch>
            <a:fillRect/>
          </a:stretch>
        </p:blipFill>
        <p:spPr>
          <a:xfrm>
            <a:off x="3352800" y="1124711"/>
            <a:ext cx="5920739" cy="2852927"/>
          </a:xfrm>
          <a:prstGeom prst="rect">
            <a:avLst/>
          </a:prstGeom>
        </p:spPr>
      </p:pic>
      <p:sp>
        <p:nvSpPr>
          <p:cNvPr id="5" name="object 5"/>
          <p:cNvSpPr txBox="1"/>
          <p:nvPr/>
        </p:nvSpPr>
        <p:spPr>
          <a:xfrm>
            <a:off x="3948684" y="4079747"/>
            <a:ext cx="4147185" cy="1402080"/>
          </a:xfrm>
          <a:prstGeom prst="rect">
            <a:avLst/>
          </a:prstGeom>
          <a:solidFill>
            <a:srgbClr val="1CACE4"/>
          </a:solidFill>
          <a:ln w="12700">
            <a:solidFill>
              <a:srgbClr val="107DA6"/>
            </a:solidFill>
          </a:ln>
        </p:spPr>
        <p:txBody>
          <a:bodyPr vert="horz" wrap="square" lIns="0" tIns="76200" rIns="0" bIns="0" rtlCol="0">
            <a:spAutoFit/>
          </a:bodyPr>
          <a:lstStyle/>
          <a:p>
            <a:pPr marL="92075">
              <a:lnSpc>
                <a:spcPct val="100000"/>
              </a:lnSpc>
              <a:spcBef>
                <a:spcPts val="600"/>
              </a:spcBef>
            </a:pPr>
            <a:r>
              <a:rPr sz="2000" b="1" u="heavy" spc="-10" dirty="0">
                <a:solidFill>
                  <a:srgbClr val="FFFFFF"/>
                </a:solidFill>
                <a:uFill>
                  <a:solidFill>
                    <a:srgbClr val="FFFFFF"/>
                  </a:solidFill>
                </a:uFill>
                <a:latin typeface="Calibri"/>
                <a:cs typeface="Calibri"/>
              </a:rPr>
              <a:t>Abbreviation</a:t>
            </a:r>
            <a:r>
              <a:rPr sz="2000" b="1" u="heavy" spc="-25" dirty="0">
                <a:solidFill>
                  <a:srgbClr val="FFFFFF"/>
                </a:solidFill>
                <a:uFill>
                  <a:solidFill>
                    <a:srgbClr val="FFFFFF"/>
                  </a:solidFill>
                </a:uFill>
                <a:latin typeface="Calibri"/>
                <a:cs typeface="Calibri"/>
              </a:rPr>
              <a:t> </a:t>
            </a:r>
            <a:r>
              <a:rPr sz="2000" b="1" u="heavy" dirty="0">
                <a:solidFill>
                  <a:srgbClr val="FFFFFF"/>
                </a:solidFill>
                <a:uFill>
                  <a:solidFill>
                    <a:srgbClr val="FFFFFF"/>
                  </a:solidFill>
                </a:uFill>
                <a:latin typeface="Calibri"/>
                <a:cs typeface="Calibri"/>
              </a:rPr>
              <a:t>in</a:t>
            </a:r>
            <a:r>
              <a:rPr sz="2000" b="1" u="heavy" spc="-10" dirty="0">
                <a:solidFill>
                  <a:srgbClr val="FFFFFF"/>
                </a:solidFill>
                <a:uFill>
                  <a:solidFill>
                    <a:srgbClr val="FFFFFF"/>
                  </a:solidFill>
                </a:uFill>
                <a:latin typeface="Calibri"/>
                <a:cs typeface="Calibri"/>
              </a:rPr>
              <a:t> </a:t>
            </a:r>
            <a:r>
              <a:rPr sz="2000" b="1" u="heavy" dirty="0">
                <a:solidFill>
                  <a:srgbClr val="FFFFFF"/>
                </a:solidFill>
                <a:uFill>
                  <a:solidFill>
                    <a:srgbClr val="FFFFFF"/>
                  </a:solidFill>
                </a:uFill>
                <a:latin typeface="Calibri"/>
                <a:cs typeface="Calibri"/>
              </a:rPr>
              <a:t>this</a:t>
            </a:r>
            <a:r>
              <a:rPr sz="2000" b="1" u="heavy" spc="-20" dirty="0">
                <a:solidFill>
                  <a:srgbClr val="FFFFFF"/>
                </a:solidFill>
                <a:uFill>
                  <a:solidFill>
                    <a:srgbClr val="FFFFFF"/>
                  </a:solidFill>
                </a:uFill>
                <a:latin typeface="Calibri"/>
                <a:cs typeface="Calibri"/>
              </a:rPr>
              <a:t> </a:t>
            </a:r>
            <a:r>
              <a:rPr sz="2000" b="1" u="heavy" spc="-10" dirty="0">
                <a:solidFill>
                  <a:srgbClr val="FFFFFF"/>
                </a:solidFill>
                <a:uFill>
                  <a:solidFill>
                    <a:srgbClr val="FFFFFF"/>
                  </a:solidFill>
                </a:uFill>
                <a:latin typeface="Calibri"/>
                <a:cs typeface="Calibri"/>
              </a:rPr>
              <a:t>Chapter</a:t>
            </a:r>
            <a:endParaRPr sz="2000">
              <a:latin typeface="Calibri"/>
              <a:cs typeface="Calibri"/>
            </a:endParaRPr>
          </a:p>
          <a:p>
            <a:pPr marL="379095" indent="-287655">
              <a:lnSpc>
                <a:spcPct val="100000"/>
              </a:lnSpc>
              <a:buFont typeface="Arial MT"/>
              <a:buChar char="•"/>
              <a:tabLst>
                <a:tab pos="379095" algn="l"/>
                <a:tab pos="379730" algn="l"/>
              </a:tabLst>
            </a:pPr>
            <a:r>
              <a:rPr sz="2000" spc="-20" dirty="0">
                <a:solidFill>
                  <a:srgbClr val="FFFFFF"/>
                </a:solidFill>
                <a:latin typeface="Calibri"/>
                <a:cs typeface="Calibri"/>
              </a:rPr>
              <a:t>LOS</a:t>
            </a:r>
            <a:r>
              <a:rPr sz="2000" spc="-10" dirty="0">
                <a:solidFill>
                  <a:srgbClr val="FFFFFF"/>
                </a:solidFill>
                <a:latin typeface="Calibri"/>
                <a:cs typeface="Calibri"/>
              </a:rPr>
              <a:t> </a:t>
            </a:r>
            <a:r>
              <a:rPr sz="2000" dirty="0">
                <a:solidFill>
                  <a:srgbClr val="FFFFFF"/>
                </a:solidFill>
                <a:latin typeface="Calibri"/>
                <a:cs typeface="Calibri"/>
              </a:rPr>
              <a:t>–</a:t>
            </a:r>
            <a:r>
              <a:rPr sz="2000" spc="-10" dirty="0">
                <a:solidFill>
                  <a:srgbClr val="FFFFFF"/>
                </a:solidFill>
                <a:latin typeface="Calibri"/>
                <a:cs typeface="Calibri"/>
              </a:rPr>
              <a:t> Location</a:t>
            </a:r>
            <a:r>
              <a:rPr sz="2000" spc="-20" dirty="0">
                <a:solidFill>
                  <a:srgbClr val="FFFFFF"/>
                </a:solidFill>
                <a:latin typeface="Calibri"/>
                <a:cs typeface="Calibri"/>
              </a:rPr>
              <a:t> </a:t>
            </a:r>
            <a:r>
              <a:rPr sz="2000" spc="-5" dirty="0">
                <a:solidFill>
                  <a:srgbClr val="FFFFFF"/>
                </a:solidFill>
                <a:latin typeface="Calibri"/>
                <a:cs typeface="Calibri"/>
              </a:rPr>
              <a:t>of</a:t>
            </a:r>
            <a:r>
              <a:rPr sz="2000" spc="-20" dirty="0">
                <a:solidFill>
                  <a:srgbClr val="FFFFFF"/>
                </a:solidFill>
                <a:latin typeface="Calibri"/>
                <a:cs typeface="Calibri"/>
              </a:rPr>
              <a:t> </a:t>
            </a:r>
            <a:r>
              <a:rPr sz="2000" dirty="0">
                <a:solidFill>
                  <a:srgbClr val="FFFFFF"/>
                </a:solidFill>
                <a:latin typeface="Calibri"/>
                <a:cs typeface="Calibri"/>
              </a:rPr>
              <a:t>Supplier</a:t>
            </a:r>
            <a:endParaRPr sz="2000">
              <a:latin typeface="Calibri"/>
              <a:cs typeface="Calibri"/>
            </a:endParaRPr>
          </a:p>
          <a:p>
            <a:pPr marL="379095" indent="-287655">
              <a:lnSpc>
                <a:spcPct val="100000"/>
              </a:lnSpc>
              <a:buFont typeface="Arial MT"/>
              <a:buChar char="•"/>
              <a:tabLst>
                <a:tab pos="379095" algn="l"/>
                <a:tab pos="379730" algn="l"/>
              </a:tabLst>
            </a:pPr>
            <a:r>
              <a:rPr sz="2000" spc="-20" dirty="0">
                <a:solidFill>
                  <a:srgbClr val="FFFFFF"/>
                </a:solidFill>
                <a:latin typeface="Calibri"/>
                <a:cs typeface="Calibri"/>
              </a:rPr>
              <a:t>LOR</a:t>
            </a:r>
            <a:r>
              <a:rPr sz="2000" spc="-5" dirty="0">
                <a:solidFill>
                  <a:srgbClr val="FFFFFF"/>
                </a:solidFill>
                <a:latin typeface="Calibri"/>
                <a:cs typeface="Calibri"/>
              </a:rPr>
              <a:t> </a:t>
            </a:r>
            <a:r>
              <a:rPr sz="2000" dirty="0">
                <a:solidFill>
                  <a:srgbClr val="FFFFFF"/>
                </a:solidFill>
                <a:latin typeface="Calibri"/>
                <a:cs typeface="Calibri"/>
              </a:rPr>
              <a:t>–</a:t>
            </a:r>
            <a:r>
              <a:rPr sz="2000" spc="-20" dirty="0">
                <a:solidFill>
                  <a:srgbClr val="FFFFFF"/>
                </a:solidFill>
                <a:latin typeface="Calibri"/>
                <a:cs typeface="Calibri"/>
              </a:rPr>
              <a:t> </a:t>
            </a:r>
            <a:r>
              <a:rPr sz="2000" spc="-10" dirty="0">
                <a:solidFill>
                  <a:srgbClr val="FFFFFF"/>
                </a:solidFill>
                <a:latin typeface="Calibri"/>
                <a:cs typeface="Calibri"/>
              </a:rPr>
              <a:t>Location </a:t>
            </a:r>
            <a:r>
              <a:rPr sz="2000" spc="-5" dirty="0">
                <a:solidFill>
                  <a:srgbClr val="FFFFFF"/>
                </a:solidFill>
                <a:latin typeface="Calibri"/>
                <a:cs typeface="Calibri"/>
              </a:rPr>
              <a:t>of</a:t>
            </a:r>
            <a:r>
              <a:rPr sz="2000" spc="-15" dirty="0">
                <a:solidFill>
                  <a:srgbClr val="FFFFFF"/>
                </a:solidFill>
                <a:latin typeface="Calibri"/>
                <a:cs typeface="Calibri"/>
              </a:rPr>
              <a:t> </a:t>
            </a:r>
            <a:r>
              <a:rPr sz="2000" spc="-10" dirty="0">
                <a:solidFill>
                  <a:srgbClr val="FFFFFF"/>
                </a:solidFill>
                <a:latin typeface="Calibri"/>
                <a:cs typeface="Calibri"/>
              </a:rPr>
              <a:t>Recipient</a:t>
            </a:r>
            <a:endParaRPr sz="2000">
              <a:latin typeface="Calibri"/>
              <a:cs typeface="Calibri"/>
            </a:endParaRPr>
          </a:p>
          <a:p>
            <a:pPr marL="379095" indent="-287655">
              <a:lnSpc>
                <a:spcPct val="100000"/>
              </a:lnSpc>
              <a:buFont typeface="Arial MT"/>
              <a:buChar char="•"/>
              <a:tabLst>
                <a:tab pos="379095" algn="l"/>
                <a:tab pos="379730" algn="l"/>
              </a:tabLst>
            </a:pPr>
            <a:r>
              <a:rPr sz="2000" dirty="0">
                <a:solidFill>
                  <a:srgbClr val="FFFFFF"/>
                </a:solidFill>
                <a:latin typeface="Calibri"/>
                <a:cs typeface="Calibri"/>
              </a:rPr>
              <a:t>POS</a:t>
            </a:r>
            <a:r>
              <a:rPr sz="2000" spc="-20" dirty="0">
                <a:solidFill>
                  <a:srgbClr val="FFFFFF"/>
                </a:solidFill>
                <a:latin typeface="Calibri"/>
                <a:cs typeface="Calibri"/>
              </a:rPr>
              <a:t> </a:t>
            </a:r>
            <a:r>
              <a:rPr sz="2000" spc="-5" dirty="0">
                <a:solidFill>
                  <a:srgbClr val="FFFFFF"/>
                </a:solidFill>
                <a:latin typeface="Calibri"/>
                <a:cs typeface="Calibri"/>
              </a:rPr>
              <a:t>–Place</a:t>
            </a:r>
            <a:r>
              <a:rPr sz="2000" spc="15" dirty="0">
                <a:solidFill>
                  <a:srgbClr val="FFFFFF"/>
                </a:solidFill>
                <a:latin typeface="Calibri"/>
                <a:cs typeface="Calibri"/>
              </a:rPr>
              <a:t> </a:t>
            </a:r>
            <a:r>
              <a:rPr sz="2000" spc="-5" dirty="0">
                <a:solidFill>
                  <a:srgbClr val="FFFFFF"/>
                </a:solidFill>
                <a:latin typeface="Calibri"/>
                <a:cs typeface="Calibri"/>
              </a:rPr>
              <a:t>of</a:t>
            </a:r>
            <a:r>
              <a:rPr sz="2000" spc="-20" dirty="0">
                <a:solidFill>
                  <a:srgbClr val="FFFFFF"/>
                </a:solidFill>
                <a:latin typeface="Calibri"/>
                <a:cs typeface="Calibri"/>
              </a:rPr>
              <a:t> </a:t>
            </a:r>
            <a:r>
              <a:rPr sz="2000" dirty="0">
                <a:solidFill>
                  <a:srgbClr val="FFFFFF"/>
                </a:solidFill>
                <a:latin typeface="Calibri"/>
                <a:cs typeface="Calibri"/>
              </a:rPr>
              <a:t>Supply</a:t>
            </a:r>
            <a:endParaRPr sz="2000">
              <a:latin typeface="Calibri"/>
              <a:cs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00529" y="144856"/>
            <a:ext cx="8945880"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chemeClr val="accent6">
                    <a:lumMod val="50000"/>
                  </a:schemeClr>
                </a:solidFill>
              </a:rPr>
              <a:t>Place</a:t>
            </a:r>
            <a:r>
              <a:rPr sz="2800" b="1" spc="-65" dirty="0">
                <a:solidFill>
                  <a:schemeClr val="accent6">
                    <a:lumMod val="50000"/>
                  </a:schemeClr>
                </a:solidFill>
              </a:rPr>
              <a:t> </a:t>
            </a:r>
            <a:r>
              <a:rPr sz="2800" b="1" spc="-15" dirty="0">
                <a:solidFill>
                  <a:schemeClr val="accent6">
                    <a:lumMod val="50000"/>
                  </a:schemeClr>
                </a:solidFill>
              </a:rPr>
              <a:t>of</a:t>
            </a:r>
            <a:r>
              <a:rPr sz="2800" b="1" spc="-25" dirty="0">
                <a:solidFill>
                  <a:schemeClr val="accent6">
                    <a:lumMod val="50000"/>
                  </a:schemeClr>
                </a:solidFill>
              </a:rPr>
              <a:t> </a:t>
            </a:r>
            <a:r>
              <a:rPr sz="2800" b="1" spc="-15" dirty="0">
                <a:solidFill>
                  <a:schemeClr val="accent6">
                    <a:lumMod val="50000"/>
                  </a:schemeClr>
                </a:solidFill>
              </a:rPr>
              <a:t>Supply</a:t>
            </a:r>
            <a:r>
              <a:rPr sz="2800" b="1" spc="-80" dirty="0">
                <a:solidFill>
                  <a:schemeClr val="accent6">
                    <a:lumMod val="50000"/>
                  </a:schemeClr>
                </a:solidFill>
              </a:rPr>
              <a:t> </a:t>
            </a:r>
            <a:r>
              <a:rPr sz="2800" b="1" spc="-15" dirty="0">
                <a:solidFill>
                  <a:schemeClr val="accent6">
                    <a:lumMod val="50000"/>
                  </a:schemeClr>
                </a:solidFill>
              </a:rPr>
              <a:t>of</a:t>
            </a:r>
            <a:r>
              <a:rPr sz="2800" b="1" spc="-25" dirty="0">
                <a:solidFill>
                  <a:schemeClr val="accent6">
                    <a:lumMod val="50000"/>
                  </a:schemeClr>
                </a:solidFill>
              </a:rPr>
              <a:t> </a:t>
            </a:r>
            <a:r>
              <a:rPr sz="2800" b="1" spc="-5" dirty="0">
                <a:solidFill>
                  <a:schemeClr val="accent6">
                    <a:lumMod val="50000"/>
                  </a:schemeClr>
                </a:solidFill>
              </a:rPr>
              <a:t>Service</a:t>
            </a:r>
            <a:r>
              <a:rPr sz="2800" b="1" spc="-75" dirty="0">
                <a:solidFill>
                  <a:schemeClr val="accent6">
                    <a:lumMod val="50000"/>
                  </a:schemeClr>
                </a:solidFill>
              </a:rPr>
              <a:t> </a:t>
            </a:r>
            <a:r>
              <a:rPr sz="2800" b="1" spc="-5" dirty="0">
                <a:solidFill>
                  <a:schemeClr val="accent6">
                    <a:lumMod val="50000"/>
                  </a:schemeClr>
                </a:solidFill>
              </a:rPr>
              <a:t>–</a:t>
            </a:r>
            <a:r>
              <a:rPr sz="2800" b="1" spc="-35" dirty="0">
                <a:solidFill>
                  <a:schemeClr val="accent6">
                    <a:lumMod val="50000"/>
                  </a:schemeClr>
                </a:solidFill>
              </a:rPr>
              <a:t> </a:t>
            </a:r>
            <a:r>
              <a:rPr sz="2800" b="1" spc="-15" dirty="0">
                <a:solidFill>
                  <a:schemeClr val="accent6">
                    <a:lumMod val="50000"/>
                  </a:schemeClr>
                </a:solidFill>
              </a:rPr>
              <a:t>Section</a:t>
            </a:r>
            <a:r>
              <a:rPr sz="2800" b="1" spc="-75" dirty="0">
                <a:solidFill>
                  <a:schemeClr val="accent6">
                    <a:lumMod val="50000"/>
                  </a:schemeClr>
                </a:solidFill>
              </a:rPr>
              <a:t> </a:t>
            </a:r>
            <a:r>
              <a:rPr sz="2800" b="1" spc="-10" dirty="0">
                <a:solidFill>
                  <a:schemeClr val="accent6">
                    <a:lumMod val="50000"/>
                  </a:schemeClr>
                </a:solidFill>
              </a:rPr>
              <a:t>12</a:t>
            </a:r>
            <a:r>
              <a:rPr sz="2800" b="1" spc="-55" dirty="0">
                <a:solidFill>
                  <a:schemeClr val="accent6">
                    <a:lumMod val="50000"/>
                  </a:schemeClr>
                </a:solidFill>
              </a:rPr>
              <a:t> </a:t>
            </a:r>
            <a:r>
              <a:rPr sz="2800" b="1" spc="-15" dirty="0">
                <a:solidFill>
                  <a:schemeClr val="accent6">
                    <a:lumMod val="50000"/>
                  </a:schemeClr>
                </a:solidFill>
              </a:rPr>
              <a:t>vs</a:t>
            </a:r>
            <a:r>
              <a:rPr sz="2800" b="1" spc="-35" dirty="0">
                <a:solidFill>
                  <a:schemeClr val="accent6">
                    <a:lumMod val="50000"/>
                  </a:schemeClr>
                </a:solidFill>
              </a:rPr>
              <a:t> </a:t>
            </a:r>
            <a:r>
              <a:rPr sz="2800" b="1" spc="-10" dirty="0">
                <a:solidFill>
                  <a:schemeClr val="accent6">
                    <a:lumMod val="50000"/>
                  </a:schemeClr>
                </a:solidFill>
              </a:rPr>
              <a:t>Section</a:t>
            </a:r>
            <a:r>
              <a:rPr sz="2800" b="1" spc="-75" dirty="0">
                <a:solidFill>
                  <a:schemeClr val="accent6">
                    <a:lumMod val="50000"/>
                  </a:schemeClr>
                </a:solidFill>
              </a:rPr>
              <a:t> </a:t>
            </a:r>
            <a:r>
              <a:rPr sz="2800" b="1" spc="-10" dirty="0">
                <a:solidFill>
                  <a:schemeClr val="accent6">
                    <a:lumMod val="50000"/>
                  </a:schemeClr>
                </a:solidFill>
              </a:rPr>
              <a:t>13</a:t>
            </a:r>
            <a:r>
              <a:rPr sz="2800" b="1" spc="-45" dirty="0">
                <a:solidFill>
                  <a:schemeClr val="accent6">
                    <a:lumMod val="50000"/>
                  </a:schemeClr>
                </a:solidFill>
              </a:rPr>
              <a:t> </a:t>
            </a:r>
            <a:r>
              <a:rPr sz="2800" b="1" spc="-15" dirty="0">
                <a:solidFill>
                  <a:schemeClr val="accent6">
                    <a:lumMod val="50000"/>
                  </a:schemeClr>
                </a:solidFill>
              </a:rPr>
              <a:t>of</a:t>
            </a:r>
            <a:r>
              <a:rPr sz="2800" b="1" spc="-35" dirty="0">
                <a:solidFill>
                  <a:schemeClr val="accent6">
                    <a:lumMod val="50000"/>
                  </a:schemeClr>
                </a:solidFill>
              </a:rPr>
              <a:t> </a:t>
            </a:r>
            <a:r>
              <a:rPr sz="2800" b="1" spc="-10" dirty="0">
                <a:solidFill>
                  <a:schemeClr val="accent6">
                    <a:lumMod val="50000"/>
                  </a:schemeClr>
                </a:solidFill>
              </a:rPr>
              <a:t>IGST</a:t>
            </a:r>
            <a:r>
              <a:rPr sz="2800" b="1" spc="-65" dirty="0">
                <a:solidFill>
                  <a:schemeClr val="accent6">
                    <a:lumMod val="50000"/>
                  </a:schemeClr>
                </a:solidFill>
              </a:rPr>
              <a:t> </a:t>
            </a:r>
            <a:r>
              <a:rPr sz="2800" b="1" spc="-15" dirty="0">
                <a:solidFill>
                  <a:schemeClr val="accent6">
                    <a:lumMod val="50000"/>
                  </a:schemeClr>
                </a:solidFill>
              </a:rPr>
              <a:t>Act</a:t>
            </a:r>
            <a:endParaRPr sz="2800" b="1" dirty="0">
              <a:solidFill>
                <a:schemeClr val="accent6">
                  <a:lumMod val="50000"/>
                </a:schemeClr>
              </a:solidFill>
            </a:endParaRPr>
          </a:p>
        </p:txBody>
      </p:sp>
      <p:sp>
        <p:nvSpPr>
          <p:cNvPr id="3" name="object 3"/>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graphicFrame>
        <p:nvGraphicFramePr>
          <p:cNvPr id="4" name="object 4"/>
          <p:cNvGraphicFramePr>
            <a:graphicFrameLocks noGrp="1"/>
          </p:cNvGraphicFramePr>
          <p:nvPr/>
        </p:nvGraphicFramePr>
        <p:xfrm>
          <a:off x="1157768" y="1460118"/>
          <a:ext cx="10190480" cy="1645920"/>
        </p:xfrm>
        <a:graphic>
          <a:graphicData uri="http://schemas.openxmlformats.org/drawingml/2006/table">
            <a:tbl>
              <a:tblPr firstRow="1" bandRow="1">
                <a:tableStyleId>{2D5ABB26-0587-4C30-8999-92F81FD0307C}</a:tableStyleId>
              </a:tblPr>
              <a:tblGrid>
                <a:gridCol w="1287780">
                  <a:extLst>
                    <a:ext uri="{9D8B030D-6E8A-4147-A177-3AD203B41FA5}">
                      <a16:colId xmlns:a16="http://schemas.microsoft.com/office/drawing/2014/main" val="20000"/>
                    </a:ext>
                  </a:extLst>
                </a:gridCol>
                <a:gridCol w="8902700">
                  <a:extLst>
                    <a:ext uri="{9D8B030D-6E8A-4147-A177-3AD203B41FA5}">
                      <a16:colId xmlns:a16="http://schemas.microsoft.com/office/drawing/2014/main" val="20001"/>
                    </a:ext>
                  </a:extLst>
                </a:gridCol>
              </a:tblGrid>
              <a:tr h="365760">
                <a:tc>
                  <a:txBody>
                    <a:bodyPr/>
                    <a:lstStyle/>
                    <a:p>
                      <a:pPr marL="91440">
                        <a:lnSpc>
                          <a:spcPct val="100000"/>
                        </a:lnSpc>
                        <a:spcBef>
                          <a:spcPts val="244"/>
                        </a:spcBef>
                      </a:pPr>
                      <a:r>
                        <a:rPr sz="1800" b="1" dirty="0">
                          <a:latin typeface="Calibri"/>
                          <a:cs typeface="Calibri"/>
                        </a:rPr>
                        <a:t>S.N.</a:t>
                      </a:r>
                      <a:endParaRPr sz="1800">
                        <a:latin typeface="Calibri"/>
                        <a:cs typeface="Calibri"/>
                      </a:endParaRPr>
                    </a:p>
                  </a:txBody>
                  <a:tcPr marL="0" marR="0" marT="31114" marB="0">
                    <a:lnL w="19050">
                      <a:solidFill>
                        <a:srgbClr val="3D8752"/>
                      </a:solidFill>
                      <a:prstDash val="solid"/>
                    </a:lnL>
                    <a:lnR w="19050">
                      <a:solidFill>
                        <a:srgbClr val="3D8752"/>
                      </a:solidFill>
                      <a:prstDash val="solid"/>
                    </a:lnR>
                    <a:lnT w="19050">
                      <a:solidFill>
                        <a:srgbClr val="3D8752"/>
                      </a:solidFill>
                      <a:prstDash val="solid"/>
                    </a:lnT>
                    <a:lnB w="28575">
                      <a:solidFill>
                        <a:srgbClr val="3D8752"/>
                      </a:solidFill>
                      <a:prstDash val="solid"/>
                    </a:lnB>
                  </a:tcPr>
                </a:tc>
                <a:tc>
                  <a:txBody>
                    <a:bodyPr/>
                    <a:lstStyle/>
                    <a:p>
                      <a:pPr marL="91440">
                        <a:lnSpc>
                          <a:spcPct val="100000"/>
                        </a:lnSpc>
                        <a:spcBef>
                          <a:spcPts val="244"/>
                        </a:spcBef>
                      </a:pPr>
                      <a:r>
                        <a:rPr sz="1800" b="1" spc="-5" dirty="0">
                          <a:latin typeface="Calibri"/>
                          <a:cs typeface="Calibri"/>
                        </a:rPr>
                        <a:t>POS</a:t>
                      </a:r>
                      <a:r>
                        <a:rPr sz="1800" b="1" spc="-30" dirty="0">
                          <a:latin typeface="Calibri"/>
                          <a:cs typeface="Calibri"/>
                        </a:rPr>
                        <a:t> </a:t>
                      </a:r>
                      <a:r>
                        <a:rPr sz="1800" b="1" dirty="0">
                          <a:latin typeface="Calibri"/>
                          <a:cs typeface="Calibri"/>
                        </a:rPr>
                        <a:t>of</a:t>
                      </a:r>
                      <a:r>
                        <a:rPr sz="1800" b="1" spc="-20" dirty="0">
                          <a:latin typeface="Calibri"/>
                          <a:cs typeface="Calibri"/>
                        </a:rPr>
                        <a:t> </a:t>
                      </a:r>
                      <a:r>
                        <a:rPr sz="1800" b="1" dirty="0">
                          <a:latin typeface="Calibri"/>
                          <a:cs typeface="Calibri"/>
                        </a:rPr>
                        <a:t>services</a:t>
                      </a:r>
                      <a:endParaRPr sz="1800">
                        <a:latin typeface="Calibri"/>
                        <a:cs typeface="Calibri"/>
                      </a:endParaRPr>
                    </a:p>
                  </a:txBody>
                  <a:tcPr marL="0" marR="0" marT="31114" marB="0">
                    <a:lnL w="19050">
                      <a:solidFill>
                        <a:srgbClr val="3D8752"/>
                      </a:solidFill>
                      <a:prstDash val="solid"/>
                    </a:lnL>
                    <a:lnR w="19050">
                      <a:solidFill>
                        <a:srgbClr val="3D8752"/>
                      </a:solidFill>
                      <a:prstDash val="solid"/>
                    </a:lnR>
                    <a:lnT w="19050">
                      <a:solidFill>
                        <a:srgbClr val="3D8752"/>
                      </a:solidFill>
                      <a:prstDash val="solid"/>
                    </a:lnT>
                    <a:lnB w="28575">
                      <a:solidFill>
                        <a:srgbClr val="3D8752"/>
                      </a:solidFill>
                      <a:prstDash val="solid"/>
                    </a:lnB>
                  </a:tcPr>
                </a:tc>
                <a:extLst>
                  <a:ext uri="{0D108BD9-81ED-4DB2-BD59-A6C34878D82A}">
                    <a16:rowId xmlns:a16="http://schemas.microsoft.com/office/drawing/2014/main" val="10000"/>
                  </a:ext>
                </a:extLst>
              </a:tr>
              <a:tr h="640080">
                <a:tc>
                  <a:txBody>
                    <a:bodyPr/>
                    <a:lstStyle/>
                    <a:p>
                      <a:pPr marL="91440">
                        <a:lnSpc>
                          <a:spcPct val="100000"/>
                        </a:lnSpc>
                        <a:spcBef>
                          <a:spcPts val="240"/>
                        </a:spcBef>
                      </a:pPr>
                      <a:r>
                        <a:rPr sz="1800" dirty="0">
                          <a:latin typeface="Calibri"/>
                          <a:cs typeface="Calibri"/>
                        </a:rPr>
                        <a:t>1</a:t>
                      </a:r>
                      <a:endParaRPr sz="1800">
                        <a:latin typeface="Calibri"/>
                        <a:cs typeface="Calibri"/>
                      </a:endParaRPr>
                    </a:p>
                  </a:txBody>
                  <a:tcPr marL="0" marR="0" marT="30480" marB="0">
                    <a:lnL w="19050">
                      <a:solidFill>
                        <a:srgbClr val="3D8752"/>
                      </a:solidFill>
                      <a:prstDash val="solid"/>
                    </a:lnL>
                    <a:lnR w="19050">
                      <a:solidFill>
                        <a:srgbClr val="3D8752"/>
                      </a:solidFill>
                      <a:prstDash val="solid"/>
                    </a:lnR>
                    <a:lnT w="28575">
                      <a:solidFill>
                        <a:srgbClr val="3D8752"/>
                      </a:solidFill>
                      <a:prstDash val="solid"/>
                    </a:lnT>
                    <a:lnB w="19050">
                      <a:solidFill>
                        <a:srgbClr val="3D8752"/>
                      </a:solidFill>
                      <a:prstDash val="solid"/>
                    </a:lnB>
                    <a:solidFill>
                      <a:srgbClr val="D8E7DC"/>
                    </a:solidFill>
                  </a:tcPr>
                </a:tc>
                <a:tc>
                  <a:txBody>
                    <a:bodyPr/>
                    <a:lstStyle/>
                    <a:p>
                      <a:pPr marL="91440" marR="142240">
                        <a:lnSpc>
                          <a:spcPct val="100000"/>
                        </a:lnSpc>
                        <a:spcBef>
                          <a:spcPts val="240"/>
                        </a:spcBef>
                      </a:pPr>
                      <a:r>
                        <a:rPr sz="1800" spc="-5" dirty="0">
                          <a:latin typeface="Calibri"/>
                          <a:cs typeface="Calibri"/>
                        </a:rPr>
                        <a:t>Section</a:t>
                      </a:r>
                      <a:r>
                        <a:rPr sz="1800" spc="15" dirty="0">
                          <a:latin typeface="Calibri"/>
                          <a:cs typeface="Calibri"/>
                        </a:rPr>
                        <a:t> </a:t>
                      </a:r>
                      <a:r>
                        <a:rPr sz="1800" dirty="0">
                          <a:latin typeface="Calibri"/>
                          <a:cs typeface="Calibri"/>
                        </a:rPr>
                        <a:t>12:</a:t>
                      </a:r>
                      <a:r>
                        <a:rPr sz="1800" spc="5" dirty="0">
                          <a:latin typeface="Calibri"/>
                          <a:cs typeface="Calibri"/>
                        </a:rPr>
                        <a:t> </a:t>
                      </a:r>
                      <a:r>
                        <a:rPr sz="1800" spc="-5" dirty="0">
                          <a:latin typeface="Calibri"/>
                          <a:cs typeface="Calibri"/>
                        </a:rPr>
                        <a:t>services</a:t>
                      </a:r>
                      <a:r>
                        <a:rPr sz="1800" spc="15" dirty="0">
                          <a:latin typeface="Calibri"/>
                          <a:cs typeface="Calibri"/>
                        </a:rPr>
                        <a:t> </a:t>
                      </a:r>
                      <a:r>
                        <a:rPr sz="1800" spc="-5" dirty="0">
                          <a:latin typeface="Calibri"/>
                          <a:cs typeface="Calibri"/>
                        </a:rPr>
                        <a:t>where</a:t>
                      </a:r>
                      <a:r>
                        <a:rPr sz="1800" spc="20" dirty="0">
                          <a:latin typeface="Calibri"/>
                          <a:cs typeface="Calibri"/>
                        </a:rPr>
                        <a:t> </a:t>
                      </a:r>
                      <a:r>
                        <a:rPr sz="1800" dirty="0">
                          <a:latin typeface="Calibri"/>
                          <a:cs typeface="Calibri"/>
                        </a:rPr>
                        <a:t>the </a:t>
                      </a:r>
                      <a:r>
                        <a:rPr sz="1800" spc="-10" dirty="0">
                          <a:latin typeface="Calibri"/>
                          <a:cs typeface="Calibri"/>
                        </a:rPr>
                        <a:t>location</a:t>
                      </a:r>
                      <a:r>
                        <a:rPr sz="1800" spc="50" dirty="0">
                          <a:latin typeface="Calibri"/>
                          <a:cs typeface="Calibri"/>
                        </a:rPr>
                        <a:t> </a:t>
                      </a:r>
                      <a:r>
                        <a:rPr sz="1800" spc="-5" dirty="0">
                          <a:latin typeface="Calibri"/>
                          <a:cs typeface="Calibri"/>
                        </a:rPr>
                        <a:t>of</a:t>
                      </a:r>
                      <a:r>
                        <a:rPr sz="1800" dirty="0">
                          <a:latin typeface="Calibri"/>
                          <a:cs typeface="Calibri"/>
                        </a:rPr>
                        <a:t> </a:t>
                      </a:r>
                      <a:r>
                        <a:rPr sz="1800" spc="-5" dirty="0">
                          <a:latin typeface="Calibri"/>
                          <a:cs typeface="Calibri"/>
                        </a:rPr>
                        <a:t>supplier</a:t>
                      </a:r>
                      <a:r>
                        <a:rPr sz="1800" spc="10" dirty="0">
                          <a:latin typeface="Calibri"/>
                          <a:cs typeface="Calibri"/>
                        </a:rPr>
                        <a:t> </a:t>
                      </a:r>
                      <a:r>
                        <a:rPr sz="1800" spc="-5" dirty="0">
                          <a:latin typeface="Calibri"/>
                          <a:cs typeface="Calibri"/>
                        </a:rPr>
                        <a:t>of</a:t>
                      </a:r>
                      <a:r>
                        <a:rPr sz="1800" dirty="0">
                          <a:latin typeface="Calibri"/>
                          <a:cs typeface="Calibri"/>
                        </a:rPr>
                        <a:t> service</a:t>
                      </a:r>
                      <a:r>
                        <a:rPr sz="1800" spc="20" dirty="0">
                          <a:latin typeface="Calibri"/>
                          <a:cs typeface="Calibri"/>
                        </a:rPr>
                        <a:t> </a:t>
                      </a:r>
                      <a:r>
                        <a:rPr sz="1800" dirty="0">
                          <a:latin typeface="Calibri"/>
                          <a:cs typeface="Calibri"/>
                        </a:rPr>
                        <a:t>and</a:t>
                      </a:r>
                      <a:r>
                        <a:rPr sz="1800" spc="15" dirty="0">
                          <a:latin typeface="Calibri"/>
                          <a:cs typeface="Calibri"/>
                        </a:rPr>
                        <a:t> </a:t>
                      </a:r>
                      <a:r>
                        <a:rPr sz="1800" dirty="0">
                          <a:latin typeface="Calibri"/>
                          <a:cs typeface="Calibri"/>
                        </a:rPr>
                        <a:t>the </a:t>
                      </a:r>
                      <a:r>
                        <a:rPr sz="1800" spc="-10" dirty="0">
                          <a:latin typeface="Calibri"/>
                          <a:cs typeface="Calibri"/>
                        </a:rPr>
                        <a:t>location</a:t>
                      </a:r>
                      <a:r>
                        <a:rPr sz="1800" spc="30" dirty="0">
                          <a:latin typeface="Calibri"/>
                          <a:cs typeface="Calibri"/>
                        </a:rPr>
                        <a:t> </a:t>
                      </a:r>
                      <a:r>
                        <a:rPr sz="1800" spc="-5" dirty="0">
                          <a:latin typeface="Calibri"/>
                          <a:cs typeface="Calibri"/>
                        </a:rPr>
                        <a:t>of</a:t>
                      </a:r>
                      <a:r>
                        <a:rPr sz="1800" dirty="0">
                          <a:latin typeface="Calibri"/>
                          <a:cs typeface="Calibri"/>
                        </a:rPr>
                        <a:t> the</a:t>
                      </a:r>
                      <a:r>
                        <a:rPr sz="1800" spc="15" dirty="0">
                          <a:latin typeface="Calibri"/>
                          <a:cs typeface="Calibri"/>
                        </a:rPr>
                        <a:t> </a:t>
                      </a:r>
                      <a:r>
                        <a:rPr sz="1800" spc="-10" dirty="0">
                          <a:latin typeface="Calibri"/>
                          <a:cs typeface="Calibri"/>
                        </a:rPr>
                        <a:t>recipient </a:t>
                      </a:r>
                      <a:r>
                        <a:rPr sz="1800" spc="-390" dirty="0">
                          <a:latin typeface="Calibri"/>
                          <a:cs typeface="Calibri"/>
                        </a:rPr>
                        <a:t> </a:t>
                      </a:r>
                      <a:r>
                        <a:rPr sz="1800" spc="-5" dirty="0">
                          <a:latin typeface="Calibri"/>
                          <a:cs typeface="Calibri"/>
                        </a:rPr>
                        <a:t>of </a:t>
                      </a:r>
                      <a:r>
                        <a:rPr sz="1800" dirty="0">
                          <a:latin typeface="Calibri"/>
                          <a:cs typeface="Calibri"/>
                        </a:rPr>
                        <a:t>services</a:t>
                      </a:r>
                      <a:r>
                        <a:rPr sz="1800" spc="5" dirty="0">
                          <a:latin typeface="Calibri"/>
                          <a:cs typeface="Calibri"/>
                        </a:rPr>
                        <a:t> </a:t>
                      </a:r>
                      <a:r>
                        <a:rPr sz="1800" dirty="0">
                          <a:latin typeface="Calibri"/>
                          <a:cs typeface="Calibri"/>
                        </a:rPr>
                        <a:t>is</a:t>
                      </a:r>
                      <a:r>
                        <a:rPr sz="1800" spc="5" dirty="0">
                          <a:latin typeface="Calibri"/>
                          <a:cs typeface="Calibri"/>
                        </a:rPr>
                        <a:t> </a:t>
                      </a:r>
                      <a:r>
                        <a:rPr sz="1800" spc="-5" dirty="0">
                          <a:latin typeface="Calibri"/>
                          <a:cs typeface="Calibri"/>
                        </a:rPr>
                        <a:t>in</a:t>
                      </a:r>
                      <a:r>
                        <a:rPr sz="1800" dirty="0">
                          <a:latin typeface="Calibri"/>
                          <a:cs typeface="Calibri"/>
                        </a:rPr>
                        <a:t> </a:t>
                      </a:r>
                      <a:r>
                        <a:rPr sz="1800" spc="-5" dirty="0">
                          <a:latin typeface="Calibri"/>
                          <a:cs typeface="Calibri"/>
                        </a:rPr>
                        <a:t>India</a:t>
                      </a:r>
                      <a:endParaRPr sz="1800">
                        <a:latin typeface="Calibri"/>
                        <a:cs typeface="Calibri"/>
                      </a:endParaRPr>
                    </a:p>
                  </a:txBody>
                  <a:tcPr marL="0" marR="0" marT="30480" marB="0">
                    <a:lnL w="19050">
                      <a:solidFill>
                        <a:srgbClr val="3D8752"/>
                      </a:solidFill>
                      <a:prstDash val="solid"/>
                    </a:lnL>
                    <a:lnR w="19050">
                      <a:solidFill>
                        <a:srgbClr val="3D8752"/>
                      </a:solidFill>
                      <a:prstDash val="solid"/>
                    </a:lnR>
                    <a:lnT w="28575">
                      <a:solidFill>
                        <a:srgbClr val="3D8752"/>
                      </a:solidFill>
                      <a:prstDash val="solid"/>
                    </a:lnT>
                    <a:lnB w="19050">
                      <a:solidFill>
                        <a:srgbClr val="3D8752"/>
                      </a:solidFill>
                      <a:prstDash val="solid"/>
                    </a:lnB>
                    <a:solidFill>
                      <a:srgbClr val="D8E7DC"/>
                    </a:solidFill>
                  </a:tcPr>
                </a:tc>
                <a:extLst>
                  <a:ext uri="{0D108BD9-81ED-4DB2-BD59-A6C34878D82A}">
                    <a16:rowId xmlns:a16="http://schemas.microsoft.com/office/drawing/2014/main" val="10001"/>
                  </a:ext>
                </a:extLst>
              </a:tr>
              <a:tr h="640080">
                <a:tc>
                  <a:txBody>
                    <a:bodyPr/>
                    <a:lstStyle/>
                    <a:p>
                      <a:pPr marL="91440">
                        <a:lnSpc>
                          <a:spcPct val="100000"/>
                        </a:lnSpc>
                        <a:spcBef>
                          <a:spcPts val="245"/>
                        </a:spcBef>
                      </a:pPr>
                      <a:r>
                        <a:rPr sz="1800" dirty="0">
                          <a:latin typeface="Calibri"/>
                          <a:cs typeface="Calibri"/>
                        </a:rPr>
                        <a:t>2</a:t>
                      </a:r>
                      <a:endParaRPr sz="1800">
                        <a:latin typeface="Calibri"/>
                        <a:cs typeface="Calibri"/>
                      </a:endParaRPr>
                    </a:p>
                  </a:txBody>
                  <a:tcPr marL="0" marR="0" marT="31115" marB="0">
                    <a:lnL w="19050">
                      <a:solidFill>
                        <a:srgbClr val="3D8752"/>
                      </a:solidFill>
                      <a:prstDash val="solid"/>
                    </a:lnL>
                    <a:lnR w="19050">
                      <a:solidFill>
                        <a:srgbClr val="3D8752"/>
                      </a:solidFill>
                      <a:prstDash val="solid"/>
                    </a:lnR>
                    <a:lnT w="19050">
                      <a:solidFill>
                        <a:srgbClr val="3D8752"/>
                      </a:solidFill>
                      <a:prstDash val="solid"/>
                    </a:lnT>
                    <a:lnB w="19050">
                      <a:solidFill>
                        <a:srgbClr val="3D8752"/>
                      </a:solidFill>
                      <a:prstDash val="solid"/>
                    </a:lnB>
                  </a:tcPr>
                </a:tc>
                <a:tc>
                  <a:txBody>
                    <a:bodyPr/>
                    <a:lstStyle/>
                    <a:p>
                      <a:pPr marL="91440" marR="412115">
                        <a:lnSpc>
                          <a:spcPct val="100000"/>
                        </a:lnSpc>
                        <a:spcBef>
                          <a:spcPts val="245"/>
                        </a:spcBef>
                      </a:pPr>
                      <a:r>
                        <a:rPr sz="1800" spc="-5" dirty="0">
                          <a:latin typeface="Calibri"/>
                          <a:cs typeface="Calibri"/>
                        </a:rPr>
                        <a:t>Section</a:t>
                      </a:r>
                      <a:r>
                        <a:rPr sz="1800" spc="10" dirty="0">
                          <a:latin typeface="Calibri"/>
                          <a:cs typeface="Calibri"/>
                        </a:rPr>
                        <a:t> </a:t>
                      </a:r>
                      <a:r>
                        <a:rPr sz="1800" dirty="0">
                          <a:latin typeface="Calibri"/>
                          <a:cs typeface="Calibri"/>
                        </a:rPr>
                        <a:t>13:</a:t>
                      </a:r>
                      <a:r>
                        <a:rPr sz="1800" spc="15" dirty="0">
                          <a:latin typeface="Calibri"/>
                          <a:cs typeface="Calibri"/>
                        </a:rPr>
                        <a:t> </a:t>
                      </a:r>
                      <a:r>
                        <a:rPr sz="1800" spc="-5" dirty="0">
                          <a:latin typeface="Calibri"/>
                          <a:cs typeface="Calibri"/>
                        </a:rPr>
                        <a:t>services</a:t>
                      </a:r>
                      <a:r>
                        <a:rPr sz="1800" spc="15" dirty="0">
                          <a:latin typeface="Calibri"/>
                          <a:cs typeface="Calibri"/>
                        </a:rPr>
                        <a:t> </a:t>
                      </a:r>
                      <a:r>
                        <a:rPr sz="1800" spc="-5" dirty="0">
                          <a:latin typeface="Calibri"/>
                          <a:cs typeface="Calibri"/>
                        </a:rPr>
                        <a:t>where</a:t>
                      </a:r>
                      <a:r>
                        <a:rPr sz="1800" spc="15" dirty="0">
                          <a:latin typeface="Calibri"/>
                          <a:cs typeface="Calibri"/>
                        </a:rPr>
                        <a:t> </a:t>
                      </a:r>
                      <a:r>
                        <a:rPr sz="1800" dirty="0">
                          <a:latin typeface="Calibri"/>
                          <a:cs typeface="Calibri"/>
                        </a:rPr>
                        <a:t>the </a:t>
                      </a:r>
                      <a:r>
                        <a:rPr sz="1800" spc="-10" dirty="0">
                          <a:latin typeface="Calibri"/>
                          <a:cs typeface="Calibri"/>
                        </a:rPr>
                        <a:t>location</a:t>
                      </a:r>
                      <a:r>
                        <a:rPr sz="1800" spc="40" dirty="0">
                          <a:latin typeface="Calibri"/>
                          <a:cs typeface="Calibri"/>
                        </a:rPr>
                        <a:t> </a:t>
                      </a:r>
                      <a:r>
                        <a:rPr sz="1800" spc="-5" dirty="0">
                          <a:latin typeface="Calibri"/>
                          <a:cs typeface="Calibri"/>
                        </a:rPr>
                        <a:t>of</a:t>
                      </a:r>
                      <a:r>
                        <a:rPr sz="1800" dirty="0">
                          <a:latin typeface="Calibri"/>
                          <a:cs typeface="Calibri"/>
                        </a:rPr>
                        <a:t> </a:t>
                      </a:r>
                      <a:r>
                        <a:rPr sz="1800" spc="-5" dirty="0">
                          <a:latin typeface="Calibri"/>
                          <a:cs typeface="Calibri"/>
                        </a:rPr>
                        <a:t>supplier</a:t>
                      </a:r>
                      <a:r>
                        <a:rPr sz="1800" spc="5" dirty="0">
                          <a:latin typeface="Calibri"/>
                          <a:cs typeface="Calibri"/>
                        </a:rPr>
                        <a:t> </a:t>
                      </a:r>
                      <a:r>
                        <a:rPr sz="1800" spc="-5" dirty="0">
                          <a:latin typeface="Calibri"/>
                          <a:cs typeface="Calibri"/>
                        </a:rPr>
                        <a:t>of</a:t>
                      </a:r>
                      <a:r>
                        <a:rPr sz="1800" dirty="0">
                          <a:latin typeface="Calibri"/>
                          <a:cs typeface="Calibri"/>
                        </a:rPr>
                        <a:t> service</a:t>
                      </a:r>
                      <a:r>
                        <a:rPr sz="1800" spc="15" dirty="0">
                          <a:latin typeface="Calibri"/>
                          <a:cs typeface="Calibri"/>
                        </a:rPr>
                        <a:t> </a:t>
                      </a:r>
                      <a:r>
                        <a:rPr sz="1800" spc="-5" dirty="0">
                          <a:latin typeface="Calibri"/>
                          <a:cs typeface="Calibri"/>
                        </a:rPr>
                        <a:t>or</a:t>
                      </a:r>
                      <a:r>
                        <a:rPr sz="1800" spc="5" dirty="0">
                          <a:latin typeface="Calibri"/>
                          <a:cs typeface="Calibri"/>
                        </a:rPr>
                        <a:t> </a:t>
                      </a:r>
                      <a:r>
                        <a:rPr sz="1800" spc="-10" dirty="0">
                          <a:latin typeface="Calibri"/>
                          <a:cs typeface="Calibri"/>
                        </a:rPr>
                        <a:t>location</a:t>
                      </a:r>
                      <a:r>
                        <a:rPr sz="1800" spc="15" dirty="0">
                          <a:latin typeface="Calibri"/>
                          <a:cs typeface="Calibri"/>
                        </a:rPr>
                        <a:t> </a:t>
                      </a:r>
                      <a:r>
                        <a:rPr sz="1800" spc="-5" dirty="0">
                          <a:latin typeface="Calibri"/>
                          <a:cs typeface="Calibri"/>
                        </a:rPr>
                        <a:t>of</a:t>
                      </a:r>
                      <a:r>
                        <a:rPr sz="1800" spc="15" dirty="0">
                          <a:latin typeface="Calibri"/>
                          <a:cs typeface="Calibri"/>
                        </a:rPr>
                        <a:t> </a:t>
                      </a:r>
                      <a:r>
                        <a:rPr sz="1800" dirty="0">
                          <a:latin typeface="Calibri"/>
                          <a:cs typeface="Calibri"/>
                        </a:rPr>
                        <a:t>the </a:t>
                      </a:r>
                      <a:r>
                        <a:rPr sz="1800" spc="-5" dirty="0">
                          <a:latin typeface="Calibri"/>
                          <a:cs typeface="Calibri"/>
                        </a:rPr>
                        <a:t>recipient</a:t>
                      </a:r>
                      <a:r>
                        <a:rPr sz="1800" spc="20" dirty="0">
                          <a:latin typeface="Calibri"/>
                          <a:cs typeface="Calibri"/>
                        </a:rPr>
                        <a:t> </a:t>
                      </a:r>
                      <a:r>
                        <a:rPr sz="1800" spc="-5" dirty="0">
                          <a:latin typeface="Calibri"/>
                          <a:cs typeface="Calibri"/>
                        </a:rPr>
                        <a:t>of </a:t>
                      </a:r>
                      <a:r>
                        <a:rPr sz="1800" spc="-395" dirty="0">
                          <a:latin typeface="Calibri"/>
                          <a:cs typeface="Calibri"/>
                        </a:rPr>
                        <a:t> </a:t>
                      </a:r>
                      <a:r>
                        <a:rPr sz="1800" spc="-5" dirty="0">
                          <a:latin typeface="Calibri"/>
                          <a:cs typeface="Calibri"/>
                        </a:rPr>
                        <a:t>services</a:t>
                      </a:r>
                      <a:r>
                        <a:rPr sz="1800" dirty="0">
                          <a:latin typeface="Calibri"/>
                          <a:cs typeface="Calibri"/>
                        </a:rPr>
                        <a:t> is </a:t>
                      </a:r>
                      <a:r>
                        <a:rPr sz="1800" spc="-5" dirty="0">
                          <a:latin typeface="Calibri"/>
                          <a:cs typeface="Calibri"/>
                        </a:rPr>
                        <a:t>outside</a:t>
                      </a:r>
                      <a:r>
                        <a:rPr sz="1800" spc="10" dirty="0">
                          <a:latin typeface="Calibri"/>
                          <a:cs typeface="Calibri"/>
                        </a:rPr>
                        <a:t> </a:t>
                      </a:r>
                      <a:r>
                        <a:rPr sz="1800" spc="-5" dirty="0">
                          <a:latin typeface="Calibri"/>
                          <a:cs typeface="Calibri"/>
                        </a:rPr>
                        <a:t>India</a:t>
                      </a:r>
                      <a:endParaRPr sz="1800">
                        <a:latin typeface="Calibri"/>
                        <a:cs typeface="Calibri"/>
                      </a:endParaRPr>
                    </a:p>
                  </a:txBody>
                  <a:tcPr marL="0" marR="0" marT="31115" marB="0">
                    <a:lnL w="19050">
                      <a:solidFill>
                        <a:srgbClr val="3D8752"/>
                      </a:solidFill>
                      <a:prstDash val="solid"/>
                    </a:lnL>
                    <a:lnR w="19050">
                      <a:solidFill>
                        <a:srgbClr val="3D8752"/>
                      </a:solidFill>
                      <a:prstDash val="solid"/>
                    </a:lnR>
                    <a:lnT w="19050">
                      <a:solidFill>
                        <a:srgbClr val="3D8752"/>
                      </a:solidFill>
                      <a:prstDash val="solid"/>
                    </a:lnT>
                    <a:lnB w="19050">
                      <a:solidFill>
                        <a:srgbClr val="3D8752"/>
                      </a:solidFill>
                      <a:prstDash val="solid"/>
                    </a:lnB>
                  </a:tcPr>
                </a:tc>
                <a:extLst>
                  <a:ext uri="{0D108BD9-81ED-4DB2-BD59-A6C34878D82A}">
                    <a16:rowId xmlns:a16="http://schemas.microsoft.com/office/drawing/2014/main" val="10002"/>
                  </a:ext>
                </a:extLst>
              </a:tr>
            </a:tbl>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36163" y="144856"/>
            <a:ext cx="5667375" cy="452120"/>
          </a:xfrm>
          <a:prstGeom prst="rect">
            <a:avLst/>
          </a:prstGeom>
        </p:spPr>
        <p:txBody>
          <a:bodyPr vert="horz" wrap="square" lIns="0" tIns="12065" rIns="0" bIns="0" rtlCol="0">
            <a:spAutoFit/>
          </a:bodyPr>
          <a:lstStyle/>
          <a:p>
            <a:pPr marL="12700">
              <a:lnSpc>
                <a:spcPct val="100000"/>
              </a:lnSpc>
              <a:spcBef>
                <a:spcPts val="95"/>
              </a:spcBef>
            </a:pPr>
            <a:r>
              <a:rPr sz="2800" b="1" spc="-30" dirty="0">
                <a:solidFill>
                  <a:schemeClr val="accent6">
                    <a:lumMod val="50000"/>
                  </a:schemeClr>
                </a:solidFill>
              </a:rPr>
              <a:t>General</a:t>
            </a:r>
            <a:r>
              <a:rPr sz="2800" b="1" spc="-50" dirty="0">
                <a:solidFill>
                  <a:schemeClr val="accent6">
                    <a:lumMod val="50000"/>
                  </a:schemeClr>
                </a:solidFill>
              </a:rPr>
              <a:t> </a:t>
            </a:r>
            <a:r>
              <a:rPr sz="2800" b="1" spc="-25" dirty="0">
                <a:solidFill>
                  <a:schemeClr val="accent6">
                    <a:lumMod val="50000"/>
                  </a:schemeClr>
                </a:solidFill>
              </a:rPr>
              <a:t>Provision</a:t>
            </a:r>
            <a:r>
              <a:rPr sz="2800" b="1" spc="-75" dirty="0">
                <a:solidFill>
                  <a:schemeClr val="accent6">
                    <a:lumMod val="50000"/>
                  </a:schemeClr>
                </a:solidFill>
              </a:rPr>
              <a:t> </a:t>
            </a:r>
            <a:r>
              <a:rPr sz="2800" b="1" spc="-5" dirty="0">
                <a:solidFill>
                  <a:schemeClr val="accent6">
                    <a:lumMod val="50000"/>
                  </a:schemeClr>
                </a:solidFill>
              </a:rPr>
              <a:t>-</a:t>
            </a:r>
            <a:r>
              <a:rPr sz="2800" b="1" spc="-40" dirty="0">
                <a:solidFill>
                  <a:schemeClr val="accent6">
                    <a:lumMod val="50000"/>
                  </a:schemeClr>
                </a:solidFill>
              </a:rPr>
              <a:t> </a:t>
            </a:r>
            <a:r>
              <a:rPr sz="2800" b="1" spc="-10" dirty="0">
                <a:solidFill>
                  <a:schemeClr val="accent6">
                    <a:lumMod val="50000"/>
                  </a:schemeClr>
                </a:solidFill>
              </a:rPr>
              <a:t>Sec</a:t>
            </a:r>
            <a:r>
              <a:rPr sz="2800" b="1" spc="-40" dirty="0">
                <a:solidFill>
                  <a:schemeClr val="accent6">
                    <a:lumMod val="50000"/>
                  </a:schemeClr>
                </a:solidFill>
              </a:rPr>
              <a:t> </a:t>
            </a:r>
            <a:r>
              <a:rPr sz="2800" b="1" spc="-15" dirty="0">
                <a:solidFill>
                  <a:schemeClr val="accent6">
                    <a:lumMod val="50000"/>
                  </a:schemeClr>
                </a:solidFill>
              </a:rPr>
              <a:t>12(2)</a:t>
            </a:r>
            <a:r>
              <a:rPr sz="2800" b="1" spc="-65" dirty="0">
                <a:solidFill>
                  <a:schemeClr val="accent6">
                    <a:lumMod val="50000"/>
                  </a:schemeClr>
                </a:solidFill>
              </a:rPr>
              <a:t> </a:t>
            </a:r>
            <a:r>
              <a:rPr sz="2800" b="1" spc="-15" dirty="0">
                <a:solidFill>
                  <a:schemeClr val="accent6">
                    <a:lumMod val="50000"/>
                  </a:schemeClr>
                </a:solidFill>
              </a:rPr>
              <a:t>of</a:t>
            </a:r>
            <a:r>
              <a:rPr sz="2800" b="1" spc="-35" dirty="0">
                <a:solidFill>
                  <a:schemeClr val="accent6">
                    <a:lumMod val="50000"/>
                  </a:schemeClr>
                </a:solidFill>
              </a:rPr>
              <a:t> </a:t>
            </a:r>
            <a:r>
              <a:rPr sz="2800" b="1" spc="-15" dirty="0">
                <a:solidFill>
                  <a:schemeClr val="accent6">
                    <a:lumMod val="50000"/>
                  </a:schemeClr>
                </a:solidFill>
              </a:rPr>
              <a:t>IGST</a:t>
            </a:r>
            <a:r>
              <a:rPr sz="2800" b="1" spc="-70" dirty="0">
                <a:solidFill>
                  <a:schemeClr val="accent6">
                    <a:lumMod val="50000"/>
                  </a:schemeClr>
                </a:solidFill>
              </a:rPr>
              <a:t> </a:t>
            </a:r>
            <a:r>
              <a:rPr sz="2800" b="1" spc="-15" dirty="0">
                <a:solidFill>
                  <a:schemeClr val="accent6">
                    <a:lumMod val="50000"/>
                  </a:schemeClr>
                </a:solidFill>
              </a:rPr>
              <a:t>Act</a:t>
            </a:r>
            <a:endParaRPr sz="2800" b="1" dirty="0">
              <a:solidFill>
                <a:schemeClr val="accent6">
                  <a:lumMod val="50000"/>
                </a:schemeClr>
              </a:solidFill>
            </a:endParaRPr>
          </a:p>
        </p:txBody>
      </p:sp>
      <p:sp>
        <p:nvSpPr>
          <p:cNvPr id="3" name="object 3"/>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grpSp>
        <p:nvGrpSpPr>
          <p:cNvPr id="4" name="object 4"/>
          <p:cNvGrpSpPr/>
          <p:nvPr/>
        </p:nvGrpSpPr>
        <p:grpSpPr>
          <a:xfrm>
            <a:off x="3416553" y="981201"/>
            <a:ext cx="5588635" cy="3750310"/>
            <a:chOff x="3416553" y="981201"/>
            <a:chExt cx="5588635" cy="3750310"/>
          </a:xfrm>
        </p:grpSpPr>
        <p:sp>
          <p:nvSpPr>
            <p:cNvPr id="5" name="object 5"/>
            <p:cNvSpPr/>
            <p:nvPr/>
          </p:nvSpPr>
          <p:spPr>
            <a:xfrm>
              <a:off x="8976359" y="4454651"/>
              <a:ext cx="22225" cy="269875"/>
            </a:xfrm>
            <a:custGeom>
              <a:avLst/>
              <a:gdLst/>
              <a:ahLst/>
              <a:cxnLst/>
              <a:rect l="l" t="t" r="r" b="b"/>
              <a:pathLst>
                <a:path w="22225" h="269875">
                  <a:moveTo>
                    <a:pt x="0" y="0"/>
                  </a:moveTo>
                  <a:lnTo>
                    <a:pt x="0" y="189611"/>
                  </a:lnTo>
                  <a:lnTo>
                    <a:pt x="22225" y="189611"/>
                  </a:lnTo>
                  <a:lnTo>
                    <a:pt x="22225" y="269875"/>
                  </a:lnTo>
                </a:path>
              </a:pathLst>
            </a:custGeom>
            <a:ln w="12700">
              <a:solidFill>
                <a:srgbClr val="61A29E"/>
              </a:solidFill>
            </a:ln>
          </p:spPr>
          <p:txBody>
            <a:bodyPr wrap="square" lIns="0" tIns="0" rIns="0" bIns="0" rtlCol="0"/>
            <a:lstStyle/>
            <a:p>
              <a:endParaRPr/>
            </a:p>
          </p:txBody>
        </p:sp>
        <p:sp>
          <p:nvSpPr>
            <p:cNvPr id="6" name="object 6"/>
            <p:cNvSpPr/>
            <p:nvPr/>
          </p:nvSpPr>
          <p:spPr>
            <a:xfrm>
              <a:off x="5783579" y="3131819"/>
              <a:ext cx="3194050" cy="389890"/>
            </a:xfrm>
            <a:custGeom>
              <a:avLst/>
              <a:gdLst/>
              <a:ahLst/>
              <a:cxnLst/>
              <a:rect l="l" t="t" r="r" b="b"/>
              <a:pathLst>
                <a:path w="3194050" h="389889">
                  <a:moveTo>
                    <a:pt x="2223516" y="0"/>
                  </a:moveTo>
                  <a:lnTo>
                    <a:pt x="2223516" y="281051"/>
                  </a:lnTo>
                  <a:lnTo>
                    <a:pt x="3193669" y="281051"/>
                  </a:lnTo>
                  <a:lnTo>
                    <a:pt x="3193669" y="361188"/>
                  </a:lnTo>
                </a:path>
                <a:path w="3194050" h="389889">
                  <a:moveTo>
                    <a:pt x="2223389" y="0"/>
                  </a:moveTo>
                  <a:lnTo>
                    <a:pt x="2223389" y="309626"/>
                  </a:lnTo>
                  <a:lnTo>
                    <a:pt x="0" y="309626"/>
                  </a:lnTo>
                  <a:lnTo>
                    <a:pt x="0" y="389890"/>
                  </a:lnTo>
                </a:path>
              </a:pathLst>
            </a:custGeom>
            <a:ln w="12700">
              <a:solidFill>
                <a:srgbClr val="3D8752"/>
              </a:solidFill>
            </a:ln>
          </p:spPr>
          <p:txBody>
            <a:bodyPr wrap="square" lIns="0" tIns="0" rIns="0" bIns="0" rtlCol="0"/>
            <a:lstStyle/>
            <a:p>
              <a:endParaRPr/>
            </a:p>
          </p:txBody>
        </p:sp>
        <p:sp>
          <p:nvSpPr>
            <p:cNvPr id="7" name="object 7"/>
            <p:cNvSpPr/>
            <p:nvPr/>
          </p:nvSpPr>
          <p:spPr>
            <a:xfrm>
              <a:off x="3502151" y="1950719"/>
              <a:ext cx="4504055" cy="218440"/>
            </a:xfrm>
            <a:custGeom>
              <a:avLst/>
              <a:gdLst/>
              <a:ahLst/>
              <a:cxnLst/>
              <a:rect l="l" t="t" r="r" b="b"/>
              <a:pathLst>
                <a:path w="4504055" h="218439">
                  <a:moveTo>
                    <a:pt x="2638044" y="0"/>
                  </a:moveTo>
                  <a:lnTo>
                    <a:pt x="2638044" y="138176"/>
                  </a:lnTo>
                  <a:lnTo>
                    <a:pt x="4504055" y="138176"/>
                  </a:lnTo>
                  <a:lnTo>
                    <a:pt x="4504055" y="218440"/>
                  </a:lnTo>
                </a:path>
                <a:path w="4504055" h="218439">
                  <a:moveTo>
                    <a:pt x="2637409" y="0"/>
                  </a:moveTo>
                  <a:lnTo>
                    <a:pt x="2637409" y="59690"/>
                  </a:lnTo>
                  <a:lnTo>
                    <a:pt x="0" y="59690"/>
                  </a:lnTo>
                  <a:lnTo>
                    <a:pt x="0" y="139954"/>
                  </a:lnTo>
                </a:path>
              </a:pathLst>
            </a:custGeom>
            <a:ln w="12700">
              <a:solidFill>
                <a:srgbClr val="42B996"/>
              </a:solidFill>
            </a:ln>
          </p:spPr>
          <p:txBody>
            <a:bodyPr wrap="square" lIns="0" tIns="0" rIns="0" bIns="0" rtlCol="0"/>
            <a:lstStyle/>
            <a:p>
              <a:endParaRPr/>
            </a:p>
          </p:txBody>
        </p:sp>
        <p:sp>
          <p:nvSpPr>
            <p:cNvPr id="8" name="object 8"/>
            <p:cNvSpPr/>
            <p:nvPr/>
          </p:nvSpPr>
          <p:spPr>
            <a:xfrm>
              <a:off x="4512563" y="987551"/>
              <a:ext cx="3255645" cy="963294"/>
            </a:xfrm>
            <a:custGeom>
              <a:avLst/>
              <a:gdLst/>
              <a:ahLst/>
              <a:cxnLst/>
              <a:rect l="l" t="t" r="r" b="b"/>
              <a:pathLst>
                <a:path w="3255645" h="963294">
                  <a:moveTo>
                    <a:pt x="3158998" y="0"/>
                  </a:moveTo>
                  <a:lnTo>
                    <a:pt x="96266" y="0"/>
                  </a:lnTo>
                  <a:lnTo>
                    <a:pt x="58828" y="7576"/>
                  </a:lnTo>
                  <a:lnTo>
                    <a:pt x="28225" y="28225"/>
                  </a:lnTo>
                  <a:lnTo>
                    <a:pt x="7576" y="58828"/>
                  </a:lnTo>
                  <a:lnTo>
                    <a:pt x="0" y="96266"/>
                  </a:lnTo>
                  <a:lnTo>
                    <a:pt x="0" y="866902"/>
                  </a:lnTo>
                  <a:lnTo>
                    <a:pt x="7576" y="904339"/>
                  </a:lnTo>
                  <a:lnTo>
                    <a:pt x="28225" y="934942"/>
                  </a:lnTo>
                  <a:lnTo>
                    <a:pt x="58828" y="955591"/>
                  </a:lnTo>
                  <a:lnTo>
                    <a:pt x="96266" y="963168"/>
                  </a:lnTo>
                  <a:lnTo>
                    <a:pt x="3158998" y="963168"/>
                  </a:lnTo>
                  <a:lnTo>
                    <a:pt x="3196435" y="955591"/>
                  </a:lnTo>
                  <a:lnTo>
                    <a:pt x="3227038" y="934942"/>
                  </a:lnTo>
                  <a:lnTo>
                    <a:pt x="3247687" y="904339"/>
                  </a:lnTo>
                  <a:lnTo>
                    <a:pt x="3255264" y="866902"/>
                  </a:lnTo>
                  <a:lnTo>
                    <a:pt x="3255264" y="96266"/>
                  </a:lnTo>
                  <a:lnTo>
                    <a:pt x="3247687" y="58828"/>
                  </a:lnTo>
                  <a:lnTo>
                    <a:pt x="3227038" y="28225"/>
                  </a:lnTo>
                  <a:lnTo>
                    <a:pt x="3196435" y="7576"/>
                  </a:lnTo>
                  <a:lnTo>
                    <a:pt x="3158998" y="0"/>
                  </a:lnTo>
                  <a:close/>
                </a:path>
              </a:pathLst>
            </a:custGeom>
            <a:solidFill>
              <a:srgbClr val="2582C5"/>
            </a:solidFill>
          </p:spPr>
          <p:txBody>
            <a:bodyPr wrap="square" lIns="0" tIns="0" rIns="0" bIns="0" rtlCol="0"/>
            <a:lstStyle/>
            <a:p>
              <a:endParaRPr/>
            </a:p>
          </p:txBody>
        </p:sp>
        <p:sp>
          <p:nvSpPr>
            <p:cNvPr id="9" name="object 9"/>
            <p:cNvSpPr/>
            <p:nvPr/>
          </p:nvSpPr>
          <p:spPr>
            <a:xfrm>
              <a:off x="4512563" y="987551"/>
              <a:ext cx="3255645" cy="963294"/>
            </a:xfrm>
            <a:custGeom>
              <a:avLst/>
              <a:gdLst/>
              <a:ahLst/>
              <a:cxnLst/>
              <a:rect l="l" t="t" r="r" b="b"/>
              <a:pathLst>
                <a:path w="3255645" h="963294">
                  <a:moveTo>
                    <a:pt x="0" y="96266"/>
                  </a:moveTo>
                  <a:lnTo>
                    <a:pt x="7576" y="58828"/>
                  </a:lnTo>
                  <a:lnTo>
                    <a:pt x="28225" y="28225"/>
                  </a:lnTo>
                  <a:lnTo>
                    <a:pt x="58828" y="7576"/>
                  </a:lnTo>
                  <a:lnTo>
                    <a:pt x="96266" y="0"/>
                  </a:lnTo>
                  <a:lnTo>
                    <a:pt x="3158998" y="0"/>
                  </a:lnTo>
                  <a:lnTo>
                    <a:pt x="3196435" y="7576"/>
                  </a:lnTo>
                  <a:lnTo>
                    <a:pt x="3227038" y="28225"/>
                  </a:lnTo>
                  <a:lnTo>
                    <a:pt x="3247687" y="58828"/>
                  </a:lnTo>
                  <a:lnTo>
                    <a:pt x="3255264" y="96266"/>
                  </a:lnTo>
                  <a:lnTo>
                    <a:pt x="3255264" y="866902"/>
                  </a:lnTo>
                  <a:lnTo>
                    <a:pt x="3247687" y="904339"/>
                  </a:lnTo>
                  <a:lnTo>
                    <a:pt x="3227038" y="934942"/>
                  </a:lnTo>
                  <a:lnTo>
                    <a:pt x="3196435" y="955591"/>
                  </a:lnTo>
                  <a:lnTo>
                    <a:pt x="3158998" y="963168"/>
                  </a:lnTo>
                  <a:lnTo>
                    <a:pt x="96266" y="963168"/>
                  </a:lnTo>
                  <a:lnTo>
                    <a:pt x="58828" y="955591"/>
                  </a:lnTo>
                  <a:lnTo>
                    <a:pt x="28225" y="934942"/>
                  </a:lnTo>
                  <a:lnTo>
                    <a:pt x="7576" y="904339"/>
                  </a:lnTo>
                  <a:lnTo>
                    <a:pt x="0" y="866902"/>
                  </a:lnTo>
                  <a:lnTo>
                    <a:pt x="0" y="96266"/>
                  </a:lnTo>
                  <a:close/>
                </a:path>
              </a:pathLst>
            </a:custGeom>
            <a:ln w="12700">
              <a:solidFill>
                <a:srgbClr val="FFFFFF"/>
              </a:solidFill>
            </a:ln>
          </p:spPr>
          <p:txBody>
            <a:bodyPr wrap="square" lIns="0" tIns="0" rIns="0" bIns="0" rtlCol="0"/>
            <a:lstStyle/>
            <a:p>
              <a:endParaRPr/>
            </a:p>
          </p:txBody>
        </p:sp>
        <p:sp>
          <p:nvSpPr>
            <p:cNvPr id="10" name="object 10"/>
            <p:cNvSpPr/>
            <p:nvPr/>
          </p:nvSpPr>
          <p:spPr>
            <a:xfrm>
              <a:off x="4610099" y="1078991"/>
              <a:ext cx="3253740" cy="963294"/>
            </a:xfrm>
            <a:custGeom>
              <a:avLst/>
              <a:gdLst/>
              <a:ahLst/>
              <a:cxnLst/>
              <a:rect l="l" t="t" r="r" b="b"/>
              <a:pathLst>
                <a:path w="3253740" h="963294">
                  <a:moveTo>
                    <a:pt x="3157474" y="0"/>
                  </a:moveTo>
                  <a:lnTo>
                    <a:pt x="96266" y="0"/>
                  </a:lnTo>
                  <a:lnTo>
                    <a:pt x="58828" y="7576"/>
                  </a:lnTo>
                  <a:lnTo>
                    <a:pt x="28225" y="28225"/>
                  </a:lnTo>
                  <a:lnTo>
                    <a:pt x="7576" y="58828"/>
                  </a:lnTo>
                  <a:lnTo>
                    <a:pt x="0" y="96266"/>
                  </a:lnTo>
                  <a:lnTo>
                    <a:pt x="0" y="866902"/>
                  </a:lnTo>
                  <a:lnTo>
                    <a:pt x="7576" y="904339"/>
                  </a:lnTo>
                  <a:lnTo>
                    <a:pt x="28225" y="934942"/>
                  </a:lnTo>
                  <a:lnTo>
                    <a:pt x="58828" y="955591"/>
                  </a:lnTo>
                  <a:lnTo>
                    <a:pt x="96266" y="963168"/>
                  </a:lnTo>
                  <a:lnTo>
                    <a:pt x="3157474" y="963168"/>
                  </a:lnTo>
                  <a:lnTo>
                    <a:pt x="3194911" y="955591"/>
                  </a:lnTo>
                  <a:lnTo>
                    <a:pt x="3225514" y="934942"/>
                  </a:lnTo>
                  <a:lnTo>
                    <a:pt x="3246163" y="904339"/>
                  </a:lnTo>
                  <a:lnTo>
                    <a:pt x="3253740" y="866902"/>
                  </a:lnTo>
                  <a:lnTo>
                    <a:pt x="3253740" y="96266"/>
                  </a:lnTo>
                  <a:lnTo>
                    <a:pt x="3246163" y="58828"/>
                  </a:lnTo>
                  <a:lnTo>
                    <a:pt x="3225514" y="28225"/>
                  </a:lnTo>
                  <a:lnTo>
                    <a:pt x="3194911" y="7576"/>
                  </a:lnTo>
                  <a:lnTo>
                    <a:pt x="3157474" y="0"/>
                  </a:lnTo>
                  <a:close/>
                </a:path>
              </a:pathLst>
            </a:custGeom>
            <a:solidFill>
              <a:srgbClr val="FFFFFF">
                <a:alpha val="90194"/>
              </a:srgbClr>
            </a:solidFill>
          </p:spPr>
          <p:txBody>
            <a:bodyPr wrap="square" lIns="0" tIns="0" rIns="0" bIns="0" rtlCol="0"/>
            <a:lstStyle/>
            <a:p>
              <a:endParaRPr/>
            </a:p>
          </p:txBody>
        </p:sp>
        <p:sp>
          <p:nvSpPr>
            <p:cNvPr id="11" name="object 11"/>
            <p:cNvSpPr/>
            <p:nvPr/>
          </p:nvSpPr>
          <p:spPr>
            <a:xfrm>
              <a:off x="4610099" y="1078991"/>
              <a:ext cx="3253740" cy="963294"/>
            </a:xfrm>
            <a:custGeom>
              <a:avLst/>
              <a:gdLst/>
              <a:ahLst/>
              <a:cxnLst/>
              <a:rect l="l" t="t" r="r" b="b"/>
              <a:pathLst>
                <a:path w="3253740" h="963294">
                  <a:moveTo>
                    <a:pt x="0" y="96266"/>
                  </a:moveTo>
                  <a:lnTo>
                    <a:pt x="7576" y="58828"/>
                  </a:lnTo>
                  <a:lnTo>
                    <a:pt x="28225" y="28225"/>
                  </a:lnTo>
                  <a:lnTo>
                    <a:pt x="58828" y="7576"/>
                  </a:lnTo>
                  <a:lnTo>
                    <a:pt x="96266" y="0"/>
                  </a:lnTo>
                  <a:lnTo>
                    <a:pt x="3157474" y="0"/>
                  </a:lnTo>
                  <a:lnTo>
                    <a:pt x="3194911" y="7576"/>
                  </a:lnTo>
                  <a:lnTo>
                    <a:pt x="3225514" y="28225"/>
                  </a:lnTo>
                  <a:lnTo>
                    <a:pt x="3246163" y="58828"/>
                  </a:lnTo>
                  <a:lnTo>
                    <a:pt x="3253740" y="96266"/>
                  </a:lnTo>
                  <a:lnTo>
                    <a:pt x="3253740" y="866902"/>
                  </a:lnTo>
                  <a:lnTo>
                    <a:pt x="3246163" y="904339"/>
                  </a:lnTo>
                  <a:lnTo>
                    <a:pt x="3225514" y="934942"/>
                  </a:lnTo>
                  <a:lnTo>
                    <a:pt x="3194911" y="955591"/>
                  </a:lnTo>
                  <a:lnTo>
                    <a:pt x="3157474" y="963168"/>
                  </a:lnTo>
                  <a:lnTo>
                    <a:pt x="96266" y="963168"/>
                  </a:lnTo>
                  <a:lnTo>
                    <a:pt x="58828" y="955591"/>
                  </a:lnTo>
                  <a:lnTo>
                    <a:pt x="28225" y="934942"/>
                  </a:lnTo>
                  <a:lnTo>
                    <a:pt x="7576" y="904339"/>
                  </a:lnTo>
                  <a:lnTo>
                    <a:pt x="0" y="866902"/>
                  </a:lnTo>
                  <a:lnTo>
                    <a:pt x="0" y="96266"/>
                  </a:lnTo>
                  <a:close/>
                </a:path>
              </a:pathLst>
            </a:custGeom>
            <a:ln w="12700">
              <a:solidFill>
                <a:srgbClr val="2582C5"/>
              </a:solidFill>
            </a:ln>
          </p:spPr>
          <p:txBody>
            <a:bodyPr wrap="square" lIns="0" tIns="0" rIns="0" bIns="0" rtlCol="0"/>
            <a:lstStyle/>
            <a:p>
              <a:endParaRPr/>
            </a:p>
          </p:txBody>
        </p:sp>
        <p:sp>
          <p:nvSpPr>
            <p:cNvPr id="12" name="object 12"/>
            <p:cNvSpPr/>
            <p:nvPr/>
          </p:nvSpPr>
          <p:spPr>
            <a:xfrm>
              <a:off x="3422903" y="3052572"/>
              <a:ext cx="80645" cy="1672589"/>
            </a:xfrm>
            <a:custGeom>
              <a:avLst/>
              <a:gdLst/>
              <a:ahLst/>
              <a:cxnLst/>
              <a:rect l="l" t="t" r="r" b="b"/>
              <a:pathLst>
                <a:path w="80645" h="1672589">
                  <a:moveTo>
                    <a:pt x="80264" y="0"/>
                  </a:moveTo>
                  <a:lnTo>
                    <a:pt x="80264" y="1591818"/>
                  </a:lnTo>
                  <a:lnTo>
                    <a:pt x="0" y="1591818"/>
                  </a:lnTo>
                  <a:lnTo>
                    <a:pt x="0" y="1672082"/>
                  </a:lnTo>
                </a:path>
              </a:pathLst>
            </a:custGeom>
            <a:ln w="12700">
              <a:solidFill>
                <a:srgbClr val="3D8752"/>
              </a:solidFill>
            </a:ln>
          </p:spPr>
          <p:txBody>
            <a:bodyPr wrap="square" lIns="0" tIns="0" rIns="0" bIns="0" rtlCol="0"/>
            <a:lstStyle/>
            <a:p>
              <a:endParaRPr/>
            </a:p>
          </p:txBody>
        </p:sp>
        <p:sp>
          <p:nvSpPr>
            <p:cNvPr id="13" name="object 13"/>
            <p:cNvSpPr/>
            <p:nvPr/>
          </p:nvSpPr>
          <p:spPr>
            <a:xfrm>
              <a:off x="5783579" y="4483607"/>
              <a:ext cx="0" cy="241300"/>
            </a:xfrm>
            <a:custGeom>
              <a:avLst/>
              <a:gdLst/>
              <a:ahLst/>
              <a:cxnLst/>
              <a:rect l="l" t="t" r="r" b="b"/>
              <a:pathLst>
                <a:path h="241300">
                  <a:moveTo>
                    <a:pt x="0" y="0"/>
                  </a:moveTo>
                  <a:lnTo>
                    <a:pt x="0" y="241300"/>
                  </a:lnTo>
                </a:path>
              </a:pathLst>
            </a:custGeom>
            <a:ln w="12700">
              <a:solidFill>
                <a:srgbClr val="61A29E"/>
              </a:solidFill>
            </a:ln>
          </p:spPr>
          <p:txBody>
            <a:bodyPr wrap="square" lIns="0" tIns="0" rIns="0" bIns="0" rtlCol="0"/>
            <a:lstStyle/>
            <a:p>
              <a:endParaRPr/>
            </a:p>
          </p:txBody>
        </p:sp>
      </p:grpSp>
      <p:sp>
        <p:nvSpPr>
          <p:cNvPr id="14" name="object 14"/>
          <p:cNvSpPr txBox="1"/>
          <p:nvPr/>
        </p:nvSpPr>
        <p:spPr>
          <a:xfrm>
            <a:off x="5340477" y="1347597"/>
            <a:ext cx="1790700" cy="360680"/>
          </a:xfrm>
          <a:prstGeom prst="rect">
            <a:avLst/>
          </a:prstGeom>
        </p:spPr>
        <p:txBody>
          <a:bodyPr vert="horz" wrap="square" lIns="0" tIns="12065" rIns="0" bIns="0" rtlCol="0">
            <a:spAutoFit/>
          </a:bodyPr>
          <a:lstStyle/>
          <a:p>
            <a:pPr marL="12700">
              <a:lnSpc>
                <a:spcPct val="100000"/>
              </a:lnSpc>
              <a:spcBef>
                <a:spcPts val="95"/>
              </a:spcBef>
            </a:pPr>
            <a:r>
              <a:rPr sz="2200" spc="-10" dirty="0">
                <a:latin typeface="Calibri"/>
                <a:cs typeface="Calibri"/>
              </a:rPr>
              <a:t>Supply</a:t>
            </a:r>
            <a:r>
              <a:rPr sz="2200" spc="-15" dirty="0">
                <a:latin typeface="Calibri"/>
                <a:cs typeface="Calibri"/>
              </a:rPr>
              <a:t> </a:t>
            </a:r>
            <a:r>
              <a:rPr sz="2200" spc="-5" dirty="0">
                <a:latin typeface="Calibri"/>
                <a:cs typeface="Calibri"/>
              </a:rPr>
              <a:t>made</a:t>
            </a:r>
            <a:r>
              <a:rPr sz="2200" spc="-20" dirty="0">
                <a:latin typeface="Calibri"/>
                <a:cs typeface="Calibri"/>
              </a:rPr>
              <a:t> to</a:t>
            </a:r>
            <a:endParaRPr sz="2200">
              <a:latin typeface="Calibri"/>
              <a:cs typeface="Calibri"/>
            </a:endParaRPr>
          </a:p>
        </p:txBody>
      </p:sp>
      <p:grpSp>
        <p:nvGrpSpPr>
          <p:cNvPr id="15" name="object 15"/>
          <p:cNvGrpSpPr/>
          <p:nvPr/>
        </p:nvGrpSpPr>
        <p:grpSpPr>
          <a:xfrm>
            <a:off x="2572258" y="2084577"/>
            <a:ext cx="1957705" cy="1066165"/>
            <a:chOff x="2572258" y="2084577"/>
            <a:chExt cx="1957705" cy="1066165"/>
          </a:xfrm>
        </p:grpSpPr>
        <p:sp>
          <p:nvSpPr>
            <p:cNvPr id="16" name="object 16"/>
            <p:cNvSpPr/>
            <p:nvPr/>
          </p:nvSpPr>
          <p:spPr>
            <a:xfrm>
              <a:off x="2578608" y="2090927"/>
              <a:ext cx="1849120" cy="962025"/>
            </a:xfrm>
            <a:custGeom>
              <a:avLst/>
              <a:gdLst/>
              <a:ahLst/>
              <a:cxnLst/>
              <a:rect l="l" t="t" r="r" b="b"/>
              <a:pathLst>
                <a:path w="1849120" h="962025">
                  <a:moveTo>
                    <a:pt x="1752473" y="0"/>
                  </a:moveTo>
                  <a:lnTo>
                    <a:pt x="96139" y="0"/>
                  </a:lnTo>
                  <a:lnTo>
                    <a:pt x="58721" y="7556"/>
                  </a:lnTo>
                  <a:lnTo>
                    <a:pt x="28162" y="28162"/>
                  </a:lnTo>
                  <a:lnTo>
                    <a:pt x="7556" y="58721"/>
                  </a:lnTo>
                  <a:lnTo>
                    <a:pt x="0" y="96139"/>
                  </a:lnTo>
                  <a:lnTo>
                    <a:pt x="0" y="865505"/>
                  </a:lnTo>
                  <a:lnTo>
                    <a:pt x="7556" y="902922"/>
                  </a:lnTo>
                  <a:lnTo>
                    <a:pt x="28162" y="933481"/>
                  </a:lnTo>
                  <a:lnTo>
                    <a:pt x="58721" y="954087"/>
                  </a:lnTo>
                  <a:lnTo>
                    <a:pt x="96139" y="961644"/>
                  </a:lnTo>
                  <a:lnTo>
                    <a:pt x="1752473" y="961644"/>
                  </a:lnTo>
                  <a:lnTo>
                    <a:pt x="1789890" y="954087"/>
                  </a:lnTo>
                  <a:lnTo>
                    <a:pt x="1820449" y="933481"/>
                  </a:lnTo>
                  <a:lnTo>
                    <a:pt x="1841055" y="902922"/>
                  </a:lnTo>
                  <a:lnTo>
                    <a:pt x="1848612" y="865505"/>
                  </a:lnTo>
                  <a:lnTo>
                    <a:pt x="1848612" y="96139"/>
                  </a:lnTo>
                  <a:lnTo>
                    <a:pt x="1841055" y="58721"/>
                  </a:lnTo>
                  <a:lnTo>
                    <a:pt x="1820449" y="28162"/>
                  </a:lnTo>
                  <a:lnTo>
                    <a:pt x="1789890" y="7556"/>
                  </a:lnTo>
                  <a:lnTo>
                    <a:pt x="1752473" y="0"/>
                  </a:lnTo>
                  <a:close/>
                </a:path>
              </a:pathLst>
            </a:custGeom>
            <a:solidFill>
              <a:srgbClr val="42B996"/>
            </a:solidFill>
          </p:spPr>
          <p:txBody>
            <a:bodyPr wrap="square" lIns="0" tIns="0" rIns="0" bIns="0" rtlCol="0"/>
            <a:lstStyle/>
            <a:p>
              <a:endParaRPr/>
            </a:p>
          </p:txBody>
        </p:sp>
        <p:sp>
          <p:nvSpPr>
            <p:cNvPr id="17" name="object 17"/>
            <p:cNvSpPr/>
            <p:nvPr/>
          </p:nvSpPr>
          <p:spPr>
            <a:xfrm>
              <a:off x="2578608" y="2090927"/>
              <a:ext cx="1849120" cy="962025"/>
            </a:xfrm>
            <a:custGeom>
              <a:avLst/>
              <a:gdLst/>
              <a:ahLst/>
              <a:cxnLst/>
              <a:rect l="l" t="t" r="r" b="b"/>
              <a:pathLst>
                <a:path w="1849120" h="962025">
                  <a:moveTo>
                    <a:pt x="0" y="96139"/>
                  </a:moveTo>
                  <a:lnTo>
                    <a:pt x="7556" y="58721"/>
                  </a:lnTo>
                  <a:lnTo>
                    <a:pt x="28162" y="28162"/>
                  </a:lnTo>
                  <a:lnTo>
                    <a:pt x="58721" y="7556"/>
                  </a:lnTo>
                  <a:lnTo>
                    <a:pt x="96139" y="0"/>
                  </a:lnTo>
                  <a:lnTo>
                    <a:pt x="1752473" y="0"/>
                  </a:lnTo>
                  <a:lnTo>
                    <a:pt x="1789890" y="7556"/>
                  </a:lnTo>
                  <a:lnTo>
                    <a:pt x="1820449" y="28162"/>
                  </a:lnTo>
                  <a:lnTo>
                    <a:pt x="1841055" y="58721"/>
                  </a:lnTo>
                  <a:lnTo>
                    <a:pt x="1848612" y="96139"/>
                  </a:lnTo>
                  <a:lnTo>
                    <a:pt x="1848612" y="865505"/>
                  </a:lnTo>
                  <a:lnTo>
                    <a:pt x="1841055" y="902922"/>
                  </a:lnTo>
                  <a:lnTo>
                    <a:pt x="1820449" y="933481"/>
                  </a:lnTo>
                  <a:lnTo>
                    <a:pt x="1789890" y="954087"/>
                  </a:lnTo>
                  <a:lnTo>
                    <a:pt x="1752473" y="961644"/>
                  </a:lnTo>
                  <a:lnTo>
                    <a:pt x="96139" y="961644"/>
                  </a:lnTo>
                  <a:lnTo>
                    <a:pt x="58721" y="954087"/>
                  </a:lnTo>
                  <a:lnTo>
                    <a:pt x="28162" y="933481"/>
                  </a:lnTo>
                  <a:lnTo>
                    <a:pt x="7556" y="902922"/>
                  </a:lnTo>
                  <a:lnTo>
                    <a:pt x="0" y="865505"/>
                  </a:lnTo>
                  <a:lnTo>
                    <a:pt x="0" y="96139"/>
                  </a:lnTo>
                  <a:close/>
                </a:path>
              </a:pathLst>
            </a:custGeom>
            <a:ln w="12700">
              <a:solidFill>
                <a:srgbClr val="FFFFFF"/>
              </a:solidFill>
            </a:ln>
          </p:spPr>
          <p:txBody>
            <a:bodyPr wrap="square" lIns="0" tIns="0" rIns="0" bIns="0" rtlCol="0"/>
            <a:lstStyle/>
            <a:p>
              <a:endParaRPr/>
            </a:p>
          </p:txBody>
        </p:sp>
        <p:sp>
          <p:nvSpPr>
            <p:cNvPr id="18" name="object 18"/>
            <p:cNvSpPr/>
            <p:nvPr/>
          </p:nvSpPr>
          <p:spPr>
            <a:xfrm>
              <a:off x="2674620" y="2182367"/>
              <a:ext cx="1849120" cy="962025"/>
            </a:xfrm>
            <a:custGeom>
              <a:avLst/>
              <a:gdLst/>
              <a:ahLst/>
              <a:cxnLst/>
              <a:rect l="l" t="t" r="r" b="b"/>
              <a:pathLst>
                <a:path w="1849120" h="962025">
                  <a:moveTo>
                    <a:pt x="1752473" y="0"/>
                  </a:moveTo>
                  <a:lnTo>
                    <a:pt x="96139" y="0"/>
                  </a:lnTo>
                  <a:lnTo>
                    <a:pt x="58721" y="7556"/>
                  </a:lnTo>
                  <a:lnTo>
                    <a:pt x="28162" y="28162"/>
                  </a:lnTo>
                  <a:lnTo>
                    <a:pt x="7556" y="58721"/>
                  </a:lnTo>
                  <a:lnTo>
                    <a:pt x="0" y="96139"/>
                  </a:lnTo>
                  <a:lnTo>
                    <a:pt x="0" y="865505"/>
                  </a:lnTo>
                  <a:lnTo>
                    <a:pt x="7556" y="902922"/>
                  </a:lnTo>
                  <a:lnTo>
                    <a:pt x="28162" y="933481"/>
                  </a:lnTo>
                  <a:lnTo>
                    <a:pt x="58721" y="954087"/>
                  </a:lnTo>
                  <a:lnTo>
                    <a:pt x="96139" y="961644"/>
                  </a:lnTo>
                  <a:lnTo>
                    <a:pt x="1752473" y="961644"/>
                  </a:lnTo>
                  <a:lnTo>
                    <a:pt x="1789890" y="954087"/>
                  </a:lnTo>
                  <a:lnTo>
                    <a:pt x="1820449" y="933481"/>
                  </a:lnTo>
                  <a:lnTo>
                    <a:pt x="1841055" y="902922"/>
                  </a:lnTo>
                  <a:lnTo>
                    <a:pt x="1848612" y="865505"/>
                  </a:lnTo>
                  <a:lnTo>
                    <a:pt x="1848612" y="96139"/>
                  </a:lnTo>
                  <a:lnTo>
                    <a:pt x="1841055" y="58721"/>
                  </a:lnTo>
                  <a:lnTo>
                    <a:pt x="1820449" y="28162"/>
                  </a:lnTo>
                  <a:lnTo>
                    <a:pt x="1789890" y="7556"/>
                  </a:lnTo>
                  <a:lnTo>
                    <a:pt x="1752473" y="0"/>
                  </a:lnTo>
                  <a:close/>
                </a:path>
              </a:pathLst>
            </a:custGeom>
            <a:solidFill>
              <a:srgbClr val="FFFFFF">
                <a:alpha val="90194"/>
              </a:srgbClr>
            </a:solidFill>
          </p:spPr>
          <p:txBody>
            <a:bodyPr wrap="square" lIns="0" tIns="0" rIns="0" bIns="0" rtlCol="0"/>
            <a:lstStyle/>
            <a:p>
              <a:endParaRPr/>
            </a:p>
          </p:txBody>
        </p:sp>
        <p:sp>
          <p:nvSpPr>
            <p:cNvPr id="19" name="object 19"/>
            <p:cNvSpPr/>
            <p:nvPr/>
          </p:nvSpPr>
          <p:spPr>
            <a:xfrm>
              <a:off x="2674620" y="2182367"/>
              <a:ext cx="1849120" cy="962025"/>
            </a:xfrm>
            <a:custGeom>
              <a:avLst/>
              <a:gdLst/>
              <a:ahLst/>
              <a:cxnLst/>
              <a:rect l="l" t="t" r="r" b="b"/>
              <a:pathLst>
                <a:path w="1849120" h="962025">
                  <a:moveTo>
                    <a:pt x="0" y="96139"/>
                  </a:moveTo>
                  <a:lnTo>
                    <a:pt x="7556" y="58721"/>
                  </a:lnTo>
                  <a:lnTo>
                    <a:pt x="28162" y="28162"/>
                  </a:lnTo>
                  <a:lnTo>
                    <a:pt x="58721" y="7556"/>
                  </a:lnTo>
                  <a:lnTo>
                    <a:pt x="96139" y="0"/>
                  </a:lnTo>
                  <a:lnTo>
                    <a:pt x="1752473" y="0"/>
                  </a:lnTo>
                  <a:lnTo>
                    <a:pt x="1789890" y="7556"/>
                  </a:lnTo>
                  <a:lnTo>
                    <a:pt x="1820449" y="28162"/>
                  </a:lnTo>
                  <a:lnTo>
                    <a:pt x="1841055" y="58721"/>
                  </a:lnTo>
                  <a:lnTo>
                    <a:pt x="1848612" y="96139"/>
                  </a:lnTo>
                  <a:lnTo>
                    <a:pt x="1848612" y="865505"/>
                  </a:lnTo>
                  <a:lnTo>
                    <a:pt x="1841055" y="902922"/>
                  </a:lnTo>
                  <a:lnTo>
                    <a:pt x="1820449" y="933481"/>
                  </a:lnTo>
                  <a:lnTo>
                    <a:pt x="1789890" y="954087"/>
                  </a:lnTo>
                  <a:lnTo>
                    <a:pt x="1752473" y="961644"/>
                  </a:lnTo>
                  <a:lnTo>
                    <a:pt x="96139" y="961644"/>
                  </a:lnTo>
                  <a:lnTo>
                    <a:pt x="58721" y="954087"/>
                  </a:lnTo>
                  <a:lnTo>
                    <a:pt x="28162" y="933481"/>
                  </a:lnTo>
                  <a:lnTo>
                    <a:pt x="7556" y="902922"/>
                  </a:lnTo>
                  <a:lnTo>
                    <a:pt x="0" y="865505"/>
                  </a:lnTo>
                  <a:lnTo>
                    <a:pt x="0" y="96139"/>
                  </a:lnTo>
                  <a:close/>
                </a:path>
              </a:pathLst>
            </a:custGeom>
            <a:ln w="12700">
              <a:solidFill>
                <a:srgbClr val="42B996"/>
              </a:solidFill>
            </a:ln>
          </p:spPr>
          <p:txBody>
            <a:bodyPr wrap="square" lIns="0" tIns="0" rIns="0" bIns="0" rtlCol="0"/>
            <a:lstStyle/>
            <a:p>
              <a:endParaRPr/>
            </a:p>
          </p:txBody>
        </p:sp>
      </p:grpSp>
      <p:sp>
        <p:nvSpPr>
          <p:cNvPr id="20" name="object 20"/>
          <p:cNvSpPr txBox="1"/>
          <p:nvPr/>
        </p:nvSpPr>
        <p:spPr>
          <a:xfrm>
            <a:off x="2988945" y="2296794"/>
            <a:ext cx="1221740" cy="668020"/>
          </a:xfrm>
          <a:prstGeom prst="rect">
            <a:avLst/>
          </a:prstGeom>
        </p:spPr>
        <p:txBody>
          <a:bodyPr vert="horz" wrap="square" lIns="0" tIns="45719" rIns="0" bIns="0" rtlCol="0">
            <a:spAutoFit/>
          </a:bodyPr>
          <a:lstStyle/>
          <a:p>
            <a:pPr marL="222885" marR="5080" indent="-210820">
              <a:lnSpc>
                <a:spcPts val="2420"/>
              </a:lnSpc>
              <a:spcBef>
                <a:spcPts val="359"/>
              </a:spcBef>
            </a:pPr>
            <a:r>
              <a:rPr sz="2200" spc="-45" dirty="0">
                <a:latin typeface="Calibri"/>
                <a:cs typeface="Calibri"/>
              </a:rPr>
              <a:t>R</a:t>
            </a:r>
            <a:r>
              <a:rPr sz="2200" spc="-5" dirty="0">
                <a:latin typeface="Calibri"/>
                <a:cs typeface="Calibri"/>
              </a:rPr>
              <a:t>egi</a:t>
            </a:r>
            <a:r>
              <a:rPr sz="2200" spc="-30" dirty="0">
                <a:latin typeface="Calibri"/>
                <a:cs typeface="Calibri"/>
              </a:rPr>
              <a:t>s</a:t>
            </a:r>
            <a:r>
              <a:rPr sz="2200" spc="-35" dirty="0">
                <a:latin typeface="Calibri"/>
                <a:cs typeface="Calibri"/>
              </a:rPr>
              <a:t>t</a:t>
            </a:r>
            <a:r>
              <a:rPr sz="2200" spc="-5" dirty="0">
                <a:latin typeface="Calibri"/>
                <a:cs typeface="Calibri"/>
              </a:rPr>
              <a:t>e</a:t>
            </a:r>
            <a:r>
              <a:rPr sz="2200" spc="-30" dirty="0">
                <a:latin typeface="Calibri"/>
                <a:cs typeface="Calibri"/>
              </a:rPr>
              <a:t>r</a:t>
            </a:r>
            <a:r>
              <a:rPr sz="2200" spc="-5" dirty="0">
                <a:latin typeface="Calibri"/>
                <a:cs typeface="Calibri"/>
              </a:rPr>
              <a:t>ed </a:t>
            </a:r>
            <a:r>
              <a:rPr sz="2200" spc="-5" dirty="0">
                <a:latin typeface="Times New Roman"/>
                <a:cs typeface="Times New Roman"/>
              </a:rPr>
              <a:t> </a:t>
            </a:r>
            <a:r>
              <a:rPr sz="2200" spc="-20" dirty="0">
                <a:latin typeface="Calibri"/>
                <a:cs typeface="Calibri"/>
              </a:rPr>
              <a:t>Person</a:t>
            </a:r>
            <a:endParaRPr sz="2200">
              <a:latin typeface="Calibri"/>
              <a:cs typeface="Calibri"/>
            </a:endParaRPr>
          </a:p>
        </p:txBody>
      </p:sp>
      <p:grpSp>
        <p:nvGrpSpPr>
          <p:cNvPr id="21" name="object 21"/>
          <p:cNvGrpSpPr/>
          <p:nvPr/>
        </p:nvGrpSpPr>
        <p:grpSpPr>
          <a:xfrm>
            <a:off x="2491486" y="4718050"/>
            <a:ext cx="1958975" cy="1067435"/>
            <a:chOff x="2491486" y="4718050"/>
            <a:chExt cx="1958975" cy="1067435"/>
          </a:xfrm>
        </p:grpSpPr>
        <p:sp>
          <p:nvSpPr>
            <p:cNvPr id="22" name="object 22"/>
            <p:cNvSpPr/>
            <p:nvPr/>
          </p:nvSpPr>
          <p:spPr>
            <a:xfrm>
              <a:off x="2497836" y="4724400"/>
              <a:ext cx="1850389" cy="963294"/>
            </a:xfrm>
            <a:custGeom>
              <a:avLst/>
              <a:gdLst/>
              <a:ahLst/>
              <a:cxnLst/>
              <a:rect l="l" t="t" r="r" b="b"/>
              <a:pathLst>
                <a:path w="1850389" h="963295">
                  <a:moveTo>
                    <a:pt x="1753870" y="0"/>
                  </a:moveTo>
                  <a:lnTo>
                    <a:pt x="96266" y="0"/>
                  </a:lnTo>
                  <a:lnTo>
                    <a:pt x="58828" y="7576"/>
                  </a:lnTo>
                  <a:lnTo>
                    <a:pt x="28225" y="28225"/>
                  </a:lnTo>
                  <a:lnTo>
                    <a:pt x="7576" y="58828"/>
                  </a:lnTo>
                  <a:lnTo>
                    <a:pt x="0" y="96266"/>
                  </a:lnTo>
                  <a:lnTo>
                    <a:pt x="0" y="866849"/>
                  </a:lnTo>
                  <a:lnTo>
                    <a:pt x="7576" y="904338"/>
                  </a:lnTo>
                  <a:lnTo>
                    <a:pt x="28225" y="934954"/>
                  </a:lnTo>
                  <a:lnTo>
                    <a:pt x="58828" y="955596"/>
                  </a:lnTo>
                  <a:lnTo>
                    <a:pt x="96266" y="963165"/>
                  </a:lnTo>
                  <a:lnTo>
                    <a:pt x="1753870" y="963165"/>
                  </a:lnTo>
                  <a:lnTo>
                    <a:pt x="1791307" y="955596"/>
                  </a:lnTo>
                  <a:lnTo>
                    <a:pt x="1821910" y="934954"/>
                  </a:lnTo>
                  <a:lnTo>
                    <a:pt x="1842559" y="904338"/>
                  </a:lnTo>
                  <a:lnTo>
                    <a:pt x="1850136" y="866849"/>
                  </a:lnTo>
                  <a:lnTo>
                    <a:pt x="1850136" y="96266"/>
                  </a:lnTo>
                  <a:lnTo>
                    <a:pt x="1842559" y="58828"/>
                  </a:lnTo>
                  <a:lnTo>
                    <a:pt x="1821910" y="28225"/>
                  </a:lnTo>
                  <a:lnTo>
                    <a:pt x="1791307" y="7576"/>
                  </a:lnTo>
                  <a:lnTo>
                    <a:pt x="1753870" y="0"/>
                  </a:lnTo>
                  <a:close/>
                </a:path>
              </a:pathLst>
            </a:custGeom>
            <a:solidFill>
              <a:srgbClr val="3D8752"/>
            </a:solidFill>
          </p:spPr>
          <p:txBody>
            <a:bodyPr wrap="square" lIns="0" tIns="0" rIns="0" bIns="0" rtlCol="0"/>
            <a:lstStyle/>
            <a:p>
              <a:endParaRPr/>
            </a:p>
          </p:txBody>
        </p:sp>
        <p:sp>
          <p:nvSpPr>
            <p:cNvPr id="23" name="object 23"/>
            <p:cNvSpPr/>
            <p:nvPr/>
          </p:nvSpPr>
          <p:spPr>
            <a:xfrm>
              <a:off x="2497836" y="4724400"/>
              <a:ext cx="1850389" cy="963294"/>
            </a:xfrm>
            <a:custGeom>
              <a:avLst/>
              <a:gdLst/>
              <a:ahLst/>
              <a:cxnLst/>
              <a:rect l="l" t="t" r="r" b="b"/>
              <a:pathLst>
                <a:path w="1850389" h="963295">
                  <a:moveTo>
                    <a:pt x="0" y="96266"/>
                  </a:moveTo>
                  <a:lnTo>
                    <a:pt x="7576" y="58828"/>
                  </a:lnTo>
                  <a:lnTo>
                    <a:pt x="28225" y="28225"/>
                  </a:lnTo>
                  <a:lnTo>
                    <a:pt x="58828" y="7576"/>
                  </a:lnTo>
                  <a:lnTo>
                    <a:pt x="96266" y="0"/>
                  </a:lnTo>
                  <a:lnTo>
                    <a:pt x="1753870" y="0"/>
                  </a:lnTo>
                  <a:lnTo>
                    <a:pt x="1791307" y="7576"/>
                  </a:lnTo>
                  <a:lnTo>
                    <a:pt x="1821910" y="28225"/>
                  </a:lnTo>
                  <a:lnTo>
                    <a:pt x="1842559" y="58828"/>
                  </a:lnTo>
                  <a:lnTo>
                    <a:pt x="1850136" y="96266"/>
                  </a:lnTo>
                  <a:lnTo>
                    <a:pt x="1850136" y="866849"/>
                  </a:lnTo>
                  <a:lnTo>
                    <a:pt x="1842559" y="904338"/>
                  </a:lnTo>
                  <a:lnTo>
                    <a:pt x="1821910" y="934954"/>
                  </a:lnTo>
                  <a:lnTo>
                    <a:pt x="1791307" y="955596"/>
                  </a:lnTo>
                  <a:lnTo>
                    <a:pt x="1753870" y="963165"/>
                  </a:lnTo>
                  <a:lnTo>
                    <a:pt x="96266" y="963165"/>
                  </a:lnTo>
                  <a:lnTo>
                    <a:pt x="58828" y="955596"/>
                  </a:lnTo>
                  <a:lnTo>
                    <a:pt x="28225" y="934954"/>
                  </a:lnTo>
                  <a:lnTo>
                    <a:pt x="7576" y="904338"/>
                  </a:lnTo>
                  <a:lnTo>
                    <a:pt x="0" y="866849"/>
                  </a:lnTo>
                  <a:lnTo>
                    <a:pt x="0" y="96266"/>
                  </a:lnTo>
                  <a:close/>
                </a:path>
              </a:pathLst>
            </a:custGeom>
            <a:ln w="12700">
              <a:solidFill>
                <a:srgbClr val="FFFFFF"/>
              </a:solidFill>
            </a:ln>
          </p:spPr>
          <p:txBody>
            <a:bodyPr wrap="square" lIns="0" tIns="0" rIns="0" bIns="0" rtlCol="0"/>
            <a:lstStyle/>
            <a:p>
              <a:endParaRPr/>
            </a:p>
          </p:txBody>
        </p:sp>
        <p:sp>
          <p:nvSpPr>
            <p:cNvPr id="24" name="object 24"/>
            <p:cNvSpPr/>
            <p:nvPr/>
          </p:nvSpPr>
          <p:spPr>
            <a:xfrm>
              <a:off x="2593848" y="4815840"/>
              <a:ext cx="1850389" cy="963294"/>
            </a:xfrm>
            <a:custGeom>
              <a:avLst/>
              <a:gdLst/>
              <a:ahLst/>
              <a:cxnLst/>
              <a:rect l="l" t="t" r="r" b="b"/>
              <a:pathLst>
                <a:path w="1850389" h="963295">
                  <a:moveTo>
                    <a:pt x="1753870" y="0"/>
                  </a:moveTo>
                  <a:lnTo>
                    <a:pt x="96266" y="0"/>
                  </a:lnTo>
                  <a:lnTo>
                    <a:pt x="58828" y="7576"/>
                  </a:lnTo>
                  <a:lnTo>
                    <a:pt x="28225" y="28225"/>
                  </a:lnTo>
                  <a:lnTo>
                    <a:pt x="7576" y="58828"/>
                  </a:lnTo>
                  <a:lnTo>
                    <a:pt x="0" y="96266"/>
                  </a:lnTo>
                  <a:lnTo>
                    <a:pt x="0" y="866849"/>
                  </a:lnTo>
                  <a:lnTo>
                    <a:pt x="7576" y="904338"/>
                  </a:lnTo>
                  <a:lnTo>
                    <a:pt x="28225" y="934954"/>
                  </a:lnTo>
                  <a:lnTo>
                    <a:pt x="58828" y="955596"/>
                  </a:lnTo>
                  <a:lnTo>
                    <a:pt x="96266" y="963165"/>
                  </a:lnTo>
                  <a:lnTo>
                    <a:pt x="1753870" y="963165"/>
                  </a:lnTo>
                  <a:lnTo>
                    <a:pt x="1791307" y="955596"/>
                  </a:lnTo>
                  <a:lnTo>
                    <a:pt x="1821910" y="934954"/>
                  </a:lnTo>
                  <a:lnTo>
                    <a:pt x="1842559" y="904338"/>
                  </a:lnTo>
                  <a:lnTo>
                    <a:pt x="1850136" y="866849"/>
                  </a:lnTo>
                  <a:lnTo>
                    <a:pt x="1850136" y="96266"/>
                  </a:lnTo>
                  <a:lnTo>
                    <a:pt x="1842559" y="58828"/>
                  </a:lnTo>
                  <a:lnTo>
                    <a:pt x="1821910" y="28225"/>
                  </a:lnTo>
                  <a:lnTo>
                    <a:pt x="1791307" y="7576"/>
                  </a:lnTo>
                  <a:lnTo>
                    <a:pt x="1753870" y="0"/>
                  </a:lnTo>
                  <a:close/>
                </a:path>
              </a:pathLst>
            </a:custGeom>
            <a:solidFill>
              <a:srgbClr val="FFFFFF">
                <a:alpha val="90194"/>
              </a:srgbClr>
            </a:solidFill>
          </p:spPr>
          <p:txBody>
            <a:bodyPr wrap="square" lIns="0" tIns="0" rIns="0" bIns="0" rtlCol="0"/>
            <a:lstStyle/>
            <a:p>
              <a:endParaRPr/>
            </a:p>
          </p:txBody>
        </p:sp>
        <p:sp>
          <p:nvSpPr>
            <p:cNvPr id="25" name="object 25"/>
            <p:cNvSpPr/>
            <p:nvPr/>
          </p:nvSpPr>
          <p:spPr>
            <a:xfrm>
              <a:off x="2593848" y="4815840"/>
              <a:ext cx="1850389" cy="963294"/>
            </a:xfrm>
            <a:custGeom>
              <a:avLst/>
              <a:gdLst/>
              <a:ahLst/>
              <a:cxnLst/>
              <a:rect l="l" t="t" r="r" b="b"/>
              <a:pathLst>
                <a:path w="1850389" h="963295">
                  <a:moveTo>
                    <a:pt x="0" y="96266"/>
                  </a:moveTo>
                  <a:lnTo>
                    <a:pt x="7576" y="58828"/>
                  </a:lnTo>
                  <a:lnTo>
                    <a:pt x="28225" y="28225"/>
                  </a:lnTo>
                  <a:lnTo>
                    <a:pt x="58828" y="7576"/>
                  </a:lnTo>
                  <a:lnTo>
                    <a:pt x="96266" y="0"/>
                  </a:lnTo>
                  <a:lnTo>
                    <a:pt x="1753870" y="0"/>
                  </a:lnTo>
                  <a:lnTo>
                    <a:pt x="1791307" y="7576"/>
                  </a:lnTo>
                  <a:lnTo>
                    <a:pt x="1821910" y="28225"/>
                  </a:lnTo>
                  <a:lnTo>
                    <a:pt x="1842559" y="58828"/>
                  </a:lnTo>
                  <a:lnTo>
                    <a:pt x="1850136" y="96266"/>
                  </a:lnTo>
                  <a:lnTo>
                    <a:pt x="1850136" y="866849"/>
                  </a:lnTo>
                  <a:lnTo>
                    <a:pt x="1842559" y="904338"/>
                  </a:lnTo>
                  <a:lnTo>
                    <a:pt x="1821910" y="934954"/>
                  </a:lnTo>
                  <a:lnTo>
                    <a:pt x="1791307" y="955596"/>
                  </a:lnTo>
                  <a:lnTo>
                    <a:pt x="1753870" y="963165"/>
                  </a:lnTo>
                  <a:lnTo>
                    <a:pt x="96266" y="963165"/>
                  </a:lnTo>
                  <a:lnTo>
                    <a:pt x="58828" y="955596"/>
                  </a:lnTo>
                  <a:lnTo>
                    <a:pt x="28225" y="934954"/>
                  </a:lnTo>
                  <a:lnTo>
                    <a:pt x="7576" y="904338"/>
                  </a:lnTo>
                  <a:lnTo>
                    <a:pt x="0" y="866849"/>
                  </a:lnTo>
                  <a:lnTo>
                    <a:pt x="0" y="96266"/>
                  </a:lnTo>
                  <a:close/>
                </a:path>
              </a:pathLst>
            </a:custGeom>
            <a:ln w="12700">
              <a:solidFill>
                <a:srgbClr val="3D8752"/>
              </a:solidFill>
            </a:ln>
          </p:spPr>
          <p:txBody>
            <a:bodyPr wrap="square" lIns="0" tIns="0" rIns="0" bIns="0" rtlCol="0"/>
            <a:lstStyle/>
            <a:p>
              <a:endParaRPr/>
            </a:p>
          </p:txBody>
        </p:sp>
      </p:grpSp>
      <p:sp>
        <p:nvSpPr>
          <p:cNvPr id="26" name="object 26"/>
          <p:cNvSpPr txBox="1"/>
          <p:nvPr/>
        </p:nvSpPr>
        <p:spPr>
          <a:xfrm>
            <a:off x="2876550" y="4931105"/>
            <a:ext cx="1284605" cy="668655"/>
          </a:xfrm>
          <a:prstGeom prst="rect">
            <a:avLst/>
          </a:prstGeom>
        </p:spPr>
        <p:txBody>
          <a:bodyPr vert="horz" wrap="square" lIns="0" tIns="12065" rIns="0" bIns="0" rtlCol="0">
            <a:spAutoFit/>
          </a:bodyPr>
          <a:lstStyle/>
          <a:p>
            <a:pPr marL="12700">
              <a:lnSpc>
                <a:spcPts val="2535"/>
              </a:lnSpc>
              <a:spcBef>
                <a:spcPts val="95"/>
              </a:spcBef>
            </a:pPr>
            <a:r>
              <a:rPr sz="2200" spc="-10" dirty="0">
                <a:latin typeface="Calibri"/>
                <a:cs typeface="Calibri"/>
              </a:rPr>
              <a:t>Location</a:t>
            </a:r>
            <a:r>
              <a:rPr sz="2200" spc="-65" dirty="0">
                <a:latin typeface="Calibri"/>
                <a:cs typeface="Calibri"/>
              </a:rPr>
              <a:t> </a:t>
            </a:r>
            <a:r>
              <a:rPr sz="2200" spc="-10" dirty="0">
                <a:latin typeface="Calibri"/>
                <a:cs typeface="Calibri"/>
              </a:rPr>
              <a:t>of</a:t>
            </a:r>
            <a:endParaRPr sz="2200">
              <a:latin typeface="Calibri"/>
              <a:cs typeface="Calibri"/>
            </a:endParaRPr>
          </a:p>
          <a:p>
            <a:pPr marL="141605">
              <a:lnSpc>
                <a:spcPts val="2535"/>
              </a:lnSpc>
            </a:pPr>
            <a:r>
              <a:rPr sz="2200" spc="-10" dirty="0">
                <a:latin typeface="Calibri"/>
                <a:cs typeface="Calibri"/>
              </a:rPr>
              <a:t>recipient</a:t>
            </a:r>
            <a:endParaRPr sz="2200">
              <a:latin typeface="Calibri"/>
              <a:cs typeface="Calibri"/>
            </a:endParaRPr>
          </a:p>
        </p:txBody>
      </p:sp>
      <p:grpSp>
        <p:nvGrpSpPr>
          <p:cNvPr id="27" name="object 27"/>
          <p:cNvGrpSpPr/>
          <p:nvPr/>
        </p:nvGrpSpPr>
        <p:grpSpPr>
          <a:xfrm>
            <a:off x="7075678" y="2162301"/>
            <a:ext cx="1958975" cy="1067435"/>
            <a:chOff x="7075678" y="2162301"/>
            <a:chExt cx="1958975" cy="1067435"/>
          </a:xfrm>
        </p:grpSpPr>
        <p:sp>
          <p:nvSpPr>
            <p:cNvPr id="28" name="object 28"/>
            <p:cNvSpPr/>
            <p:nvPr/>
          </p:nvSpPr>
          <p:spPr>
            <a:xfrm>
              <a:off x="7082028" y="2168651"/>
              <a:ext cx="1849120" cy="963294"/>
            </a:xfrm>
            <a:custGeom>
              <a:avLst/>
              <a:gdLst/>
              <a:ahLst/>
              <a:cxnLst/>
              <a:rect l="l" t="t" r="r" b="b"/>
              <a:pathLst>
                <a:path w="1849120" h="963294">
                  <a:moveTo>
                    <a:pt x="1752346" y="0"/>
                  </a:moveTo>
                  <a:lnTo>
                    <a:pt x="96266" y="0"/>
                  </a:lnTo>
                  <a:lnTo>
                    <a:pt x="58828" y="7576"/>
                  </a:lnTo>
                  <a:lnTo>
                    <a:pt x="28225" y="28225"/>
                  </a:lnTo>
                  <a:lnTo>
                    <a:pt x="7576" y="58828"/>
                  </a:lnTo>
                  <a:lnTo>
                    <a:pt x="0" y="96266"/>
                  </a:lnTo>
                  <a:lnTo>
                    <a:pt x="0" y="866902"/>
                  </a:lnTo>
                  <a:lnTo>
                    <a:pt x="7576" y="904339"/>
                  </a:lnTo>
                  <a:lnTo>
                    <a:pt x="28225" y="934942"/>
                  </a:lnTo>
                  <a:lnTo>
                    <a:pt x="58828" y="955591"/>
                  </a:lnTo>
                  <a:lnTo>
                    <a:pt x="96266" y="963168"/>
                  </a:lnTo>
                  <a:lnTo>
                    <a:pt x="1752346" y="963168"/>
                  </a:lnTo>
                  <a:lnTo>
                    <a:pt x="1789783" y="955591"/>
                  </a:lnTo>
                  <a:lnTo>
                    <a:pt x="1820386" y="934942"/>
                  </a:lnTo>
                  <a:lnTo>
                    <a:pt x="1841035" y="904339"/>
                  </a:lnTo>
                  <a:lnTo>
                    <a:pt x="1848612" y="866902"/>
                  </a:lnTo>
                  <a:lnTo>
                    <a:pt x="1848612" y="96266"/>
                  </a:lnTo>
                  <a:lnTo>
                    <a:pt x="1841035" y="58828"/>
                  </a:lnTo>
                  <a:lnTo>
                    <a:pt x="1820386" y="28225"/>
                  </a:lnTo>
                  <a:lnTo>
                    <a:pt x="1789783" y="7576"/>
                  </a:lnTo>
                  <a:lnTo>
                    <a:pt x="1752346" y="0"/>
                  </a:lnTo>
                  <a:close/>
                </a:path>
              </a:pathLst>
            </a:custGeom>
            <a:solidFill>
              <a:srgbClr val="42B996"/>
            </a:solidFill>
          </p:spPr>
          <p:txBody>
            <a:bodyPr wrap="square" lIns="0" tIns="0" rIns="0" bIns="0" rtlCol="0"/>
            <a:lstStyle/>
            <a:p>
              <a:endParaRPr/>
            </a:p>
          </p:txBody>
        </p:sp>
        <p:sp>
          <p:nvSpPr>
            <p:cNvPr id="29" name="object 29"/>
            <p:cNvSpPr/>
            <p:nvPr/>
          </p:nvSpPr>
          <p:spPr>
            <a:xfrm>
              <a:off x="7082028" y="2168651"/>
              <a:ext cx="1849120" cy="963294"/>
            </a:xfrm>
            <a:custGeom>
              <a:avLst/>
              <a:gdLst/>
              <a:ahLst/>
              <a:cxnLst/>
              <a:rect l="l" t="t" r="r" b="b"/>
              <a:pathLst>
                <a:path w="1849120" h="963294">
                  <a:moveTo>
                    <a:pt x="0" y="96266"/>
                  </a:moveTo>
                  <a:lnTo>
                    <a:pt x="7576" y="58828"/>
                  </a:lnTo>
                  <a:lnTo>
                    <a:pt x="28225" y="28225"/>
                  </a:lnTo>
                  <a:lnTo>
                    <a:pt x="58828" y="7576"/>
                  </a:lnTo>
                  <a:lnTo>
                    <a:pt x="96266" y="0"/>
                  </a:lnTo>
                  <a:lnTo>
                    <a:pt x="1752346" y="0"/>
                  </a:lnTo>
                  <a:lnTo>
                    <a:pt x="1789783" y="7576"/>
                  </a:lnTo>
                  <a:lnTo>
                    <a:pt x="1820386" y="28225"/>
                  </a:lnTo>
                  <a:lnTo>
                    <a:pt x="1841035" y="58828"/>
                  </a:lnTo>
                  <a:lnTo>
                    <a:pt x="1848612" y="96266"/>
                  </a:lnTo>
                  <a:lnTo>
                    <a:pt x="1848612" y="866902"/>
                  </a:lnTo>
                  <a:lnTo>
                    <a:pt x="1841035" y="904339"/>
                  </a:lnTo>
                  <a:lnTo>
                    <a:pt x="1820386" y="934942"/>
                  </a:lnTo>
                  <a:lnTo>
                    <a:pt x="1789783" y="955591"/>
                  </a:lnTo>
                  <a:lnTo>
                    <a:pt x="1752346" y="963168"/>
                  </a:lnTo>
                  <a:lnTo>
                    <a:pt x="96266" y="963168"/>
                  </a:lnTo>
                  <a:lnTo>
                    <a:pt x="58828" y="955591"/>
                  </a:lnTo>
                  <a:lnTo>
                    <a:pt x="28225" y="934942"/>
                  </a:lnTo>
                  <a:lnTo>
                    <a:pt x="7576" y="904339"/>
                  </a:lnTo>
                  <a:lnTo>
                    <a:pt x="0" y="866902"/>
                  </a:lnTo>
                  <a:lnTo>
                    <a:pt x="0" y="96266"/>
                  </a:lnTo>
                  <a:close/>
                </a:path>
              </a:pathLst>
            </a:custGeom>
            <a:ln w="12700">
              <a:solidFill>
                <a:srgbClr val="FFFFFF"/>
              </a:solidFill>
            </a:ln>
          </p:spPr>
          <p:txBody>
            <a:bodyPr wrap="square" lIns="0" tIns="0" rIns="0" bIns="0" rtlCol="0"/>
            <a:lstStyle/>
            <a:p>
              <a:endParaRPr/>
            </a:p>
          </p:txBody>
        </p:sp>
        <p:sp>
          <p:nvSpPr>
            <p:cNvPr id="30" name="object 30"/>
            <p:cNvSpPr/>
            <p:nvPr/>
          </p:nvSpPr>
          <p:spPr>
            <a:xfrm>
              <a:off x="7178040" y="2260091"/>
              <a:ext cx="1850389" cy="963294"/>
            </a:xfrm>
            <a:custGeom>
              <a:avLst/>
              <a:gdLst/>
              <a:ahLst/>
              <a:cxnLst/>
              <a:rect l="l" t="t" r="r" b="b"/>
              <a:pathLst>
                <a:path w="1850390" h="963294">
                  <a:moveTo>
                    <a:pt x="1753870" y="0"/>
                  </a:moveTo>
                  <a:lnTo>
                    <a:pt x="96266" y="0"/>
                  </a:lnTo>
                  <a:lnTo>
                    <a:pt x="58828" y="7576"/>
                  </a:lnTo>
                  <a:lnTo>
                    <a:pt x="28225" y="28225"/>
                  </a:lnTo>
                  <a:lnTo>
                    <a:pt x="7576" y="58828"/>
                  </a:lnTo>
                  <a:lnTo>
                    <a:pt x="0" y="96266"/>
                  </a:lnTo>
                  <a:lnTo>
                    <a:pt x="0" y="866902"/>
                  </a:lnTo>
                  <a:lnTo>
                    <a:pt x="7576" y="904339"/>
                  </a:lnTo>
                  <a:lnTo>
                    <a:pt x="28225" y="934942"/>
                  </a:lnTo>
                  <a:lnTo>
                    <a:pt x="58828" y="955591"/>
                  </a:lnTo>
                  <a:lnTo>
                    <a:pt x="96266" y="963168"/>
                  </a:lnTo>
                  <a:lnTo>
                    <a:pt x="1753870" y="963168"/>
                  </a:lnTo>
                  <a:lnTo>
                    <a:pt x="1791307" y="955591"/>
                  </a:lnTo>
                  <a:lnTo>
                    <a:pt x="1821910" y="934942"/>
                  </a:lnTo>
                  <a:lnTo>
                    <a:pt x="1842559" y="904339"/>
                  </a:lnTo>
                  <a:lnTo>
                    <a:pt x="1850136" y="866902"/>
                  </a:lnTo>
                  <a:lnTo>
                    <a:pt x="1850136" y="96266"/>
                  </a:lnTo>
                  <a:lnTo>
                    <a:pt x="1842559" y="58828"/>
                  </a:lnTo>
                  <a:lnTo>
                    <a:pt x="1821910" y="28225"/>
                  </a:lnTo>
                  <a:lnTo>
                    <a:pt x="1791307" y="7576"/>
                  </a:lnTo>
                  <a:lnTo>
                    <a:pt x="1753870" y="0"/>
                  </a:lnTo>
                  <a:close/>
                </a:path>
              </a:pathLst>
            </a:custGeom>
            <a:solidFill>
              <a:srgbClr val="FFFFFF">
                <a:alpha val="90194"/>
              </a:srgbClr>
            </a:solidFill>
          </p:spPr>
          <p:txBody>
            <a:bodyPr wrap="square" lIns="0" tIns="0" rIns="0" bIns="0" rtlCol="0"/>
            <a:lstStyle/>
            <a:p>
              <a:endParaRPr/>
            </a:p>
          </p:txBody>
        </p:sp>
        <p:sp>
          <p:nvSpPr>
            <p:cNvPr id="31" name="object 31"/>
            <p:cNvSpPr/>
            <p:nvPr/>
          </p:nvSpPr>
          <p:spPr>
            <a:xfrm>
              <a:off x="7178040" y="2260091"/>
              <a:ext cx="1850389" cy="963294"/>
            </a:xfrm>
            <a:custGeom>
              <a:avLst/>
              <a:gdLst/>
              <a:ahLst/>
              <a:cxnLst/>
              <a:rect l="l" t="t" r="r" b="b"/>
              <a:pathLst>
                <a:path w="1850390" h="963294">
                  <a:moveTo>
                    <a:pt x="0" y="96266"/>
                  </a:moveTo>
                  <a:lnTo>
                    <a:pt x="7576" y="58828"/>
                  </a:lnTo>
                  <a:lnTo>
                    <a:pt x="28225" y="28225"/>
                  </a:lnTo>
                  <a:lnTo>
                    <a:pt x="58828" y="7576"/>
                  </a:lnTo>
                  <a:lnTo>
                    <a:pt x="96266" y="0"/>
                  </a:lnTo>
                  <a:lnTo>
                    <a:pt x="1753870" y="0"/>
                  </a:lnTo>
                  <a:lnTo>
                    <a:pt x="1791307" y="7576"/>
                  </a:lnTo>
                  <a:lnTo>
                    <a:pt x="1821910" y="28225"/>
                  </a:lnTo>
                  <a:lnTo>
                    <a:pt x="1842559" y="58828"/>
                  </a:lnTo>
                  <a:lnTo>
                    <a:pt x="1850136" y="96266"/>
                  </a:lnTo>
                  <a:lnTo>
                    <a:pt x="1850136" y="866902"/>
                  </a:lnTo>
                  <a:lnTo>
                    <a:pt x="1842559" y="904339"/>
                  </a:lnTo>
                  <a:lnTo>
                    <a:pt x="1821910" y="934942"/>
                  </a:lnTo>
                  <a:lnTo>
                    <a:pt x="1791307" y="955591"/>
                  </a:lnTo>
                  <a:lnTo>
                    <a:pt x="1753870" y="963168"/>
                  </a:lnTo>
                  <a:lnTo>
                    <a:pt x="96266" y="963168"/>
                  </a:lnTo>
                  <a:lnTo>
                    <a:pt x="58828" y="955591"/>
                  </a:lnTo>
                  <a:lnTo>
                    <a:pt x="28225" y="934942"/>
                  </a:lnTo>
                  <a:lnTo>
                    <a:pt x="7576" y="904339"/>
                  </a:lnTo>
                  <a:lnTo>
                    <a:pt x="0" y="866902"/>
                  </a:lnTo>
                  <a:lnTo>
                    <a:pt x="0" y="96266"/>
                  </a:lnTo>
                  <a:close/>
                </a:path>
              </a:pathLst>
            </a:custGeom>
            <a:ln w="12700">
              <a:solidFill>
                <a:srgbClr val="42B996"/>
              </a:solidFill>
            </a:ln>
          </p:spPr>
          <p:txBody>
            <a:bodyPr wrap="square" lIns="0" tIns="0" rIns="0" bIns="0" rtlCol="0"/>
            <a:lstStyle/>
            <a:p>
              <a:endParaRPr/>
            </a:p>
          </p:txBody>
        </p:sp>
      </p:grpSp>
      <p:sp>
        <p:nvSpPr>
          <p:cNvPr id="32" name="object 32"/>
          <p:cNvSpPr txBox="1"/>
          <p:nvPr/>
        </p:nvSpPr>
        <p:spPr>
          <a:xfrm>
            <a:off x="7337552" y="2528697"/>
            <a:ext cx="1532255" cy="360680"/>
          </a:xfrm>
          <a:prstGeom prst="rect">
            <a:avLst/>
          </a:prstGeom>
        </p:spPr>
        <p:txBody>
          <a:bodyPr vert="horz" wrap="square" lIns="0" tIns="12065" rIns="0" bIns="0" rtlCol="0">
            <a:spAutoFit/>
          </a:bodyPr>
          <a:lstStyle/>
          <a:p>
            <a:pPr marL="12700">
              <a:lnSpc>
                <a:spcPct val="100000"/>
              </a:lnSpc>
              <a:spcBef>
                <a:spcPts val="95"/>
              </a:spcBef>
            </a:pPr>
            <a:r>
              <a:rPr sz="2200" spc="-10" dirty="0">
                <a:latin typeface="Calibri"/>
                <a:cs typeface="Calibri"/>
              </a:rPr>
              <a:t>Other</a:t>
            </a:r>
            <a:r>
              <a:rPr sz="2200" spc="-30" dirty="0">
                <a:latin typeface="Calibri"/>
                <a:cs typeface="Calibri"/>
              </a:rPr>
              <a:t> </a:t>
            </a:r>
            <a:r>
              <a:rPr sz="2200" spc="-15" dirty="0">
                <a:latin typeface="Calibri"/>
                <a:cs typeface="Calibri"/>
              </a:rPr>
              <a:t>person</a:t>
            </a:r>
            <a:endParaRPr sz="2200">
              <a:latin typeface="Calibri"/>
              <a:cs typeface="Calibri"/>
            </a:endParaRPr>
          </a:p>
        </p:txBody>
      </p:sp>
      <p:grpSp>
        <p:nvGrpSpPr>
          <p:cNvPr id="33" name="object 33"/>
          <p:cNvGrpSpPr/>
          <p:nvPr/>
        </p:nvGrpSpPr>
        <p:grpSpPr>
          <a:xfrm>
            <a:off x="4852161" y="3514089"/>
            <a:ext cx="1958975" cy="1067435"/>
            <a:chOff x="4852161" y="3514089"/>
            <a:chExt cx="1958975" cy="1067435"/>
          </a:xfrm>
        </p:grpSpPr>
        <p:sp>
          <p:nvSpPr>
            <p:cNvPr id="34" name="object 34"/>
            <p:cNvSpPr/>
            <p:nvPr/>
          </p:nvSpPr>
          <p:spPr>
            <a:xfrm>
              <a:off x="4858511" y="3520439"/>
              <a:ext cx="1849120" cy="963294"/>
            </a:xfrm>
            <a:custGeom>
              <a:avLst/>
              <a:gdLst/>
              <a:ahLst/>
              <a:cxnLst/>
              <a:rect l="l" t="t" r="r" b="b"/>
              <a:pathLst>
                <a:path w="1849120" h="963295">
                  <a:moveTo>
                    <a:pt x="1752346" y="0"/>
                  </a:moveTo>
                  <a:lnTo>
                    <a:pt x="96266" y="0"/>
                  </a:lnTo>
                  <a:lnTo>
                    <a:pt x="58828" y="7576"/>
                  </a:lnTo>
                  <a:lnTo>
                    <a:pt x="28225" y="28225"/>
                  </a:lnTo>
                  <a:lnTo>
                    <a:pt x="7576" y="58828"/>
                  </a:lnTo>
                  <a:lnTo>
                    <a:pt x="0" y="96266"/>
                  </a:lnTo>
                  <a:lnTo>
                    <a:pt x="0" y="866902"/>
                  </a:lnTo>
                  <a:lnTo>
                    <a:pt x="7576" y="904339"/>
                  </a:lnTo>
                  <a:lnTo>
                    <a:pt x="28225" y="934942"/>
                  </a:lnTo>
                  <a:lnTo>
                    <a:pt x="58828" y="955591"/>
                  </a:lnTo>
                  <a:lnTo>
                    <a:pt x="96266" y="963168"/>
                  </a:lnTo>
                  <a:lnTo>
                    <a:pt x="1752346" y="963168"/>
                  </a:lnTo>
                  <a:lnTo>
                    <a:pt x="1789783" y="955591"/>
                  </a:lnTo>
                  <a:lnTo>
                    <a:pt x="1820386" y="934942"/>
                  </a:lnTo>
                  <a:lnTo>
                    <a:pt x="1841035" y="904339"/>
                  </a:lnTo>
                  <a:lnTo>
                    <a:pt x="1848612" y="866902"/>
                  </a:lnTo>
                  <a:lnTo>
                    <a:pt x="1848612" y="96266"/>
                  </a:lnTo>
                  <a:lnTo>
                    <a:pt x="1841035" y="58828"/>
                  </a:lnTo>
                  <a:lnTo>
                    <a:pt x="1820386" y="28225"/>
                  </a:lnTo>
                  <a:lnTo>
                    <a:pt x="1789783" y="7576"/>
                  </a:lnTo>
                  <a:lnTo>
                    <a:pt x="1752346" y="0"/>
                  </a:lnTo>
                  <a:close/>
                </a:path>
              </a:pathLst>
            </a:custGeom>
            <a:solidFill>
              <a:srgbClr val="3D8752"/>
            </a:solidFill>
          </p:spPr>
          <p:txBody>
            <a:bodyPr wrap="square" lIns="0" tIns="0" rIns="0" bIns="0" rtlCol="0"/>
            <a:lstStyle/>
            <a:p>
              <a:endParaRPr/>
            </a:p>
          </p:txBody>
        </p:sp>
        <p:sp>
          <p:nvSpPr>
            <p:cNvPr id="35" name="object 35"/>
            <p:cNvSpPr/>
            <p:nvPr/>
          </p:nvSpPr>
          <p:spPr>
            <a:xfrm>
              <a:off x="4858511" y="3520439"/>
              <a:ext cx="1849120" cy="963294"/>
            </a:xfrm>
            <a:custGeom>
              <a:avLst/>
              <a:gdLst/>
              <a:ahLst/>
              <a:cxnLst/>
              <a:rect l="l" t="t" r="r" b="b"/>
              <a:pathLst>
                <a:path w="1849120" h="963295">
                  <a:moveTo>
                    <a:pt x="0" y="96266"/>
                  </a:moveTo>
                  <a:lnTo>
                    <a:pt x="7576" y="58828"/>
                  </a:lnTo>
                  <a:lnTo>
                    <a:pt x="28225" y="28225"/>
                  </a:lnTo>
                  <a:lnTo>
                    <a:pt x="58828" y="7576"/>
                  </a:lnTo>
                  <a:lnTo>
                    <a:pt x="96266" y="0"/>
                  </a:lnTo>
                  <a:lnTo>
                    <a:pt x="1752346" y="0"/>
                  </a:lnTo>
                  <a:lnTo>
                    <a:pt x="1789783" y="7576"/>
                  </a:lnTo>
                  <a:lnTo>
                    <a:pt x="1820386" y="28225"/>
                  </a:lnTo>
                  <a:lnTo>
                    <a:pt x="1841035" y="58828"/>
                  </a:lnTo>
                  <a:lnTo>
                    <a:pt x="1848612" y="96266"/>
                  </a:lnTo>
                  <a:lnTo>
                    <a:pt x="1848612" y="866902"/>
                  </a:lnTo>
                  <a:lnTo>
                    <a:pt x="1841035" y="904339"/>
                  </a:lnTo>
                  <a:lnTo>
                    <a:pt x="1820386" y="934942"/>
                  </a:lnTo>
                  <a:lnTo>
                    <a:pt x="1789783" y="955591"/>
                  </a:lnTo>
                  <a:lnTo>
                    <a:pt x="1752346" y="963168"/>
                  </a:lnTo>
                  <a:lnTo>
                    <a:pt x="96266" y="963168"/>
                  </a:lnTo>
                  <a:lnTo>
                    <a:pt x="58828" y="955591"/>
                  </a:lnTo>
                  <a:lnTo>
                    <a:pt x="28225" y="934942"/>
                  </a:lnTo>
                  <a:lnTo>
                    <a:pt x="7576" y="904339"/>
                  </a:lnTo>
                  <a:lnTo>
                    <a:pt x="0" y="866902"/>
                  </a:lnTo>
                  <a:lnTo>
                    <a:pt x="0" y="96266"/>
                  </a:lnTo>
                  <a:close/>
                </a:path>
              </a:pathLst>
            </a:custGeom>
            <a:ln w="12700">
              <a:solidFill>
                <a:srgbClr val="FFFFFF"/>
              </a:solidFill>
            </a:ln>
          </p:spPr>
          <p:txBody>
            <a:bodyPr wrap="square" lIns="0" tIns="0" rIns="0" bIns="0" rtlCol="0"/>
            <a:lstStyle/>
            <a:p>
              <a:endParaRPr/>
            </a:p>
          </p:txBody>
        </p:sp>
        <p:sp>
          <p:nvSpPr>
            <p:cNvPr id="36" name="object 36"/>
            <p:cNvSpPr/>
            <p:nvPr/>
          </p:nvSpPr>
          <p:spPr>
            <a:xfrm>
              <a:off x="4954523" y="3611879"/>
              <a:ext cx="1850389" cy="963294"/>
            </a:xfrm>
            <a:custGeom>
              <a:avLst/>
              <a:gdLst/>
              <a:ahLst/>
              <a:cxnLst/>
              <a:rect l="l" t="t" r="r" b="b"/>
              <a:pathLst>
                <a:path w="1850390" h="963295">
                  <a:moveTo>
                    <a:pt x="1753870" y="0"/>
                  </a:moveTo>
                  <a:lnTo>
                    <a:pt x="96266" y="0"/>
                  </a:lnTo>
                  <a:lnTo>
                    <a:pt x="58828" y="7576"/>
                  </a:lnTo>
                  <a:lnTo>
                    <a:pt x="28225" y="28225"/>
                  </a:lnTo>
                  <a:lnTo>
                    <a:pt x="7576" y="58828"/>
                  </a:lnTo>
                  <a:lnTo>
                    <a:pt x="0" y="96266"/>
                  </a:lnTo>
                  <a:lnTo>
                    <a:pt x="0" y="866902"/>
                  </a:lnTo>
                  <a:lnTo>
                    <a:pt x="7576" y="904339"/>
                  </a:lnTo>
                  <a:lnTo>
                    <a:pt x="28225" y="934942"/>
                  </a:lnTo>
                  <a:lnTo>
                    <a:pt x="58828" y="955591"/>
                  </a:lnTo>
                  <a:lnTo>
                    <a:pt x="96266" y="963168"/>
                  </a:lnTo>
                  <a:lnTo>
                    <a:pt x="1753870" y="963168"/>
                  </a:lnTo>
                  <a:lnTo>
                    <a:pt x="1791307" y="955591"/>
                  </a:lnTo>
                  <a:lnTo>
                    <a:pt x="1821910" y="934942"/>
                  </a:lnTo>
                  <a:lnTo>
                    <a:pt x="1842559" y="904339"/>
                  </a:lnTo>
                  <a:lnTo>
                    <a:pt x="1850136" y="866902"/>
                  </a:lnTo>
                  <a:lnTo>
                    <a:pt x="1850136" y="96266"/>
                  </a:lnTo>
                  <a:lnTo>
                    <a:pt x="1842559" y="58828"/>
                  </a:lnTo>
                  <a:lnTo>
                    <a:pt x="1821910" y="28225"/>
                  </a:lnTo>
                  <a:lnTo>
                    <a:pt x="1791307" y="7576"/>
                  </a:lnTo>
                  <a:lnTo>
                    <a:pt x="1753870" y="0"/>
                  </a:lnTo>
                  <a:close/>
                </a:path>
              </a:pathLst>
            </a:custGeom>
            <a:solidFill>
              <a:srgbClr val="FFFFFF">
                <a:alpha val="90194"/>
              </a:srgbClr>
            </a:solidFill>
          </p:spPr>
          <p:txBody>
            <a:bodyPr wrap="square" lIns="0" tIns="0" rIns="0" bIns="0" rtlCol="0"/>
            <a:lstStyle/>
            <a:p>
              <a:endParaRPr/>
            </a:p>
          </p:txBody>
        </p:sp>
        <p:sp>
          <p:nvSpPr>
            <p:cNvPr id="37" name="object 37"/>
            <p:cNvSpPr/>
            <p:nvPr/>
          </p:nvSpPr>
          <p:spPr>
            <a:xfrm>
              <a:off x="4954523" y="3611879"/>
              <a:ext cx="1850389" cy="963294"/>
            </a:xfrm>
            <a:custGeom>
              <a:avLst/>
              <a:gdLst/>
              <a:ahLst/>
              <a:cxnLst/>
              <a:rect l="l" t="t" r="r" b="b"/>
              <a:pathLst>
                <a:path w="1850390" h="963295">
                  <a:moveTo>
                    <a:pt x="0" y="96266"/>
                  </a:moveTo>
                  <a:lnTo>
                    <a:pt x="7576" y="58828"/>
                  </a:lnTo>
                  <a:lnTo>
                    <a:pt x="28225" y="28225"/>
                  </a:lnTo>
                  <a:lnTo>
                    <a:pt x="58828" y="7576"/>
                  </a:lnTo>
                  <a:lnTo>
                    <a:pt x="96266" y="0"/>
                  </a:lnTo>
                  <a:lnTo>
                    <a:pt x="1753870" y="0"/>
                  </a:lnTo>
                  <a:lnTo>
                    <a:pt x="1791307" y="7576"/>
                  </a:lnTo>
                  <a:lnTo>
                    <a:pt x="1821910" y="28225"/>
                  </a:lnTo>
                  <a:lnTo>
                    <a:pt x="1842559" y="58828"/>
                  </a:lnTo>
                  <a:lnTo>
                    <a:pt x="1850136" y="96266"/>
                  </a:lnTo>
                  <a:lnTo>
                    <a:pt x="1850136" y="866902"/>
                  </a:lnTo>
                  <a:lnTo>
                    <a:pt x="1842559" y="904339"/>
                  </a:lnTo>
                  <a:lnTo>
                    <a:pt x="1821910" y="934942"/>
                  </a:lnTo>
                  <a:lnTo>
                    <a:pt x="1791307" y="955591"/>
                  </a:lnTo>
                  <a:lnTo>
                    <a:pt x="1753870" y="963168"/>
                  </a:lnTo>
                  <a:lnTo>
                    <a:pt x="96266" y="963168"/>
                  </a:lnTo>
                  <a:lnTo>
                    <a:pt x="58828" y="955591"/>
                  </a:lnTo>
                  <a:lnTo>
                    <a:pt x="28225" y="934942"/>
                  </a:lnTo>
                  <a:lnTo>
                    <a:pt x="7576" y="904339"/>
                  </a:lnTo>
                  <a:lnTo>
                    <a:pt x="0" y="866902"/>
                  </a:lnTo>
                  <a:lnTo>
                    <a:pt x="0" y="96266"/>
                  </a:lnTo>
                  <a:close/>
                </a:path>
              </a:pathLst>
            </a:custGeom>
            <a:ln w="12700">
              <a:solidFill>
                <a:srgbClr val="3D8752"/>
              </a:solidFill>
            </a:ln>
          </p:spPr>
          <p:txBody>
            <a:bodyPr wrap="square" lIns="0" tIns="0" rIns="0" bIns="0" rtlCol="0"/>
            <a:lstStyle/>
            <a:p>
              <a:endParaRPr/>
            </a:p>
          </p:txBody>
        </p:sp>
      </p:grpSp>
      <p:sp>
        <p:nvSpPr>
          <p:cNvPr id="38" name="object 38"/>
          <p:cNvSpPr txBox="1"/>
          <p:nvPr/>
        </p:nvSpPr>
        <p:spPr>
          <a:xfrm>
            <a:off x="5153404" y="3727830"/>
            <a:ext cx="1453515" cy="668020"/>
          </a:xfrm>
          <a:prstGeom prst="rect">
            <a:avLst/>
          </a:prstGeom>
        </p:spPr>
        <p:txBody>
          <a:bodyPr vert="horz" wrap="square" lIns="0" tIns="45719" rIns="0" bIns="0" rtlCol="0">
            <a:spAutoFit/>
          </a:bodyPr>
          <a:lstStyle/>
          <a:p>
            <a:pPr marL="12700" marR="5080" indent="81915">
              <a:lnSpc>
                <a:spcPts val="2420"/>
              </a:lnSpc>
              <a:spcBef>
                <a:spcPts val="359"/>
              </a:spcBef>
            </a:pPr>
            <a:r>
              <a:rPr sz="2200" spc="-10" dirty="0">
                <a:latin typeface="Calibri"/>
                <a:cs typeface="Calibri"/>
              </a:rPr>
              <a:t>Address on </a:t>
            </a:r>
            <a:r>
              <a:rPr sz="2200" spc="-5" dirty="0">
                <a:latin typeface="Calibri"/>
                <a:cs typeface="Calibri"/>
              </a:rPr>
              <a:t> </a:t>
            </a:r>
            <a:r>
              <a:rPr sz="2200" spc="-20" dirty="0">
                <a:latin typeface="Calibri"/>
                <a:cs typeface="Calibri"/>
              </a:rPr>
              <a:t>record</a:t>
            </a:r>
            <a:r>
              <a:rPr sz="2200" spc="-60" dirty="0">
                <a:latin typeface="Calibri"/>
                <a:cs typeface="Calibri"/>
              </a:rPr>
              <a:t> </a:t>
            </a:r>
            <a:r>
              <a:rPr sz="2200" spc="-15" dirty="0">
                <a:latin typeface="Calibri"/>
                <a:cs typeface="Calibri"/>
              </a:rPr>
              <a:t>exists</a:t>
            </a:r>
            <a:endParaRPr sz="2200">
              <a:latin typeface="Calibri"/>
              <a:cs typeface="Calibri"/>
            </a:endParaRPr>
          </a:p>
        </p:txBody>
      </p:sp>
      <p:grpSp>
        <p:nvGrpSpPr>
          <p:cNvPr id="39" name="object 39"/>
          <p:cNvGrpSpPr/>
          <p:nvPr/>
        </p:nvGrpSpPr>
        <p:grpSpPr>
          <a:xfrm>
            <a:off x="4852161" y="4718050"/>
            <a:ext cx="1958975" cy="1067435"/>
            <a:chOff x="4852161" y="4718050"/>
            <a:chExt cx="1958975" cy="1067435"/>
          </a:xfrm>
        </p:grpSpPr>
        <p:sp>
          <p:nvSpPr>
            <p:cNvPr id="40" name="object 40"/>
            <p:cNvSpPr/>
            <p:nvPr/>
          </p:nvSpPr>
          <p:spPr>
            <a:xfrm>
              <a:off x="4858511" y="4724400"/>
              <a:ext cx="1849120" cy="963294"/>
            </a:xfrm>
            <a:custGeom>
              <a:avLst/>
              <a:gdLst/>
              <a:ahLst/>
              <a:cxnLst/>
              <a:rect l="l" t="t" r="r" b="b"/>
              <a:pathLst>
                <a:path w="1849120" h="963295">
                  <a:moveTo>
                    <a:pt x="1752346" y="0"/>
                  </a:moveTo>
                  <a:lnTo>
                    <a:pt x="96266" y="0"/>
                  </a:lnTo>
                  <a:lnTo>
                    <a:pt x="58828" y="7576"/>
                  </a:lnTo>
                  <a:lnTo>
                    <a:pt x="28225" y="28225"/>
                  </a:lnTo>
                  <a:lnTo>
                    <a:pt x="7576" y="58828"/>
                  </a:lnTo>
                  <a:lnTo>
                    <a:pt x="0" y="96266"/>
                  </a:lnTo>
                  <a:lnTo>
                    <a:pt x="0" y="866849"/>
                  </a:lnTo>
                  <a:lnTo>
                    <a:pt x="7576" y="904343"/>
                  </a:lnTo>
                  <a:lnTo>
                    <a:pt x="28225" y="934957"/>
                  </a:lnTo>
                  <a:lnTo>
                    <a:pt x="58828" y="955597"/>
                  </a:lnTo>
                  <a:lnTo>
                    <a:pt x="96266" y="963165"/>
                  </a:lnTo>
                  <a:lnTo>
                    <a:pt x="1752346" y="963165"/>
                  </a:lnTo>
                  <a:lnTo>
                    <a:pt x="1789783" y="955597"/>
                  </a:lnTo>
                  <a:lnTo>
                    <a:pt x="1820386" y="934957"/>
                  </a:lnTo>
                  <a:lnTo>
                    <a:pt x="1841035" y="904343"/>
                  </a:lnTo>
                  <a:lnTo>
                    <a:pt x="1848612" y="866849"/>
                  </a:lnTo>
                  <a:lnTo>
                    <a:pt x="1848612" y="96266"/>
                  </a:lnTo>
                  <a:lnTo>
                    <a:pt x="1841035" y="58828"/>
                  </a:lnTo>
                  <a:lnTo>
                    <a:pt x="1820386" y="28225"/>
                  </a:lnTo>
                  <a:lnTo>
                    <a:pt x="1789783" y="7576"/>
                  </a:lnTo>
                  <a:lnTo>
                    <a:pt x="1752346" y="0"/>
                  </a:lnTo>
                  <a:close/>
                </a:path>
              </a:pathLst>
            </a:custGeom>
            <a:solidFill>
              <a:srgbClr val="61A29E"/>
            </a:solidFill>
          </p:spPr>
          <p:txBody>
            <a:bodyPr wrap="square" lIns="0" tIns="0" rIns="0" bIns="0" rtlCol="0"/>
            <a:lstStyle/>
            <a:p>
              <a:endParaRPr/>
            </a:p>
          </p:txBody>
        </p:sp>
        <p:sp>
          <p:nvSpPr>
            <p:cNvPr id="41" name="object 41"/>
            <p:cNvSpPr/>
            <p:nvPr/>
          </p:nvSpPr>
          <p:spPr>
            <a:xfrm>
              <a:off x="4858511" y="4724400"/>
              <a:ext cx="1849120" cy="963294"/>
            </a:xfrm>
            <a:custGeom>
              <a:avLst/>
              <a:gdLst/>
              <a:ahLst/>
              <a:cxnLst/>
              <a:rect l="l" t="t" r="r" b="b"/>
              <a:pathLst>
                <a:path w="1849120" h="963295">
                  <a:moveTo>
                    <a:pt x="0" y="96266"/>
                  </a:moveTo>
                  <a:lnTo>
                    <a:pt x="7576" y="58828"/>
                  </a:lnTo>
                  <a:lnTo>
                    <a:pt x="28225" y="28225"/>
                  </a:lnTo>
                  <a:lnTo>
                    <a:pt x="58828" y="7576"/>
                  </a:lnTo>
                  <a:lnTo>
                    <a:pt x="96266" y="0"/>
                  </a:lnTo>
                  <a:lnTo>
                    <a:pt x="1752346" y="0"/>
                  </a:lnTo>
                  <a:lnTo>
                    <a:pt x="1789783" y="7576"/>
                  </a:lnTo>
                  <a:lnTo>
                    <a:pt x="1820386" y="28225"/>
                  </a:lnTo>
                  <a:lnTo>
                    <a:pt x="1841035" y="58828"/>
                  </a:lnTo>
                  <a:lnTo>
                    <a:pt x="1848612" y="96266"/>
                  </a:lnTo>
                  <a:lnTo>
                    <a:pt x="1848612" y="866849"/>
                  </a:lnTo>
                  <a:lnTo>
                    <a:pt x="1841035" y="904343"/>
                  </a:lnTo>
                  <a:lnTo>
                    <a:pt x="1820386" y="934957"/>
                  </a:lnTo>
                  <a:lnTo>
                    <a:pt x="1789783" y="955597"/>
                  </a:lnTo>
                  <a:lnTo>
                    <a:pt x="1752346" y="963165"/>
                  </a:lnTo>
                  <a:lnTo>
                    <a:pt x="96266" y="963165"/>
                  </a:lnTo>
                  <a:lnTo>
                    <a:pt x="58828" y="955597"/>
                  </a:lnTo>
                  <a:lnTo>
                    <a:pt x="28225" y="934957"/>
                  </a:lnTo>
                  <a:lnTo>
                    <a:pt x="7576" y="904343"/>
                  </a:lnTo>
                  <a:lnTo>
                    <a:pt x="0" y="866849"/>
                  </a:lnTo>
                  <a:lnTo>
                    <a:pt x="0" y="96266"/>
                  </a:lnTo>
                  <a:close/>
                </a:path>
              </a:pathLst>
            </a:custGeom>
            <a:ln w="12700">
              <a:solidFill>
                <a:srgbClr val="FFFFFF"/>
              </a:solidFill>
            </a:ln>
          </p:spPr>
          <p:txBody>
            <a:bodyPr wrap="square" lIns="0" tIns="0" rIns="0" bIns="0" rtlCol="0"/>
            <a:lstStyle/>
            <a:p>
              <a:endParaRPr/>
            </a:p>
          </p:txBody>
        </p:sp>
        <p:sp>
          <p:nvSpPr>
            <p:cNvPr id="42" name="object 42"/>
            <p:cNvSpPr/>
            <p:nvPr/>
          </p:nvSpPr>
          <p:spPr>
            <a:xfrm>
              <a:off x="4954523" y="4815840"/>
              <a:ext cx="1850389" cy="963294"/>
            </a:xfrm>
            <a:custGeom>
              <a:avLst/>
              <a:gdLst/>
              <a:ahLst/>
              <a:cxnLst/>
              <a:rect l="l" t="t" r="r" b="b"/>
              <a:pathLst>
                <a:path w="1850390" h="963295">
                  <a:moveTo>
                    <a:pt x="1753870" y="0"/>
                  </a:moveTo>
                  <a:lnTo>
                    <a:pt x="96266" y="0"/>
                  </a:lnTo>
                  <a:lnTo>
                    <a:pt x="58828" y="7576"/>
                  </a:lnTo>
                  <a:lnTo>
                    <a:pt x="28225" y="28225"/>
                  </a:lnTo>
                  <a:lnTo>
                    <a:pt x="7576" y="58828"/>
                  </a:lnTo>
                  <a:lnTo>
                    <a:pt x="0" y="96266"/>
                  </a:lnTo>
                  <a:lnTo>
                    <a:pt x="0" y="866849"/>
                  </a:lnTo>
                  <a:lnTo>
                    <a:pt x="7576" y="904338"/>
                  </a:lnTo>
                  <a:lnTo>
                    <a:pt x="28225" y="934954"/>
                  </a:lnTo>
                  <a:lnTo>
                    <a:pt x="58828" y="955596"/>
                  </a:lnTo>
                  <a:lnTo>
                    <a:pt x="96266" y="963165"/>
                  </a:lnTo>
                  <a:lnTo>
                    <a:pt x="1753870" y="963165"/>
                  </a:lnTo>
                  <a:lnTo>
                    <a:pt x="1791307" y="955596"/>
                  </a:lnTo>
                  <a:lnTo>
                    <a:pt x="1821910" y="934954"/>
                  </a:lnTo>
                  <a:lnTo>
                    <a:pt x="1842559" y="904338"/>
                  </a:lnTo>
                  <a:lnTo>
                    <a:pt x="1850136" y="866849"/>
                  </a:lnTo>
                  <a:lnTo>
                    <a:pt x="1850136" y="96266"/>
                  </a:lnTo>
                  <a:lnTo>
                    <a:pt x="1842559" y="58828"/>
                  </a:lnTo>
                  <a:lnTo>
                    <a:pt x="1821910" y="28225"/>
                  </a:lnTo>
                  <a:lnTo>
                    <a:pt x="1791307" y="7576"/>
                  </a:lnTo>
                  <a:lnTo>
                    <a:pt x="1753870" y="0"/>
                  </a:lnTo>
                  <a:close/>
                </a:path>
              </a:pathLst>
            </a:custGeom>
            <a:solidFill>
              <a:srgbClr val="FFFFFF">
                <a:alpha val="90194"/>
              </a:srgbClr>
            </a:solidFill>
          </p:spPr>
          <p:txBody>
            <a:bodyPr wrap="square" lIns="0" tIns="0" rIns="0" bIns="0" rtlCol="0"/>
            <a:lstStyle/>
            <a:p>
              <a:endParaRPr/>
            </a:p>
          </p:txBody>
        </p:sp>
        <p:sp>
          <p:nvSpPr>
            <p:cNvPr id="43" name="object 43"/>
            <p:cNvSpPr/>
            <p:nvPr/>
          </p:nvSpPr>
          <p:spPr>
            <a:xfrm>
              <a:off x="4954523" y="4815840"/>
              <a:ext cx="1850389" cy="963294"/>
            </a:xfrm>
            <a:custGeom>
              <a:avLst/>
              <a:gdLst/>
              <a:ahLst/>
              <a:cxnLst/>
              <a:rect l="l" t="t" r="r" b="b"/>
              <a:pathLst>
                <a:path w="1850390" h="963295">
                  <a:moveTo>
                    <a:pt x="0" y="96266"/>
                  </a:moveTo>
                  <a:lnTo>
                    <a:pt x="7576" y="58828"/>
                  </a:lnTo>
                  <a:lnTo>
                    <a:pt x="28225" y="28225"/>
                  </a:lnTo>
                  <a:lnTo>
                    <a:pt x="58828" y="7576"/>
                  </a:lnTo>
                  <a:lnTo>
                    <a:pt x="96266" y="0"/>
                  </a:lnTo>
                  <a:lnTo>
                    <a:pt x="1753870" y="0"/>
                  </a:lnTo>
                  <a:lnTo>
                    <a:pt x="1791307" y="7576"/>
                  </a:lnTo>
                  <a:lnTo>
                    <a:pt x="1821910" y="28225"/>
                  </a:lnTo>
                  <a:lnTo>
                    <a:pt x="1842559" y="58828"/>
                  </a:lnTo>
                  <a:lnTo>
                    <a:pt x="1850136" y="96266"/>
                  </a:lnTo>
                  <a:lnTo>
                    <a:pt x="1850136" y="866849"/>
                  </a:lnTo>
                  <a:lnTo>
                    <a:pt x="1842559" y="904338"/>
                  </a:lnTo>
                  <a:lnTo>
                    <a:pt x="1821910" y="934954"/>
                  </a:lnTo>
                  <a:lnTo>
                    <a:pt x="1791307" y="955596"/>
                  </a:lnTo>
                  <a:lnTo>
                    <a:pt x="1753870" y="963165"/>
                  </a:lnTo>
                  <a:lnTo>
                    <a:pt x="96266" y="963165"/>
                  </a:lnTo>
                  <a:lnTo>
                    <a:pt x="58828" y="955596"/>
                  </a:lnTo>
                  <a:lnTo>
                    <a:pt x="28225" y="934954"/>
                  </a:lnTo>
                  <a:lnTo>
                    <a:pt x="7576" y="904338"/>
                  </a:lnTo>
                  <a:lnTo>
                    <a:pt x="0" y="866849"/>
                  </a:lnTo>
                  <a:lnTo>
                    <a:pt x="0" y="96266"/>
                  </a:lnTo>
                  <a:close/>
                </a:path>
              </a:pathLst>
            </a:custGeom>
            <a:ln w="12700">
              <a:solidFill>
                <a:srgbClr val="61A29E"/>
              </a:solidFill>
            </a:ln>
          </p:spPr>
          <p:txBody>
            <a:bodyPr wrap="square" lIns="0" tIns="0" rIns="0" bIns="0" rtlCol="0"/>
            <a:lstStyle/>
            <a:p>
              <a:endParaRPr/>
            </a:p>
          </p:txBody>
        </p:sp>
      </p:grpSp>
      <p:sp>
        <p:nvSpPr>
          <p:cNvPr id="44" name="object 44"/>
          <p:cNvSpPr txBox="1"/>
          <p:nvPr/>
        </p:nvSpPr>
        <p:spPr>
          <a:xfrm>
            <a:off x="5237226" y="4931105"/>
            <a:ext cx="1284605" cy="668655"/>
          </a:xfrm>
          <a:prstGeom prst="rect">
            <a:avLst/>
          </a:prstGeom>
        </p:spPr>
        <p:txBody>
          <a:bodyPr vert="horz" wrap="square" lIns="0" tIns="12065" rIns="0" bIns="0" rtlCol="0">
            <a:spAutoFit/>
          </a:bodyPr>
          <a:lstStyle/>
          <a:p>
            <a:pPr marL="12700">
              <a:lnSpc>
                <a:spcPts val="2535"/>
              </a:lnSpc>
              <a:spcBef>
                <a:spcPts val="95"/>
              </a:spcBef>
            </a:pPr>
            <a:r>
              <a:rPr sz="2200" spc="-10" dirty="0">
                <a:latin typeface="Calibri"/>
                <a:cs typeface="Calibri"/>
              </a:rPr>
              <a:t>Location</a:t>
            </a:r>
            <a:r>
              <a:rPr sz="2200" spc="-65" dirty="0">
                <a:latin typeface="Calibri"/>
                <a:cs typeface="Calibri"/>
              </a:rPr>
              <a:t> </a:t>
            </a:r>
            <a:r>
              <a:rPr sz="2200" spc="-10" dirty="0">
                <a:latin typeface="Calibri"/>
                <a:cs typeface="Calibri"/>
              </a:rPr>
              <a:t>of</a:t>
            </a:r>
            <a:endParaRPr sz="2200">
              <a:latin typeface="Calibri"/>
              <a:cs typeface="Calibri"/>
            </a:endParaRPr>
          </a:p>
          <a:p>
            <a:pPr marL="141605">
              <a:lnSpc>
                <a:spcPts val="2535"/>
              </a:lnSpc>
            </a:pPr>
            <a:r>
              <a:rPr sz="2200" spc="-10" dirty="0">
                <a:latin typeface="Calibri"/>
                <a:cs typeface="Calibri"/>
              </a:rPr>
              <a:t>recipient</a:t>
            </a:r>
            <a:endParaRPr sz="2200">
              <a:latin typeface="Calibri"/>
              <a:cs typeface="Calibri"/>
            </a:endParaRPr>
          </a:p>
        </p:txBody>
      </p:sp>
      <p:grpSp>
        <p:nvGrpSpPr>
          <p:cNvPr id="45" name="object 45"/>
          <p:cNvGrpSpPr/>
          <p:nvPr/>
        </p:nvGrpSpPr>
        <p:grpSpPr>
          <a:xfrm>
            <a:off x="8044942" y="3486658"/>
            <a:ext cx="1958975" cy="1066165"/>
            <a:chOff x="8044942" y="3486658"/>
            <a:chExt cx="1958975" cy="1066165"/>
          </a:xfrm>
        </p:grpSpPr>
        <p:sp>
          <p:nvSpPr>
            <p:cNvPr id="46" name="object 46"/>
            <p:cNvSpPr/>
            <p:nvPr/>
          </p:nvSpPr>
          <p:spPr>
            <a:xfrm>
              <a:off x="8051292" y="3493008"/>
              <a:ext cx="1850389" cy="962025"/>
            </a:xfrm>
            <a:custGeom>
              <a:avLst/>
              <a:gdLst/>
              <a:ahLst/>
              <a:cxnLst/>
              <a:rect l="l" t="t" r="r" b="b"/>
              <a:pathLst>
                <a:path w="1850390" h="962025">
                  <a:moveTo>
                    <a:pt x="1753997" y="0"/>
                  </a:moveTo>
                  <a:lnTo>
                    <a:pt x="96139" y="0"/>
                  </a:lnTo>
                  <a:lnTo>
                    <a:pt x="58721" y="7556"/>
                  </a:lnTo>
                  <a:lnTo>
                    <a:pt x="28162" y="28162"/>
                  </a:lnTo>
                  <a:lnTo>
                    <a:pt x="7556" y="58721"/>
                  </a:lnTo>
                  <a:lnTo>
                    <a:pt x="0" y="96139"/>
                  </a:lnTo>
                  <a:lnTo>
                    <a:pt x="0" y="865505"/>
                  </a:lnTo>
                  <a:lnTo>
                    <a:pt x="7556" y="902922"/>
                  </a:lnTo>
                  <a:lnTo>
                    <a:pt x="28162" y="933481"/>
                  </a:lnTo>
                  <a:lnTo>
                    <a:pt x="58721" y="954087"/>
                  </a:lnTo>
                  <a:lnTo>
                    <a:pt x="96139" y="961644"/>
                  </a:lnTo>
                  <a:lnTo>
                    <a:pt x="1753997" y="961644"/>
                  </a:lnTo>
                  <a:lnTo>
                    <a:pt x="1791414" y="954087"/>
                  </a:lnTo>
                  <a:lnTo>
                    <a:pt x="1821973" y="933481"/>
                  </a:lnTo>
                  <a:lnTo>
                    <a:pt x="1842579" y="902922"/>
                  </a:lnTo>
                  <a:lnTo>
                    <a:pt x="1850136" y="865505"/>
                  </a:lnTo>
                  <a:lnTo>
                    <a:pt x="1850136" y="96139"/>
                  </a:lnTo>
                  <a:lnTo>
                    <a:pt x="1842579" y="58721"/>
                  </a:lnTo>
                  <a:lnTo>
                    <a:pt x="1821973" y="28162"/>
                  </a:lnTo>
                  <a:lnTo>
                    <a:pt x="1791414" y="7556"/>
                  </a:lnTo>
                  <a:lnTo>
                    <a:pt x="1753997" y="0"/>
                  </a:lnTo>
                  <a:close/>
                </a:path>
              </a:pathLst>
            </a:custGeom>
            <a:solidFill>
              <a:srgbClr val="3D8752"/>
            </a:solidFill>
          </p:spPr>
          <p:txBody>
            <a:bodyPr wrap="square" lIns="0" tIns="0" rIns="0" bIns="0" rtlCol="0"/>
            <a:lstStyle/>
            <a:p>
              <a:endParaRPr/>
            </a:p>
          </p:txBody>
        </p:sp>
        <p:sp>
          <p:nvSpPr>
            <p:cNvPr id="47" name="object 47"/>
            <p:cNvSpPr/>
            <p:nvPr/>
          </p:nvSpPr>
          <p:spPr>
            <a:xfrm>
              <a:off x="8051292" y="3493008"/>
              <a:ext cx="1850389" cy="962025"/>
            </a:xfrm>
            <a:custGeom>
              <a:avLst/>
              <a:gdLst/>
              <a:ahLst/>
              <a:cxnLst/>
              <a:rect l="l" t="t" r="r" b="b"/>
              <a:pathLst>
                <a:path w="1850390" h="962025">
                  <a:moveTo>
                    <a:pt x="0" y="96139"/>
                  </a:moveTo>
                  <a:lnTo>
                    <a:pt x="7556" y="58721"/>
                  </a:lnTo>
                  <a:lnTo>
                    <a:pt x="28162" y="28162"/>
                  </a:lnTo>
                  <a:lnTo>
                    <a:pt x="58721" y="7556"/>
                  </a:lnTo>
                  <a:lnTo>
                    <a:pt x="96139" y="0"/>
                  </a:lnTo>
                  <a:lnTo>
                    <a:pt x="1753997" y="0"/>
                  </a:lnTo>
                  <a:lnTo>
                    <a:pt x="1791414" y="7556"/>
                  </a:lnTo>
                  <a:lnTo>
                    <a:pt x="1821973" y="28162"/>
                  </a:lnTo>
                  <a:lnTo>
                    <a:pt x="1842579" y="58721"/>
                  </a:lnTo>
                  <a:lnTo>
                    <a:pt x="1850136" y="96139"/>
                  </a:lnTo>
                  <a:lnTo>
                    <a:pt x="1850136" y="865505"/>
                  </a:lnTo>
                  <a:lnTo>
                    <a:pt x="1842579" y="902922"/>
                  </a:lnTo>
                  <a:lnTo>
                    <a:pt x="1821973" y="933481"/>
                  </a:lnTo>
                  <a:lnTo>
                    <a:pt x="1791414" y="954087"/>
                  </a:lnTo>
                  <a:lnTo>
                    <a:pt x="1753997" y="961644"/>
                  </a:lnTo>
                  <a:lnTo>
                    <a:pt x="96139" y="961644"/>
                  </a:lnTo>
                  <a:lnTo>
                    <a:pt x="58721" y="954087"/>
                  </a:lnTo>
                  <a:lnTo>
                    <a:pt x="28162" y="933481"/>
                  </a:lnTo>
                  <a:lnTo>
                    <a:pt x="7556" y="902922"/>
                  </a:lnTo>
                  <a:lnTo>
                    <a:pt x="0" y="865505"/>
                  </a:lnTo>
                  <a:lnTo>
                    <a:pt x="0" y="96139"/>
                  </a:lnTo>
                  <a:close/>
                </a:path>
              </a:pathLst>
            </a:custGeom>
            <a:ln w="12700">
              <a:solidFill>
                <a:srgbClr val="FFFFFF"/>
              </a:solidFill>
            </a:ln>
          </p:spPr>
          <p:txBody>
            <a:bodyPr wrap="square" lIns="0" tIns="0" rIns="0" bIns="0" rtlCol="0"/>
            <a:lstStyle/>
            <a:p>
              <a:endParaRPr/>
            </a:p>
          </p:txBody>
        </p:sp>
        <p:sp>
          <p:nvSpPr>
            <p:cNvPr id="48" name="object 48"/>
            <p:cNvSpPr/>
            <p:nvPr/>
          </p:nvSpPr>
          <p:spPr>
            <a:xfrm>
              <a:off x="8147304" y="3584448"/>
              <a:ext cx="1850389" cy="962025"/>
            </a:xfrm>
            <a:custGeom>
              <a:avLst/>
              <a:gdLst/>
              <a:ahLst/>
              <a:cxnLst/>
              <a:rect l="l" t="t" r="r" b="b"/>
              <a:pathLst>
                <a:path w="1850390" h="962025">
                  <a:moveTo>
                    <a:pt x="1753997" y="0"/>
                  </a:moveTo>
                  <a:lnTo>
                    <a:pt x="96139" y="0"/>
                  </a:lnTo>
                  <a:lnTo>
                    <a:pt x="58721" y="7556"/>
                  </a:lnTo>
                  <a:lnTo>
                    <a:pt x="28162" y="28162"/>
                  </a:lnTo>
                  <a:lnTo>
                    <a:pt x="7556" y="58721"/>
                  </a:lnTo>
                  <a:lnTo>
                    <a:pt x="0" y="96139"/>
                  </a:lnTo>
                  <a:lnTo>
                    <a:pt x="0" y="865505"/>
                  </a:lnTo>
                  <a:lnTo>
                    <a:pt x="7556" y="902922"/>
                  </a:lnTo>
                  <a:lnTo>
                    <a:pt x="28162" y="933481"/>
                  </a:lnTo>
                  <a:lnTo>
                    <a:pt x="58721" y="954087"/>
                  </a:lnTo>
                  <a:lnTo>
                    <a:pt x="96139" y="961644"/>
                  </a:lnTo>
                  <a:lnTo>
                    <a:pt x="1753997" y="961644"/>
                  </a:lnTo>
                  <a:lnTo>
                    <a:pt x="1791414" y="954087"/>
                  </a:lnTo>
                  <a:lnTo>
                    <a:pt x="1821973" y="933481"/>
                  </a:lnTo>
                  <a:lnTo>
                    <a:pt x="1842579" y="902922"/>
                  </a:lnTo>
                  <a:lnTo>
                    <a:pt x="1850136" y="865505"/>
                  </a:lnTo>
                  <a:lnTo>
                    <a:pt x="1850136" y="96139"/>
                  </a:lnTo>
                  <a:lnTo>
                    <a:pt x="1842579" y="58721"/>
                  </a:lnTo>
                  <a:lnTo>
                    <a:pt x="1821973" y="28162"/>
                  </a:lnTo>
                  <a:lnTo>
                    <a:pt x="1791414" y="7556"/>
                  </a:lnTo>
                  <a:lnTo>
                    <a:pt x="1753997" y="0"/>
                  </a:lnTo>
                  <a:close/>
                </a:path>
              </a:pathLst>
            </a:custGeom>
            <a:solidFill>
              <a:srgbClr val="FFFFFF">
                <a:alpha val="90194"/>
              </a:srgbClr>
            </a:solidFill>
          </p:spPr>
          <p:txBody>
            <a:bodyPr wrap="square" lIns="0" tIns="0" rIns="0" bIns="0" rtlCol="0"/>
            <a:lstStyle/>
            <a:p>
              <a:endParaRPr/>
            </a:p>
          </p:txBody>
        </p:sp>
        <p:sp>
          <p:nvSpPr>
            <p:cNvPr id="49" name="object 49"/>
            <p:cNvSpPr/>
            <p:nvPr/>
          </p:nvSpPr>
          <p:spPr>
            <a:xfrm>
              <a:off x="8147304" y="3584448"/>
              <a:ext cx="1850389" cy="962025"/>
            </a:xfrm>
            <a:custGeom>
              <a:avLst/>
              <a:gdLst/>
              <a:ahLst/>
              <a:cxnLst/>
              <a:rect l="l" t="t" r="r" b="b"/>
              <a:pathLst>
                <a:path w="1850390" h="962025">
                  <a:moveTo>
                    <a:pt x="0" y="96139"/>
                  </a:moveTo>
                  <a:lnTo>
                    <a:pt x="7556" y="58721"/>
                  </a:lnTo>
                  <a:lnTo>
                    <a:pt x="28162" y="28162"/>
                  </a:lnTo>
                  <a:lnTo>
                    <a:pt x="58721" y="7556"/>
                  </a:lnTo>
                  <a:lnTo>
                    <a:pt x="96139" y="0"/>
                  </a:lnTo>
                  <a:lnTo>
                    <a:pt x="1753997" y="0"/>
                  </a:lnTo>
                  <a:lnTo>
                    <a:pt x="1791414" y="7556"/>
                  </a:lnTo>
                  <a:lnTo>
                    <a:pt x="1821973" y="28162"/>
                  </a:lnTo>
                  <a:lnTo>
                    <a:pt x="1842579" y="58721"/>
                  </a:lnTo>
                  <a:lnTo>
                    <a:pt x="1850136" y="96139"/>
                  </a:lnTo>
                  <a:lnTo>
                    <a:pt x="1850136" y="865505"/>
                  </a:lnTo>
                  <a:lnTo>
                    <a:pt x="1842579" y="902922"/>
                  </a:lnTo>
                  <a:lnTo>
                    <a:pt x="1821973" y="933481"/>
                  </a:lnTo>
                  <a:lnTo>
                    <a:pt x="1791414" y="954087"/>
                  </a:lnTo>
                  <a:lnTo>
                    <a:pt x="1753997" y="961644"/>
                  </a:lnTo>
                  <a:lnTo>
                    <a:pt x="96139" y="961644"/>
                  </a:lnTo>
                  <a:lnTo>
                    <a:pt x="58721" y="954087"/>
                  </a:lnTo>
                  <a:lnTo>
                    <a:pt x="28162" y="933481"/>
                  </a:lnTo>
                  <a:lnTo>
                    <a:pt x="7556" y="902922"/>
                  </a:lnTo>
                  <a:lnTo>
                    <a:pt x="0" y="865505"/>
                  </a:lnTo>
                  <a:lnTo>
                    <a:pt x="0" y="96139"/>
                  </a:lnTo>
                  <a:close/>
                </a:path>
              </a:pathLst>
            </a:custGeom>
            <a:ln w="12700">
              <a:solidFill>
                <a:srgbClr val="3D8752"/>
              </a:solidFill>
            </a:ln>
          </p:spPr>
          <p:txBody>
            <a:bodyPr wrap="square" lIns="0" tIns="0" rIns="0" bIns="0" rtlCol="0"/>
            <a:lstStyle/>
            <a:p>
              <a:endParaRPr/>
            </a:p>
          </p:txBody>
        </p:sp>
      </p:grpSp>
      <p:sp>
        <p:nvSpPr>
          <p:cNvPr id="50" name="object 50"/>
          <p:cNvSpPr txBox="1"/>
          <p:nvPr/>
        </p:nvSpPr>
        <p:spPr>
          <a:xfrm>
            <a:off x="8394572" y="3852113"/>
            <a:ext cx="1355725" cy="360680"/>
          </a:xfrm>
          <a:prstGeom prst="rect">
            <a:avLst/>
          </a:prstGeom>
        </p:spPr>
        <p:txBody>
          <a:bodyPr vert="horz" wrap="square" lIns="0" tIns="12065" rIns="0" bIns="0" rtlCol="0">
            <a:spAutoFit/>
          </a:bodyPr>
          <a:lstStyle/>
          <a:p>
            <a:pPr marL="12700">
              <a:lnSpc>
                <a:spcPct val="100000"/>
              </a:lnSpc>
              <a:spcBef>
                <a:spcPts val="95"/>
              </a:spcBef>
            </a:pPr>
            <a:r>
              <a:rPr sz="2200" spc="-10" dirty="0">
                <a:latin typeface="Calibri"/>
                <a:cs typeface="Calibri"/>
              </a:rPr>
              <a:t>Other</a:t>
            </a:r>
            <a:r>
              <a:rPr sz="2200" spc="-50" dirty="0">
                <a:latin typeface="Calibri"/>
                <a:cs typeface="Calibri"/>
              </a:rPr>
              <a:t> </a:t>
            </a:r>
            <a:r>
              <a:rPr sz="2200" spc="-10" dirty="0">
                <a:latin typeface="Calibri"/>
                <a:cs typeface="Calibri"/>
              </a:rPr>
              <a:t>cases</a:t>
            </a:r>
            <a:endParaRPr sz="2200">
              <a:latin typeface="Calibri"/>
              <a:cs typeface="Calibri"/>
            </a:endParaRPr>
          </a:p>
        </p:txBody>
      </p:sp>
      <p:grpSp>
        <p:nvGrpSpPr>
          <p:cNvPr id="51" name="object 51"/>
          <p:cNvGrpSpPr/>
          <p:nvPr/>
        </p:nvGrpSpPr>
        <p:grpSpPr>
          <a:xfrm>
            <a:off x="8067802" y="4718050"/>
            <a:ext cx="1958975" cy="1067435"/>
            <a:chOff x="8067802" y="4718050"/>
            <a:chExt cx="1958975" cy="1067435"/>
          </a:xfrm>
        </p:grpSpPr>
        <p:sp>
          <p:nvSpPr>
            <p:cNvPr id="52" name="object 52"/>
            <p:cNvSpPr/>
            <p:nvPr/>
          </p:nvSpPr>
          <p:spPr>
            <a:xfrm>
              <a:off x="8074152" y="4724400"/>
              <a:ext cx="1850389" cy="963294"/>
            </a:xfrm>
            <a:custGeom>
              <a:avLst/>
              <a:gdLst/>
              <a:ahLst/>
              <a:cxnLst/>
              <a:rect l="l" t="t" r="r" b="b"/>
              <a:pathLst>
                <a:path w="1850390" h="963295">
                  <a:moveTo>
                    <a:pt x="1753870" y="0"/>
                  </a:moveTo>
                  <a:lnTo>
                    <a:pt x="96266" y="0"/>
                  </a:lnTo>
                  <a:lnTo>
                    <a:pt x="58828" y="7576"/>
                  </a:lnTo>
                  <a:lnTo>
                    <a:pt x="28225" y="28225"/>
                  </a:lnTo>
                  <a:lnTo>
                    <a:pt x="7576" y="58828"/>
                  </a:lnTo>
                  <a:lnTo>
                    <a:pt x="0" y="96266"/>
                  </a:lnTo>
                  <a:lnTo>
                    <a:pt x="0" y="866849"/>
                  </a:lnTo>
                  <a:lnTo>
                    <a:pt x="7576" y="904338"/>
                  </a:lnTo>
                  <a:lnTo>
                    <a:pt x="28225" y="934954"/>
                  </a:lnTo>
                  <a:lnTo>
                    <a:pt x="58828" y="955596"/>
                  </a:lnTo>
                  <a:lnTo>
                    <a:pt x="96266" y="963165"/>
                  </a:lnTo>
                  <a:lnTo>
                    <a:pt x="1753870" y="963165"/>
                  </a:lnTo>
                  <a:lnTo>
                    <a:pt x="1791307" y="955596"/>
                  </a:lnTo>
                  <a:lnTo>
                    <a:pt x="1821910" y="934954"/>
                  </a:lnTo>
                  <a:lnTo>
                    <a:pt x="1842559" y="904338"/>
                  </a:lnTo>
                  <a:lnTo>
                    <a:pt x="1850136" y="866849"/>
                  </a:lnTo>
                  <a:lnTo>
                    <a:pt x="1850136" y="96266"/>
                  </a:lnTo>
                  <a:lnTo>
                    <a:pt x="1842559" y="58828"/>
                  </a:lnTo>
                  <a:lnTo>
                    <a:pt x="1821910" y="28225"/>
                  </a:lnTo>
                  <a:lnTo>
                    <a:pt x="1791307" y="7576"/>
                  </a:lnTo>
                  <a:lnTo>
                    <a:pt x="1753870" y="0"/>
                  </a:lnTo>
                  <a:close/>
                </a:path>
              </a:pathLst>
            </a:custGeom>
            <a:solidFill>
              <a:srgbClr val="61A29E"/>
            </a:solidFill>
          </p:spPr>
          <p:txBody>
            <a:bodyPr wrap="square" lIns="0" tIns="0" rIns="0" bIns="0" rtlCol="0"/>
            <a:lstStyle/>
            <a:p>
              <a:endParaRPr/>
            </a:p>
          </p:txBody>
        </p:sp>
        <p:sp>
          <p:nvSpPr>
            <p:cNvPr id="53" name="object 53"/>
            <p:cNvSpPr/>
            <p:nvPr/>
          </p:nvSpPr>
          <p:spPr>
            <a:xfrm>
              <a:off x="8074152" y="4724400"/>
              <a:ext cx="1850389" cy="963294"/>
            </a:xfrm>
            <a:custGeom>
              <a:avLst/>
              <a:gdLst/>
              <a:ahLst/>
              <a:cxnLst/>
              <a:rect l="l" t="t" r="r" b="b"/>
              <a:pathLst>
                <a:path w="1850390" h="963295">
                  <a:moveTo>
                    <a:pt x="0" y="96266"/>
                  </a:moveTo>
                  <a:lnTo>
                    <a:pt x="7576" y="58828"/>
                  </a:lnTo>
                  <a:lnTo>
                    <a:pt x="28225" y="28225"/>
                  </a:lnTo>
                  <a:lnTo>
                    <a:pt x="58828" y="7576"/>
                  </a:lnTo>
                  <a:lnTo>
                    <a:pt x="96266" y="0"/>
                  </a:lnTo>
                  <a:lnTo>
                    <a:pt x="1753870" y="0"/>
                  </a:lnTo>
                  <a:lnTo>
                    <a:pt x="1791307" y="7576"/>
                  </a:lnTo>
                  <a:lnTo>
                    <a:pt x="1821910" y="28225"/>
                  </a:lnTo>
                  <a:lnTo>
                    <a:pt x="1842559" y="58828"/>
                  </a:lnTo>
                  <a:lnTo>
                    <a:pt x="1850136" y="96266"/>
                  </a:lnTo>
                  <a:lnTo>
                    <a:pt x="1850136" y="866849"/>
                  </a:lnTo>
                  <a:lnTo>
                    <a:pt x="1842559" y="904338"/>
                  </a:lnTo>
                  <a:lnTo>
                    <a:pt x="1821910" y="934954"/>
                  </a:lnTo>
                  <a:lnTo>
                    <a:pt x="1791307" y="955596"/>
                  </a:lnTo>
                  <a:lnTo>
                    <a:pt x="1753870" y="963165"/>
                  </a:lnTo>
                  <a:lnTo>
                    <a:pt x="96266" y="963165"/>
                  </a:lnTo>
                  <a:lnTo>
                    <a:pt x="58828" y="955596"/>
                  </a:lnTo>
                  <a:lnTo>
                    <a:pt x="28225" y="934954"/>
                  </a:lnTo>
                  <a:lnTo>
                    <a:pt x="7576" y="904338"/>
                  </a:lnTo>
                  <a:lnTo>
                    <a:pt x="0" y="866849"/>
                  </a:lnTo>
                  <a:lnTo>
                    <a:pt x="0" y="96266"/>
                  </a:lnTo>
                  <a:close/>
                </a:path>
              </a:pathLst>
            </a:custGeom>
            <a:ln w="12700">
              <a:solidFill>
                <a:srgbClr val="FFFFFF"/>
              </a:solidFill>
            </a:ln>
          </p:spPr>
          <p:txBody>
            <a:bodyPr wrap="square" lIns="0" tIns="0" rIns="0" bIns="0" rtlCol="0"/>
            <a:lstStyle/>
            <a:p>
              <a:endParaRPr/>
            </a:p>
          </p:txBody>
        </p:sp>
        <p:sp>
          <p:nvSpPr>
            <p:cNvPr id="54" name="object 54"/>
            <p:cNvSpPr/>
            <p:nvPr/>
          </p:nvSpPr>
          <p:spPr>
            <a:xfrm>
              <a:off x="8170164" y="4815840"/>
              <a:ext cx="1850389" cy="963294"/>
            </a:xfrm>
            <a:custGeom>
              <a:avLst/>
              <a:gdLst/>
              <a:ahLst/>
              <a:cxnLst/>
              <a:rect l="l" t="t" r="r" b="b"/>
              <a:pathLst>
                <a:path w="1850390" h="963295">
                  <a:moveTo>
                    <a:pt x="1753870" y="0"/>
                  </a:moveTo>
                  <a:lnTo>
                    <a:pt x="96266" y="0"/>
                  </a:lnTo>
                  <a:lnTo>
                    <a:pt x="58828" y="7576"/>
                  </a:lnTo>
                  <a:lnTo>
                    <a:pt x="28225" y="28225"/>
                  </a:lnTo>
                  <a:lnTo>
                    <a:pt x="7576" y="58828"/>
                  </a:lnTo>
                  <a:lnTo>
                    <a:pt x="0" y="96266"/>
                  </a:lnTo>
                  <a:lnTo>
                    <a:pt x="0" y="866849"/>
                  </a:lnTo>
                  <a:lnTo>
                    <a:pt x="7576" y="904338"/>
                  </a:lnTo>
                  <a:lnTo>
                    <a:pt x="28225" y="934954"/>
                  </a:lnTo>
                  <a:lnTo>
                    <a:pt x="58828" y="955596"/>
                  </a:lnTo>
                  <a:lnTo>
                    <a:pt x="96266" y="963165"/>
                  </a:lnTo>
                  <a:lnTo>
                    <a:pt x="1753870" y="963165"/>
                  </a:lnTo>
                  <a:lnTo>
                    <a:pt x="1791307" y="955596"/>
                  </a:lnTo>
                  <a:lnTo>
                    <a:pt x="1821910" y="934954"/>
                  </a:lnTo>
                  <a:lnTo>
                    <a:pt x="1842559" y="904338"/>
                  </a:lnTo>
                  <a:lnTo>
                    <a:pt x="1850136" y="866849"/>
                  </a:lnTo>
                  <a:lnTo>
                    <a:pt x="1850136" y="96266"/>
                  </a:lnTo>
                  <a:lnTo>
                    <a:pt x="1842559" y="58828"/>
                  </a:lnTo>
                  <a:lnTo>
                    <a:pt x="1821910" y="28225"/>
                  </a:lnTo>
                  <a:lnTo>
                    <a:pt x="1791307" y="7576"/>
                  </a:lnTo>
                  <a:lnTo>
                    <a:pt x="1753870" y="0"/>
                  </a:lnTo>
                  <a:close/>
                </a:path>
              </a:pathLst>
            </a:custGeom>
            <a:solidFill>
              <a:srgbClr val="FFFFFF">
                <a:alpha val="90194"/>
              </a:srgbClr>
            </a:solidFill>
          </p:spPr>
          <p:txBody>
            <a:bodyPr wrap="square" lIns="0" tIns="0" rIns="0" bIns="0" rtlCol="0"/>
            <a:lstStyle/>
            <a:p>
              <a:endParaRPr/>
            </a:p>
          </p:txBody>
        </p:sp>
        <p:sp>
          <p:nvSpPr>
            <p:cNvPr id="55" name="object 55"/>
            <p:cNvSpPr/>
            <p:nvPr/>
          </p:nvSpPr>
          <p:spPr>
            <a:xfrm>
              <a:off x="8170164" y="4815840"/>
              <a:ext cx="1850389" cy="963294"/>
            </a:xfrm>
            <a:custGeom>
              <a:avLst/>
              <a:gdLst/>
              <a:ahLst/>
              <a:cxnLst/>
              <a:rect l="l" t="t" r="r" b="b"/>
              <a:pathLst>
                <a:path w="1850390" h="963295">
                  <a:moveTo>
                    <a:pt x="0" y="96266"/>
                  </a:moveTo>
                  <a:lnTo>
                    <a:pt x="7576" y="58828"/>
                  </a:lnTo>
                  <a:lnTo>
                    <a:pt x="28225" y="28225"/>
                  </a:lnTo>
                  <a:lnTo>
                    <a:pt x="58828" y="7576"/>
                  </a:lnTo>
                  <a:lnTo>
                    <a:pt x="96266" y="0"/>
                  </a:lnTo>
                  <a:lnTo>
                    <a:pt x="1753870" y="0"/>
                  </a:lnTo>
                  <a:lnTo>
                    <a:pt x="1791307" y="7576"/>
                  </a:lnTo>
                  <a:lnTo>
                    <a:pt x="1821910" y="28225"/>
                  </a:lnTo>
                  <a:lnTo>
                    <a:pt x="1842559" y="58828"/>
                  </a:lnTo>
                  <a:lnTo>
                    <a:pt x="1850136" y="96266"/>
                  </a:lnTo>
                  <a:lnTo>
                    <a:pt x="1850136" y="866849"/>
                  </a:lnTo>
                  <a:lnTo>
                    <a:pt x="1842559" y="904338"/>
                  </a:lnTo>
                  <a:lnTo>
                    <a:pt x="1821910" y="934954"/>
                  </a:lnTo>
                  <a:lnTo>
                    <a:pt x="1791307" y="955596"/>
                  </a:lnTo>
                  <a:lnTo>
                    <a:pt x="1753870" y="963165"/>
                  </a:lnTo>
                  <a:lnTo>
                    <a:pt x="96266" y="963165"/>
                  </a:lnTo>
                  <a:lnTo>
                    <a:pt x="58828" y="955596"/>
                  </a:lnTo>
                  <a:lnTo>
                    <a:pt x="28225" y="934954"/>
                  </a:lnTo>
                  <a:lnTo>
                    <a:pt x="7576" y="904338"/>
                  </a:lnTo>
                  <a:lnTo>
                    <a:pt x="0" y="866849"/>
                  </a:lnTo>
                  <a:lnTo>
                    <a:pt x="0" y="96266"/>
                  </a:lnTo>
                  <a:close/>
                </a:path>
              </a:pathLst>
            </a:custGeom>
            <a:ln w="12700">
              <a:solidFill>
                <a:srgbClr val="61A29E"/>
              </a:solidFill>
            </a:ln>
          </p:spPr>
          <p:txBody>
            <a:bodyPr wrap="square" lIns="0" tIns="0" rIns="0" bIns="0" rtlCol="0"/>
            <a:lstStyle/>
            <a:p>
              <a:endParaRPr/>
            </a:p>
          </p:txBody>
        </p:sp>
      </p:grpSp>
      <p:sp>
        <p:nvSpPr>
          <p:cNvPr id="56" name="object 56"/>
          <p:cNvSpPr txBox="1"/>
          <p:nvPr/>
        </p:nvSpPr>
        <p:spPr>
          <a:xfrm>
            <a:off x="8453373" y="4931105"/>
            <a:ext cx="1284605" cy="668655"/>
          </a:xfrm>
          <a:prstGeom prst="rect">
            <a:avLst/>
          </a:prstGeom>
        </p:spPr>
        <p:txBody>
          <a:bodyPr vert="horz" wrap="square" lIns="0" tIns="12065" rIns="0" bIns="0" rtlCol="0">
            <a:spAutoFit/>
          </a:bodyPr>
          <a:lstStyle/>
          <a:p>
            <a:pPr algn="ctr">
              <a:lnSpc>
                <a:spcPts val="2535"/>
              </a:lnSpc>
              <a:spcBef>
                <a:spcPts val="95"/>
              </a:spcBef>
            </a:pPr>
            <a:r>
              <a:rPr sz="2200" spc="-10" dirty="0">
                <a:latin typeface="Calibri"/>
                <a:cs typeface="Calibri"/>
              </a:rPr>
              <a:t>Location</a:t>
            </a:r>
            <a:r>
              <a:rPr sz="2200" spc="-55" dirty="0">
                <a:latin typeface="Calibri"/>
                <a:cs typeface="Calibri"/>
              </a:rPr>
              <a:t> </a:t>
            </a:r>
            <a:r>
              <a:rPr sz="2200" spc="-10" dirty="0">
                <a:latin typeface="Calibri"/>
                <a:cs typeface="Calibri"/>
              </a:rPr>
              <a:t>of</a:t>
            </a:r>
            <a:endParaRPr sz="2200">
              <a:latin typeface="Calibri"/>
              <a:cs typeface="Calibri"/>
            </a:endParaRPr>
          </a:p>
          <a:p>
            <a:pPr marL="1905" algn="ctr">
              <a:lnSpc>
                <a:spcPts val="2535"/>
              </a:lnSpc>
            </a:pPr>
            <a:r>
              <a:rPr sz="2200" spc="-5" dirty="0">
                <a:latin typeface="Calibri"/>
                <a:cs typeface="Calibri"/>
              </a:rPr>
              <a:t>supplier</a:t>
            </a:r>
            <a:endParaRPr sz="2200">
              <a:latin typeface="Calibri"/>
              <a:cs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81430" y="112852"/>
            <a:ext cx="9779635" cy="483234"/>
          </a:xfrm>
          <a:prstGeom prst="rect">
            <a:avLst/>
          </a:prstGeom>
        </p:spPr>
        <p:txBody>
          <a:bodyPr vert="horz" wrap="square" lIns="0" tIns="12700" rIns="0" bIns="0" rtlCol="0">
            <a:spAutoFit/>
          </a:bodyPr>
          <a:lstStyle/>
          <a:p>
            <a:pPr marL="12700">
              <a:lnSpc>
                <a:spcPct val="100000"/>
              </a:lnSpc>
              <a:spcBef>
                <a:spcPts val="100"/>
              </a:spcBef>
            </a:pPr>
            <a:r>
              <a:rPr sz="3000" b="1" spc="-15" dirty="0">
                <a:solidFill>
                  <a:schemeClr val="accent6">
                    <a:lumMod val="50000"/>
                  </a:schemeClr>
                </a:solidFill>
              </a:rPr>
              <a:t>The</a:t>
            </a:r>
            <a:r>
              <a:rPr sz="3000" b="1" spc="-75" dirty="0">
                <a:solidFill>
                  <a:schemeClr val="accent6">
                    <a:lumMod val="50000"/>
                  </a:schemeClr>
                </a:solidFill>
              </a:rPr>
              <a:t> </a:t>
            </a:r>
            <a:r>
              <a:rPr sz="3000" b="1" spc="-15" dirty="0">
                <a:solidFill>
                  <a:schemeClr val="accent6">
                    <a:lumMod val="50000"/>
                  </a:schemeClr>
                </a:solidFill>
              </a:rPr>
              <a:t>place</a:t>
            </a:r>
            <a:r>
              <a:rPr sz="3000" b="1" spc="-85" dirty="0">
                <a:solidFill>
                  <a:schemeClr val="accent6">
                    <a:lumMod val="50000"/>
                  </a:schemeClr>
                </a:solidFill>
              </a:rPr>
              <a:t> </a:t>
            </a:r>
            <a:r>
              <a:rPr sz="3000" b="1" spc="-10" dirty="0">
                <a:solidFill>
                  <a:schemeClr val="accent6">
                    <a:lumMod val="50000"/>
                  </a:schemeClr>
                </a:solidFill>
              </a:rPr>
              <a:t>of</a:t>
            </a:r>
            <a:r>
              <a:rPr sz="3000" b="1" spc="-50" dirty="0">
                <a:solidFill>
                  <a:schemeClr val="accent6">
                    <a:lumMod val="50000"/>
                  </a:schemeClr>
                </a:solidFill>
              </a:rPr>
              <a:t> </a:t>
            </a:r>
            <a:r>
              <a:rPr sz="3000" b="1" spc="-20" dirty="0">
                <a:solidFill>
                  <a:schemeClr val="accent6">
                    <a:lumMod val="50000"/>
                  </a:schemeClr>
                </a:solidFill>
              </a:rPr>
              <a:t>supply</a:t>
            </a:r>
            <a:r>
              <a:rPr sz="3000" b="1" spc="-70" dirty="0">
                <a:solidFill>
                  <a:schemeClr val="accent6">
                    <a:lumMod val="50000"/>
                  </a:schemeClr>
                </a:solidFill>
              </a:rPr>
              <a:t> </a:t>
            </a:r>
            <a:r>
              <a:rPr sz="3000" b="1" spc="-10" dirty="0">
                <a:solidFill>
                  <a:schemeClr val="accent6">
                    <a:lumMod val="50000"/>
                  </a:schemeClr>
                </a:solidFill>
              </a:rPr>
              <a:t>of</a:t>
            </a:r>
            <a:r>
              <a:rPr sz="3000" b="1" spc="-50" dirty="0">
                <a:solidFill>
                  <a:schemeClr val="accent6">
                    <a:lumMod val="50000"/>
                  </a:schemeClr>
                </a:solidFill>
              </a:rPr>
              <a:t> </a:t>
            </a:r>
            <a:r>
              <a:rPr sz="3000" b="1" spc="-30" dirty="0">
                <a:solidFill>
                  <a:schemeClr val="accent6">
                    <a:lumMod val="50000"/>
                  </a:schemeClr>
                </a:solidFill>
              </a:rPr>
              <a:t>insurance</a:t>
            </a:r>
            <a:r>
              <a:rPr sz="3000" b="1" spc="-85" dirty="0">
                <a:solidFill>
                  <a:schemeClr val="accent6">
                    <a:lumMod val="50000"/>
                  </a:schemeClr>
                </a:solidFill>
              </a:rPr>
              <a:t> </a:t>
            </a:r>
            <a:r>
              <a:rPr sz="3000" b="1" spc="-15" dirty="0">
                <a:solidFill>
                  <a:schemeClr val="accent6">
                    <a:lumMod val="50000"/>
                  </a:schemeClr>
                </a:solidFill>
              </a:rPr>
              <a:t>services</a:t>
            </a:r>
            <a:r>
              <a:rPr sz="3000" b="1" spc="-100" dirty="0">
                <a:solidFill>
                  <a:schemeClr val="accent6">
                    <a:lumMod val="50000"/>
                  </a:schemeClr>
                </a:solidFill>
              </a:rPr>
              <a:t> </a:t>
            </a:r>
            <a:r>
              <a:rPr sz="3000" b="1" dirty="0">
                <a:solidFill>
                  <a:schemeClr val="accent6">
                    <a:lumMod val="50000"/>
                  </a:schemeClr>
                </a:solidFill>
              </a:rPr>
              <a:t>–</a:t>
            </a:r>
            <a:r>
              <a:rPr sz="3000" b="1" spc="-45" dirty="0">
                <a:solidFill>
                  <a:schemeClr val="accent6">
                    <a:lumMod val="50000"/>
                  </a:schemeClr>
                </a:solidFill>
              </a:rPr>
              <a:t> </a:t>
            </a:r>
            <a:r>
              <a:rPr sz="3000" b="1" spc="-15" dirty="0">
                <a:solidFill>
                  <a:schemeClr val="accent6">
                    <a:lumMod val="50000"/>
                  </a:schemeClr>
                </a:solidFill>
              </a:rPr>
              <a:t>Sec</a:t>
            </a:r>
            <a:r>
              <a:rPr sz="3000" b="1" spc="-70" dirty="0">
                <a:solidFill>
                  <a:schemeClr val="accent6">
                    <a:lumMod val="50000"/>
                  </a:schemeClr>
                </a:solidFill>
              </a:rPr>
              <a:t> </a:t>
            </a:r>
            <a:r>
              <a:rPr sz="3000" b="1" spc="-25" dirty="0">
                <a:solidFill>
                  <a:schemeClr val="accent6">
                    <a:lumMod val="50000"/>
                  </a:schemeClr>
                </a:solidFill>
              </a:rPr>
              <a:t>12(13)</a:t>
            </a:r>
            <a:r>
              <a:rPr sz="3000" b="1" spc="-75" dirty="0">
                <a:solidFill>
                  <a:schemeClr val="accent6">
                    <a:lumMod val="50000"/>
                  </a:schemeClr>
                </a:solidFill>
              </a:rPr>
              <a:t> </a:t>
            </a:r>
            <a:r>
              <a:rPr sz="3000" b="1" spc="-10" dirty="0">
                <a:solidFill>
                  <a:schemeClr val="accent6">
                    <a:lumMod val="50000"/>
                  </a:schemeClr>
                </a:solidFill>
              </a:rPr>
              <a:t>of</a:t>
            </a:r>
            <a:r>
              <a:rPr sz="3000" b="1" spc="-40" dirty="0">
                <a:solidFill>
                  <a:schemeClr val="accent6">
                    <a:lumMod val="50000"/>
                  </a:schemeClr>
                </a:solidFill>
              </a:rPr>
              <a:t> </a:t>
            </a:r>
            <a:r>
              <a:rPr sz="3000" b="1" spc="-15" dirty="0">
                <a:solidFill>
                  <a:schemeClr val="accent6">
                    <a:lumMod val="50000"/>
                  </a:schemeClr>
                </a:solidFill>
              </a:rPr>
              <a:t>IGST</a:t>
            </a:r>
            <a:r>
              <a:rPr sz="3000" b="1" spc="-75" dirty="0">
                <a:solidFill>
                  <a:schemeClr val="accent6">
                    <a:lumMod val="50000"/>
                  </a:schemeClr>
                </a:solidFill>
              </a:rPr>
              <a:t> </a:t>
            </a:r>
            <a:r>
              <a:rPr sz="3000" b="1" spc="-15" dirty="0">
                <a:solidFill>
                  <a:schemeClr val="accent6">
                    <a:lumMod val="50000"/>
                  </a:schemeClr>
                </a:solidFill>
              </a:rPr>
              <a:t>Act</a:t>
            </a:r>
            <a:endParaRPr sz="3000" b="1" dirty="0">
              <a:solidFill>
                <a:schemeClr val="accent6">
                  <a:lumMod val="50000"/>
                </a:schemeClr>
              </a:solidFill>
            </a:endParaRPr>
          </a:p>
        </p:txBody>
      </p:sp>
      <p:sp>
        <p:nvSpPr>
          <p:cNvPr id="3" name="object 3"/>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sp>
        <p:nvSpPr>
          <p:cNvPr id="4" name="object 4"/>
          <p:cNvSpPr/>
          <p:nvPr/>
        </p:nvSpPr>
        <p:spPr>
          <a:xfrm>
            <a:off x="454154" y="1167383"/>
            <a:ext cx="11433175" cy="1198245"/>
          </a:xfrm>
          <a:custGeom>
            <a:avLst/>
            <a:gdLst/>
            <a:ahLst/>
            <a:cxnLst/>
            <a:rect l="l" t="t" r="r" b="b"/>
            <a:pathLst>
              <a:path w="11433175" h="1198245">
                <a:moveTo>
                  <a:pt x="11233401" y="0"/>
                </a:moveTo>
                <a:lnTo>
                  <a:pt x="199642" y="0"/>
                </a:lnTo>
                <a:lnTo>
                  <a:pt x="153865" y="5274"/>
                </a:lnTo>
                <a:lnTo>
                  <a:pt x="111843" y="20296"/>
                </a:lnTo>
                <a:lnTo>
                  <a:pt x="74775" y="43867"/>
                </a:lnTo>
                <a:lnTo>
                  <a:pt x="43858" y="74787"/>
                </a:lnTo>
                <a:lnTo>
                  <a:pt x="20291" y="111856"/>
                </a:lnTo>
                <a:lnTo>
                  <a:pt x="5272" y="153875"/>
                </a:lnTo>
                <a:lnTo>
                  <a:pt x="0" y="199644"/>
                </a:lnTo>
                <a:lnTo>
                  <a:pt x="0" y="998220"/>
                </a:lnTo>
                <a:lnTo>
                  <a:pt x="5272" y="1043988"/>
                </a:lnTo>
                <a:lnTo>
                  <a:pt x="20291" y="1086007"/>
                </a:lnTo>
                <a:lnTo>
                  <a:pt x="43858" y="1123076"/>
                </a:lnTo>
                <a:lnTo>
                  <a:pt x="74775" y="1153996"/>
                </a:lnTo>
                <a:lnTo>
                  <a:pt x="111843" y="1177567"/>
                </a:lnTo>
                <a:lnTo>
                  <a:pt x="153865" y="1192590"/>
                </a:lnTo>
                <a:lnTo>
                  <a:pt x="199642" y="1197864"/>
                </a:lnTo>
                <a:lnTo>
                  <a:pt x="11233401" y="1197864"/>
                </a:lnTo>
                <a:lnTo>
                  <a:pt x="11279170" y="1192590"/>
                </a:lnTo>
                <a:lnTo>
                  <a:pt x="11321189" y="1177567"/>
                </a:lnTo>
                <a:lnTo>
                  <a:pt x="11358258" y="1153996"/>
                </a:lnTo>
                <a:lnTo>
                  <a:pt x="11389178" y="1123076"/>
                </a:lnTo>
                <a:lnTo>
                  <a:pt x="11412749" y="1086007"/>
                </a:lnTo>
                <a:lnTo>
                  <a:pt x="11427771" y="1043988"/>
                </a:lnTo>
                <a:lnTo>
                  <a:pt x="11433045" y="998220"/>
                </a:lnTo>
                <a:lnTo>
                  <a:pt x="11433045" y="199644"/>
                </a:lnTo>
                <a:lnTo>
                  <a:pt x="11427771" y="153875"/>
                </a:lnTo>
                <a:lnTo>
                  <a:pt x="11412749" y="111856"/>
                </a:lnTo>
                <a:lnTo>
                  <a:pt x="11389178" y="74787"/>
                </a:lnTo>
                <a:lnTo>
                  <a:pt x="11358258" y="43867"/>
                </a:lnTo>
                <a:lnTo>
                  <a:pt x="11321189" y="20296"/>
                </a:lnTo>
                <a:lnTo>
                  <a:pt x="11279170" y="5274"/>
                </a:lnTo>
                <a:lnTo>
                  <a:pt x="11233401" y="0"/>
                </a:lnTo>
                <a:close/>
              </a:path>
            </a:pathLst>
          </a:custGeom>
          <a:solidFill>
            <a:srgbClr val="1CACE4"/>
          </a:solidFill>
        </p:spPr>
        <p:txBody>
          <a:bodyPr wrap="square" lIns="0" tIns="0" rIns="0" bIns="0" rtlCol="0"/>
          <a:lstStyle/>
          <a:p>
            <a:endParaRPr/>
          </a:p>
        </p:txBody>
      </p:sp>
      <p:sp>
        <p:nvSpPr>
          <p:cNvPr id="5" name="object 5"/>
          <p:cNvSpPr txBox="1"/>
          <p:nvPr/>
        </p:nvSpPr>
        <p:spPr>
          <a:xfrm>
            <a:off x="568860" y="1589913"/>
            <a:ext cx="4848225" cy="1047750"/>
          </a:xfrm>
          <a:prstGeom prst="rect">
            <a:avLst/>
          </a:prstGeom>
        </p:spPr>
        <p:txBody>
          <a:bodyPr vert="horz" wrap="square" lIns="0" tIns="12700" rIns="0" bIns="0" rtlCol="0">
            <a:spAutoFit/>
          </a:bodyPr>
          <a:lstStyle/>
          <a:p>
            <a:pPr marL="318770" indent="-306705">
              <a:lnSpc>
                <a:spcPct val="100000"/>
              </a:lnSpc>
              <a:spcBef>
                <a:spcPts val="100"/>
              </a:spcBef>
              <a:buAutoNum type="alphaLcParenBoth"/>
              <a:tabLst>
                <a:tab pos="319405" algn="l"/>
              </a:tabLst>
            </a:pPr>
            <a:r>
              <a:rPr sz="1800" b="1" spc="-10" dirty="0">
                <a:solidFill>
                  <a:srgbClr val="FFFFFF"/>
                </a:solidFill>
                <a:latin typeface="Calibri"/>
                <a:cs typeface="Calibri"/>
              </a:rPr>
              <a:t>to</a:t>
            </a:r>
            <a:r>
              <a:rPr sz="1800" b="1" spc="-25" dirty="0">
                <a:solidFill>
                  <a:srgbClr val="FFFFFF"/>
                </a:solidFill>
                <a:latin typeface="Calibri"/>
                <a:cs typeface="Calibri"/>
              </a:rPr>
              <a:t> </a:t>
            </a:r>
            <a:r>
              <a:rPr sz="1800" b="1" dirty="0">
                <a:solidFill>
                  <a:srgbClr val="FFFFFF"/>
                </a:solidFill>
                <a:latin typeface="Calibri"/>
                <a:cs typeface="Calibri"/>
              </a:rPr>
              <a:t>a</a:t>
            </a:r>
            <a:r>
              <a:rPr sz="1800" b="1" spc="-25" dirty="0">
                <a:solidFill>
                  <a:srgbClr val="FFFFFF"/>
                </a:solidFill>
                <a:latin typeface="Calibri"/>
                <a:cs typeface="Calibri"/>
              </a:rPr>
              <a:t> </a:t>
            </a:r>
            <a:r>
              <a:rPr sz="1800" b="1" spc="-10" dirty="0">
                <a:solidFill>
                  <a:srgbClr val="001F5F"/>
                </a:solidFill>
                <a:latin typeface="Calibri"/>
                <a:cs typeface="Calibri"/>
              </a:rPr>
              <a:t>registered</a:t>
            </a:r>
            <a:r>
              <a:rPr sz="1800" b="1" spc="-15" dirty="0">
                <a:solidFill>
                  <a:srgbClr val="001F5F"/>
                </a:solidFill>
                <a:latin typeface="Calibri"/>
                <a:cs typeface="Calibri"/>
              </a:rPr>
              <a:t> </a:t>
            </a:r>
            <a:r>
              <a:rPr sz="1800" b="1" spc="-5" dirty="0">
                <a:solidFill>
                  <a:srgbClr val="001F5F"/>
                </a:solidFill>
                <a:latin typeface="Calibri"/>
                <a:cs typeface="Calibri"/>
              </a:rPr>
              <a:t>person</a:t>
            </a:r>
            <a:r>
              <a:rPr sz="1800" b="1" spc="-5" dirty="0">
                <a:solidFill>
                  <a:srgbClr val="FFFFFF"/>
                </a:solidFill>
                <a:latin typeface="Calibri"/>
                <a:cs typeface="Calibri"/>
              </a:rPr>
              <a:t>,</a:t>
            </a:r>
            <a:endParaRPr sz="1800">
              <a:latin typeface="Calibri"/>
              <a:cs typeface="Calibri"/>
            </a:endParaRPr>
          </a:p>
          <a:p>
            <a:pPr>
              <a:lnSpc>
                <a:spcPct val="100000"/>
              </a:lnSpc>
              <a:buClr>
                <a:srgbClr val="FFFFFF"/>
              </a:buClr>
              <a:buFont typeface="Calibri"/>
              <a:buAutoNum type="alphaLcParenBoth"/>
            </a:pPr>
            <a:endParaRPr sz="1800">
              <a:latin typeface="Calibri"/>
              <a:cs typeface="Calibri"/>
            </a:endParaRPr>
          </a:p>
          <a:p>
            <a:pPr marL="420370" lvl="1" indent="-172720">
              <a:lnSpc>
                <a:spcPct val="100000"/>
              </a:lnSpc>
              <a:spcBef>
                <a:spcPts val="1530"/>
              </a:spcBef>
              <a:buFont typeface="Calibri"/>
              <a:buChar char="•"/>
              <a:tabLst>
                <a:tab pos="421005" algn="l"/>
              </a:tabLst>
            </a:pPr>
            <a:r>
              <a:rPr sz="1800" b="1" spc="-5" dirty="0">
                <a:latin typeface="Calibri"/>
                <a:cs typeface="Calibri"/>
              </a:rPr>
              <a:t>Place</a:t>
            </a:r>
            <a:r>
              <a:rPr sz="1800" b="1" spc="-15" dirty="0">
                <a:latin typeface="Calibri"/>
                <a:cs typeface="Calibri"/>
              </a:rPr>
              <a:t> </a:t>
            </a:r>
            <a:r>
              <a:rPr sz="1800" b="1" dirty="0">
                <a:latin typeface="Calibri"/>
                <a:cs typeface="Calibri"/>
              </a:rPr>
              <a:t>of</a:t>
            </a:r>
            <a:r>
              <a:rPr sz="1800" b="1" spc="-10" dirty="0">
                <a:latin typeface="Calibri"/>
                <a:cs typeface="Calibri"/>
              </a:rPr>
              <a:t> </a:t>
            </a:r>
            <a:r>
              <a:rPr sz="1800" b="1" dirty="0">
                <a:latin typeface="Calibri"/>
                <a:cs typeface="Calibri"/>
              </a:rPr>
              <a:t>Supply</a:t>
            </a:r>
            <a:r>
              <a:rPr sz="1800" b="1" spc="-20" dirty="0">
                <a:latin typeface="Calibri"/>
                <a:cs typeface="Calibri"/>
              </a:rPr>
              <a:t> </a:t>
            </a:r>
            <a:r>
              <a:rPr sz="1800" b="1" dirty="0">
                <a:latin typeface="Calibri"/>
                <a:cs typeface="Calibri"/>
              </a:rPr>
              <a:t>be</a:t>
            </a:r>
            <a:r>
              <a:rPr sz="1800" b="1" spc="-15" dirty="0">
                <a:latin typeface="Calibri"/>
                <a:cs typeface="Calibri"/>
              </a:rPr>
              <a:t> </a:t>
            </a:r>
            <a:r>
              <a:rPr sz="1800" b="1" dirty="0">
                <a:latin typeface="Calibri"/>
                <a:cs typeface="Calibri"/>
              </a:rPr>
              <a:t>the</a:t>
            </a:r>
            <a:r>
              <a:rPr sz="1800" b="1" spc="-10" dirty="0">
                <a:latin typeface="Calibri"/>
                <a:cs typeface="Calibri"/>
              </a:rPr>
              <a:t> </a:t>
            </a:r>
            <a:r>
              <a:rPr sz="1800" b="1" spc="-5" dirty="0">
                <a:latin typeface="Calibri"/>
                <a:cs typeface="Calibri"/>
              </a:rPr>
              <a:t>location</a:t>
            </a:r>
            <a:r>
              <a:rPr sz="1800" b="1" spc="-25" dirty="0">
                <a:latin typeface="Calibri"/>
                <a:cs typeface="Calibri"/>
              </a:rPr>
              <a:t> </a:t>
            </a:r>
            <a:r>
              <a:rPr sz="1800" b="1" dirty="0">
                <a:latin typeface="Calibri"/>
                <a:cs typeface="Calibri"/>
              </a:rPr>
              <a:t>of</a:t>
            </a:r>
            <a:r>
              <a:rPr sz="1800" b="1" spc="-10" dirty="0">
                <a:latin typeface="Calibri"/>
                <a:cs typeface="Calibri"/>
              </a:rPr>
              <a:t> </a:t>
            </a:r>
            <a:r>
              <a:rPr sz="1800" b="1" dirty="0">
                <a:latin typeface="Calibri"/>
                <a:cs typeface="Calibri"/>
              </a:rPr>
              <a:t>such</a:t>
            </a:r>
            <a:r>
              <a:rPr sz="1800" b="1" spc="-30" dirty="0">
                <a:latin typeface="Calibri"/>
                <a:cs typeface="Calibri"/>
              </a:rPr>
              <a:t> </a:t>
            </a:r>
            <a:r>
              <a:rPr sz="1800" b="1" spc="-5" dirty="0">
                <a:latin typeface="Calibri"/>
                <a:cs typeface="Calibri"/>
              </a:rPr>
              <a:t>person;</a:t>
            </a:r>
            <a:endParaRPr sz="1800">
              <a:latin typeface="Calibri"/>
              <a:cs typeface="Calibri"/>
            </a:endParaRPr>
          </a:p>
        </p:txBody>
      </p:sp>
      <p:sp>
        <p:nvSpPr>
          <p:cNvPr id="6" name="object 6"/>
          <p:cNvSpPr/>
          <p:nvPr/>
        </p:nvSpPr>
        <p:spPr>
          <a:xfrm>
            <a:off x="454154" y="3080003"/>
            <a:ext cx="11433175" cy="1198245"/>
          </a:xfrm>
          <a:custGeom>
            <a:avLst/>
            <a:gdLst/>
            <a:ahLst/>
            <a:cxnLst/>
            <a:rect l="l" t="t" r="r" b="b"/>
            <a:pathLst>
              <a:path w="11433175" h="1198245">
                <a:moveTo>
                  <a:pt x="11233401" y="0"/>
                </a:moveTo>
                <a:lnTo>
                  <a:pt x="199642" y="0"/>
                </a:lnTo>
                <a:lnTo>
                  <a:pt x="153865" y="5274"/>
                </a:lnTo>
                <a:lnTo>
                  <a:pt x="111843" y="20296"/>
                </a:lnTo>
                <a:lnTo>
                  <a:pt x="74775" y="43867"/>
                </a:lnTo>
                <a:lnTo>
                  <a:pt x="43858" y="74787"/>
                </a:lnTo>
                <a:lnTo>
                  <a:pt x="20291" y="111856"/>
                </a:lnTo>
                <a:lnTo>
                  <a:pt x="5272" y="153875"/>
                </a:lnTo>
                <a:lnTo>
                  <a:pt x="0" y="199644"/>
                </a:lnTo>
                <a:lnTo>
                  <a:pt x="0" y="998220"/>
                </a:lnTo>
                <a:lnTo>
                  <a:pt x="5272" y="1043988"/>
                </a:lnTo>
                <a:lnTo>
                  <a:pt x="20291" y="1086007"/>
                </a:lnTo>
                <a:lnTo>
                  <a:pt x="43858" y="1123076"/>
                </a:lnTo>
                <a:lnTo>
                  <a:pt x="74775" y="1153996"/>
                </a:lnTo>
                <a:lnTo>
                  <a:pt x="111843" y="1177567"/>
                </a:lnTo>
                <a:lnTo>
                  <a:pt x="153865" y="1192590"/>
                </a:lnTo>
                <a:lnTo>
                  <a:pt x="199642" y="1197864"/>
                </a:lnTo>
                <a:lnTo>
                  <a:pt x="11233401" y="1197864"/>
                </a:lnTo>
                <a:lnTo>
                  <a:pt x="11279170" y="1192590"/>
                </a:lnTo>
                <a:lnTo>
                  <a:pt x="11321189" y="1177567"/>
                </a:lnTo>
                <a:lnTo>
                  <a:pt x="11358258" y="1153996"/>
                </a:lnTo>
                <a:lnTo>
                  <a:pt x="11389178" y="1123076"/>
                </a:lnTo>
                <a:lnTo>
                  <a:pt x="11412749" y="1086007"/>
                </a:lnTo>
                <a:lnTo>
                  <a:pt x="11427771" y="1043988"/>
                </a:lnTo>
                <a:lnTo>
                  <a:pt x="11433045" y="998220"/>
                </a:lnTo>
                <a:lnTo>
                  <a:pt x="11433045" y="199644"/>
                </a:lnTo>
                <a:lnTo>
                  <a:pt x="11427771" y="153875"/>
                </a:lnTo>
                <a:lnTo>
                  <a:pt x="11412749" y="111856"/>
                </a:lnTo>
                <a:lnTo>
                  <a:pt x="11389178" y="74787"/>
                </a:lnTo>
                <a:lnTo>
                  <a:pt x="11358258" y="43867"/>
                </a:lnTo>
                <a:lnTo>
                  <a:pt x="11321189" y="20296"/>
                </a:lnTo>
                <a:lnTo>
                  <a:pt x="11279170" y="5274"/>
                </a:lnTo>
                <a:lnTo>
                  <a:pt x="11233401" y="0"/>
                </a:lnTo>
                <a:close/>
              </a:path>
            </a:pathLst>
          </a:custGeom>
          <a:solidFill>
            <a:srgbClr val="1CACE4"/>
          </a:solidFill>
        </p:spPr>
        <p:txBody>
          <a:bodyPr wrap="square" lIns="0" tIns="0" rIns="0" bIns="0" rtlCol="0"/>
          <a:lstStyle/>
          <a:p>
            <a:endParaRPr/>
          </a:p>
        </p:txBody>
      </p:sp>
      <p:sp>
        <p:nvSpPr>
          <p:cNvPr id="7" name="object 7"/>
          <p:cNvSpPr txBox="1"/>
          <p:nvPr/>
        </p:nvSpPr>
        <p:spPr>
          <a:xfrm>
            <a:off x="568860" y="3503803"/>
            <a:ext cx="9880600" cy="1228090"/>
          </a:xfrm>
          <a:prstGeom prst="rect">
            <a:avLst/>
          </a:prstGeom>
        </p:spPr>
        <p:txBody>
          <a:bodyPr vert="horz" wrap="square" lIns="0" tIns="12700" rIns="0" bIns="0" rtlCol="0">
            <a:spAutoFit/>
          </a:bodyPr>
          <a:lstStyle/>
          <a:p>
            <a:pPr marL="328930" indent="-316865">
              <a:lnSpc>
                <a:spcPct val="100000"/>
              </a:lnSpc>
              <a:spcBef>
                <a:spcPts val="100"/>
              </a:spcBef>
              <a:buAutoNum type="alphaLcParenBoth" startAt="2"/>
              <a:tabLst>
                <a:tab pos="329565" algn="l"/>
              </a:tabLst>
            </a:pPr>
            <a:r>
              <a:rPr sz="1800" b="1" spc="-10" dirty="0">
                <a:solidFill>
                  <a:srgbClr val="FFFFFF"/>
                </a:solidFill>
                <a:latin typeface="Calibri"/>
                <a:cs typeface="Calibri"/>
              </a:rPr>
              <a:t>to</a:t>
            </a:r>
            <a:r>
              <a:rPr sz="1800" b="1" spc="-15" dirty="0">
                <a:solidFill>
                  <a:srgbClr val="FFFFFF"/>
                </a:solidFill>
                <a:latin typeface="Calibri"/>
                <a:cs typeface="Calibri"/>
              </a:rPr>
              <a:t> </a:t>
            </a:r>
            <a:r>
              <a:rPr sz="1800" b="1" dirty="0">
                <a:solidFill>
                  <a:srgbClr val="FFFFFF"/>
                </a:solidFill>
                <a:latin typeface="Calibri"/>
                <a:cs typeface="Calibri"/>
              </a:rPr>
              <a:t>a</a:t>
            </a:r>
            <a:r>
              <a:rPr sz="1800" b="1" spc="-5" dirty="0">
                <a:solidFill>
                  <a:srgbClr val="FFFFFF"/>
                </a:solidFill>
                <a:latin typeface="Calibri"/>
                <a:cs typeface="Calibri"/>
              </a:rPr>
              <a:t> person</a:t>
            </a:r>
            <a:r>
              <a:rPr sz="1800" b="1" spc="-15" dirty="0">
                <a:solidFill>
                  <a:srgbClr val="FFFFFF"/>
                </a:solidFill>
                <a:latin typeface="Calibri"/>
                <a:cs typeface="Calibri"/>
              </a:rPr>
              <a:t> </a:t>
            </a:r>
            <a:r>
              <a:rPr sz="1800" b="1" dirty="0">
                <a:solidFill>
                  <a:srgbClr val="001F5F"/>
                </a:solidFill>
                <a:latin typeface="Calibri"/>
                <a:cs typeface="Calibri"/>
              </a:rPr>
              <a:t>other</a:t>
            </a:r>
            <a:r>
              <a:rPr sz="1800" b="1" spc="-20" dirty="0">
                <a:solidFill>
                  <a:srgbClr val="001F5F"/>
                </a:solidFill>
                <a:latin typeface="Calibri"/>
                <a:cs typeface="Calibri"/>
              </a:rPr>
              <a:t> </a:t>
            </a:r>
            <a:r>
              <a:rPr sz="1800" b="1" dirty="0">
                <a:solidFill>
                  <a:srgbClr val="001F5F"/>
                </a:solidFill>
                <a:latin typeface="Calibri"/>
                <a:cs typeface="Calibri"/>
              </a:rPr>
              <a:t>than</a:t>
            </a:r>
            <a:r>
              <a:rPr sz="1800" b="1" spc="-10" dirty="0">
                <a:solidFill>
                  <a:srgbClr val="001F5F"/>
                </a:solidFill>
                <a:latin typeface="Calibri"/>
                <a:cs typeface="Calibri"/>
              </a:rPr>
              <a:t> </a:t>
            </a:r>
            <a:r>
              <a:rPr sz="1800" b="1" dirty="0">
                <a:solidFill>
                  <a:srgbClr val="001F5F"/>
                </a:solidFill>
                <a:latin typeface="Calibri"/>
                <a:cs typeface="Calibri"/>
              </a:rPr>
              <a:t>a</a:t>
            </a:r>
            <a:r>
              <a:rPr sz="1800" b="1" spc="-5" dirty="0">
                <a:solidFill>
                  <a:srgbClr val="001F5F"/>
                </a:solidFill>
                <a:latin typeface="Calibri"/>
                <a:cs typeface="Calibri"/>
              </a:rPr>
              <a:t> </a:t>
            </a:r>
            <a:r>
              <a:rPr sz="1800" b="1" spc="-15" dirty="0">
                <a:solidFill>
                  <a:srgbClr val="001F5F"/>
                </a:solidFill>
                <a:latin typeface="Calibri"/>
                <a:cs typeface="Calibri"/>
              </a:rPr>
              <a:t>registered</a:t>
            </a:r>
            <a:r>
              <a:rPr sz="1800" b="1" dirty="0">
                <a:solidFill>
                  <a:srgbClr val="001F5F"/>
                </a:solidFill>
                <a:latin typeface="Calibri"/>
                <a:cs typeface="Calibri"/>
              </a:rPr>
              <a:t> </a:t>
            </a:r>
            <a:r>
              <a:rPr sz="1800" b="1" spc="-5" dirty="0">
                <a:solidFill>
                  <a:srgbClr val="001F5F"/>
                </a:solidFill>
                <a:latin typeface="Calibri"/>
                <a:cs typeface="Calibri"/>
              </a:rPr>
              <a:t>person</a:t>
            </a:r>
            <a:r>
              <a:rPr sz="1800" b="1" spc="-5" dirty="0">
                <a:solidFill>
                  <a:srgbClr val="FFFFFF"/>
                </a:solidFill>
                <a:latin typeface="Calibri"/>
                <a:cs typeface="Calibri"/>
              </a:rPr>
              <a:t>,</a:t>
            </a:r>
            <a:endParaRPr sz="1800">
              <a:latin typeface="Calibri"/>
              <a:cs typeface="Calibri"/>
            </a:endParaRPr>
          </a:p>
          <a:p>
            <a:pPr>
              <a:lnSpc>
                <a:spcPct val="100000"/>
              </a:lnSpc>
              <a:buClr>
                <a:srgbClr val="FFFFFF"/>
              </a:buClr>
              <a:buFont typeface="Calibri"/>
              <a:buAutoNum type="alphaLcParenBoth" startAt="2"/>
            </a:pPr>
            <a:endParaRPr sz="1800">
              <a:latin typeface="Calibri"/>
              <a:cs typeface="Calibri"/>
            </a:endParaRPr>
          </a:p>
          <a:p>
            <a:pPr>
              <a:lnSpc>
                <a:spcPct val="100000"/>
              </a:lnSpc>
              <a:spcBef>
                <a:spcPts val="20"/>
              </a:spcBef>
              <a:buClr>
                <a:srgbClr val="FFFFFF"/>
              </a:buClr>
              <a:buFont typeface="Calibri"/>
              <a:buAutoNum type="alphaLcParenBoth" startAt="2"/>
            </a:pPr>
            <a:endParaRPr sz="2400">
              <a:latin typeface="Calibri"/>
              <a:cs typeface="Calibri"/>
            </a:endParaRPr>
          </a:p>
          <a:p>
            <a:pPr marL="420370" lvl="1" indent="-172720">
              <a:lnSpc>
                <a:spcPct val="100000"/>
              </a:lnSpc>
              <a:buFont typeface="Calibri"/>
              <a:buChar char="•"/>
              <a:tabLst>
                <a:tab pos="421005" algn="l"/>
              </a:tabLst>
            </a:pPr>
            <a:r>
              <a:rPr sz="1800" b="1" spc="-5" dirty="0">
                <a:latin typeface="Calibri"/>
                <a:cs typeface="Calibri"/>
              </a:rPr>
              <a:t>Place</a:t>
            </a:r>
            <a:r>
              <a:rPr sz="1800" b="1" spc="-10" dirty="0">
                <a:latin typeface="Calibri"/>
                <a:cs typeface="Calibri"/>
              </a:rPr>
              <a:t> </a:t>
            </a:r>
            <a:r>
              <a:rPr sz="1800" b="1" dirty="0">
                <a:latin typeface="Calibri"/>
                <a:cs typeface="Calibri"/>
              </a:rPr>
              <a:t>of</a:t>
            </a:r>
            <a:r>
              <a:rPr sz="1800" b="1" spc="-5" dirty="0">
                <a:latin typeface="Calibri"/>
                <a:cs typeface="Calibri"/>
              </a:rPr>
              <a:t> </a:t>
            </a:r>
            <a:r>
              <a:rPr sz="1800" b="1" dirty="0">
                <a:latin typeface="Calibri"/>
                <a:cs typeface="Calibri"/>
              </a:rPr>
              <a:t>Supply</a:t>
            </a:r>
            <a:r>
              <a:rPr sz="1800" b="1" spc="-15" dirty="0">
                <a:latin typeface="Calibri"/>
                <a:cs typeface="Calibri"/>
              </a:rPr>
              <a:t> </a:t>
            </a:r>
            <a:r>
              <a:rPr sz="1800" b="1" dirty="0">
                <a:latin typeface="Calibri"/>
                <a:cs typeface="Calibri"/>
              </a:rPr>
              <a:t>be</a:t>
            </a:r>
            <a:r>
              <a:rPr sz="1800" b="1" spc="-10" dirty="0">
                <a:latin typeface="Calibri"/>
                <a:cs typeface="Calibri"/>
              </a:rPr>
              <a:t> </a:t>
            </a:r>
            <a:r>
              <a:rPr sz="1800" b="1" dirty="0">
                <a:latin typeface="Calibri"/>
                <a:cs typeface="Calibri"/>
              </a:rPr>
              <a:t>the</a:t>
            </a:r>
            <a:r>
              <a:rPr sz="1800" b="1" spc="-5" dirty="0">
                <a:latin typeface="Calibri"/>
                <a:cs typeface="Calibri"/>
              </a:rPr>
              <a:t> </a:t>
            </a:r>
            <a:r>
              <a:rPr sz="1800" b="1" spc="-5" dirty="0">
                <a:solidFill>
                  <a:srgbClr val="001F5F"/>
                </a:solidFill>
                <a:latin typeface="Calibri"/>
                <a:cs typeface="Calibri"/>
              </a:rPr>
              <a:t>location</a:t>
            </a:r>
            <a:r>
              <a:rPr sz="1800" b="1" spc="-20" dirty="0">
                <a:solidFill>
                  <a:srgbClr val="001F5F"/>
                </a:solidFill>
                <a:latin typeface="Calibri"/>
                <a:cs typeface="Calibri"/>
              </a:rPr>
              <a:t> </a:t>
            </a:r>
            <a:r>
              <a:rPr sz="1800" b="1" dirty="0">
                <a:solidFill>
                  <a:srgbClr val="001F5F"/>
                </a:solidFill>
                <a:latin typeface="Calibri"/>
                <a:cs typeface="Calibri"/>
              </a:rPr>
              <a:t>of</a:t>
            </a:r>
            <a:r>
              <a:rPr sz="1800" b="1" spc="-5" dirty="0">
                <a:solidFill>
                  <a:srgbClr val="001F5F"/>
                </a:solidFill>
                <a:latin typeface="Calibri"/>
                <a:cs typeface="Calibri"/>
              </a:rPr>
              <a:t> </a:t>
            </a:r>
            <a:r>
              <a:rPr sz="1800" b="1" dirty="0">
                <a:solidFill>
                  <a:srgbClr val="001F5F"/>
                </a:solidFill>
                <a:latin typeface="Calibri"/>
                <a:cs typeface="Calibri"/>
              </a:rPr>
              <a:t>the </a:t>
            </a:r>
            <a:r>
              <a:rPr sz="1800" b="1" spc="-5" dirty="0">
                <a:solidFill>
                  <a:srgbClr val="001F5F"/>
                </a:solidFill>
                <a:latin typeface="Calibri"/>
                <a:cs typeface="Calibri"/>
              </a:rPr>
              <a:t>recipient</a:t>
            </a:r>
            <a:r>
              <a:rPr sz="1800" b="1" spc="-30" dirty="0">
                <a:solidFill>
                  <a:srgbClr val="001F5F"/>
                </a:solidFill>
                <a:latin typeface="Calibri"/>
                <a:cs typeface="Calibri"/>
              </a:rPr>
              <a:t> </a:t>
            </a:r>
            <a:r>
              <a:rPr sz="1800" b="1" dirty="0">
                <a:latin typeface="Calibri"/>
                <a:cs typeface="Calibri"/>
              </a:rPr>
              <a:t>of</a:t>
            </a:r>
            <a:r>
              <a:rPr sz="1800" b="1" spc="-5" dirty="0">
                <a:latin typeface="Calibri"/>
                <a:cs typeface="Calibri"/>
              </a:rPr>
              <a:t> </a:t>
            </a:r>
            <a:r>
              <a:rPr sz="1800" b="1" dirty="0">
                <a:latin typeface="Calibri"/>
                <a:cs typeface="Calibri"/>
              </a:rPr>
              <a:t>services</a:t>
            </a:r>
            <a:r>
              <a:rPr sz="1800" b="1" spc="-15" dirty="0">
                <a:latin typeface="Calibri"/>
                <a:cs typeface="Calibri"/>
              </a:rPr>
              <a:t> </a:t>
            </a:r>
            <a:r>
              <a:rPr sz="1800" b="1" dirty="0">
                <a:latin typeface="Calibri"/>
                <a:cs typeface="Calibri"/>
              </a:rPr>
              <a:t>on</a:t>
            </a:r>
            <a:r>
              <a:rPr sz="1800" b="1" spc="-10" dirty="0">
                <a:latin typeface="Calibri"/>
                <a:cs typeface="Calibri"/>
              </a:rPr>
              <a:t> </a:t>
            </a:r>
            <a:r>
              <a:rPr sz="1800" b="1" dirty="0">
                <a:latin typeface="Calibri"/>
                <a:cs typeface="Calibri"/>
              </a:rPr>
              <a:t>the</a:t>
            </a:r>
            <a:r>
              <a:rPr sz="1800" b="1" spc="-5" dirty="0">
                <a:latin typeface="Calibri"/>
                <a:cs typeface="Calibri"/>
              </a:rPr>
              <a:t> </a:t>
            </a:r>
            <a:r>
              <a:rPr sz="1800" b="1" spc="-10" dirty="0">
                <a:latin typeface="Calibri"/>
                <a:cs typeface="Calibri"/>
              </a:rPr>
              <a:t>records</a:t>
            </a:r>
            <a:r>
              <a:rPr sz="1800" b="1" spc="-5" dirty="0">
                <a:latin typeface="Calibri"/>
                <a:cs typeface="Calibri"/>
              </a:rPr>
              <a:t> </a:t>
            </a:r>
            <a:r>
              <a:rPr sz="1800" b="1" dirty="0">
                <a:latin typeface="Calibri"/>
                <a:cs typeface="Calibri"/>
              </a:rPr>
              <a:t>of</a:t>
            </a:r>
            <a:r>
              <a:rPr sz="1800" b="1" spc="-5" dirty="0">
                <a:latin typeface="Calibri"/>
                <a:cs typeface="Calibri"/>
              </a:rPr>
              <a:t> </a:t>
            </a:r>
            <a:r>
              <a:rPr sz="1800" b="1" dirty="0">
                <a:latin typeface="Calibri"/>
                <a:cs typeface="Calibri"/>
              </a:rPr>
              <a:t>the</a:t>
            </a:r>
            <a:r>
              <a:rPr sz="1800" b="1" spc="-5" dirty="0">
                <a:latin typeface="Calibri"/>
                <a:cs typeface="Calibri"/>
              </a:rPr>
              <a:t> </a:t>
            </a:r>
            <a:r>
              <a:rPr sz="1800" b="1" dirty="0">
                <a:latin typeface="Calibri"/>
                <a:cs typeface="Calibri"/>
              </a:rPr>
              <a:t>supplier</a:t>
            </a:r>
            <a:r>
              <a:rPr sz="1800" b="1" spc="-45" dirty="0">
                <a:latin typeface="Calibri"/>
                <a:cs typeface="Calibri"/>
              </a:rPr>
              <a:t> </a:t>
            </a:r>
            <a:r>
              <a:rPr sz="1800" b="1" dirty="0">
                <a:latin typeface="Calibri"/>
                <a:cs typeface="Calibri"/>
              </a:rPr>
              <a:t>of</a:t>
            </a:r>
            <a:r>
              <a:rPr sz="1800" b="1" spc="-5" dirty="0">
                <a:latin typeface="Calibri"/>
                <a:cs typeface="Calibri"/>
              </a:rPr>
              <a:t> </a:t>
            </a:r>
            <a:r>
              <a:rPr sz="1800" b="1" dirty="0">
                <a:latin typeface="Calibri"/>
                <a:cs typeface="Calibri"/>
              </a:rPr>
              <a:t>services.</a:t>
            </a:r>
            <a:endParaRPr sz="1800">
              <a:latin typeface="Calibri"/>
              <a:cs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97226" y="144856"/>
            <a:ext cx="6944359"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chemeClr val="accent6">
                    <a:lumMod val="50000"/>
                  </a:schemeClr>
                </a:solidFill>
              </a:rPr>
              <a:t>Place</a:t>
            </a:r>
            <a:r>
              <a:rPr sz="2800" b="1" spc="-70" dirty="0">
                <a:solidFill>
                  <a:schemeClr val="accent6">
                    <a:lumMod val="50000"/>
                  </a:schemeClr>
                </a:solidFill>
              </a:rPr>
              <a:t> </a:t>
            </a:r>
            <a:r>
              <a:rPr sz="2800" b="1" spc="-15" dirty="0">
                <a:solidFill>
                  <a:schemeClr val="accent6">
                    <a:lumMod val="50000"/>
                  </a:schemeClr>
                </a:solidFill>
              </a:rPr>
              <a:t>of</a:t>
            </a:r>
            <a:r>
              <a:rPr sz="2800" b="1" spc="-30" dirty="0">
                <a:solidFill>
                  <a:schemeClr val="accent6">
                    <a:lumMod val="50000"/>
                  </a:schemeClr>
                </a:solidFill>
              </a:rPr>
              <a:t> </a:t>
            </a:r>
            <a:r>
              <a:rPr sz="2800" b="1" spc="-15" dirty="0">
                <a:solidFill>
                  <a:schemeClr val="accent6">
                    <a:lumMod val="50000"/>
                  </a:schemeClr>
                </a:solidFill>
              </a:rPr>
              <a:t>Supply</a:t>
            </a:r>
            <a:r>
              <a:rPr sz="2800" b="1" spc="-80" dirty="0">
                <a:solidFill>
                  <a:schemeClr val="accent6">
                    <a:lumMod val="50000"/>
                  </a:schemeClr>
                </a:solidFill>
              </a:rPr>
              <a:t> </a:t>
            </a:r>
            <a:r>
              <a:rPr sz="2800" b="1" spc="-15" dirty="0">
                <a:solidFill>
                  <a:schemeClr val="accent6">
                    <a:lumMod val="50000"/>
                  </a:schemeClr>
                </a:solidFill>
              </a:rPr>
              <a:t>of</a:t>
            </a:r>
            <a:r>
              <a:rPr sz="2800" b="1" spc="-30" dirty="0">
                <a:solidFill>
                  <a:schemeClr val="accent6">
                    <a:lumMod val="50000"/>
                  </a:schemeClr>
                </a:solidFill>
              </a:rPr>
              <a:t> </a:t>
            </a:r>
            <a:r>
              <a:rPr sz="2800" b="1" spc="-5" dirty="0">
                <a:solidFill>
                  <a:schemeClr val="accent6">
                    <a:lumMod val="50000"/>
                  </a:schemeClr>
                </a:solidFill>
              </a:rPr>
              <a:t>Service</a:t>
            </a:r>
            <a:r>
              <a:rPr sz="2800" b="1" spc="-80" dirty="0">
                <a:solidFill>
                  <a:schemeClr val="accent6">
                    <a:lumMod val="50000"/>
                  </a:schemeClr>
                </a:solidFill>
              </a:rPr>
              <a:t> </a:t>
            </a:r>
            <a:r>
              <a:rPr sz="2800" b="1" spc="-15" dirty="0">
                <a:solidFill>
                  <a:schemeClr val="accent6">
                    <a:lumMod val="50000"/>
                  </a:schemeClr>
                </a:solidFill>
              </a:rPr>
              <a:t>–Section</a:t>
            </a:r>
            <a:r>
              <a:rPr sz="2800" b="1" spc="-75" dirty="0">
                <a:solidFill>
                  <a:schemeClr val="accent6">
                    <a:lumMod val="50000"/>
                  </a:schemeClr>
                </a:solidFill>
              </a:rPr>
              <a:t> </a:t>
            </a:r>
            <a:r>
              <a:rPr sz="2800" b="1" spc="-10" dirty="0">
                <a:solidFill>
                  <a:schemeClr val="accent6">
                    <a:lumMod val="50000"/>
                  </a:schemeClr>
                </a:solidFill>
              </a:rPr>
              <a:t>13</a:t>
            </a:r>
            <a:r>
              <a:rPr sz="2800" b="1" spc="-65" dirty="0">
                <a:solidFill>
                  <a:schemeClr val="accent6">
                    <a:lumMod val="50000"/>
                  </a:schemeClr>
                </a:solidFill>
              </a:rPr>
              <a:t> </a:t>
            </a:r>
            <a:r>
              <a:rPr sz="2800" b="1" spc="-15" dirty="0">
                <a:solidFill>
                  <a:schemeClr val="accent6">
                    <a:lumMod val="50000"/>
                  </a:schemeClr>
                </a:solidFill>
              </a:rPr>
              <a:t>of</a:t>
            </a:r>
            <a:r>
              <a:rPr sz="2800" b="1" spc="-20" dirty="0">
                <a:solidFill>
                  <a:schemeClr val="accent6">
                    <a:lumMod val="50000"/>
                  </a:schemeClr>
                </a:solidFill>
              </a:rPr>
              <a:t> </a:t>
            </a:r>
            <a:r>
              <a:rPr sz="2800" b="1" spc="-15" dirty="0">
                <a:solidFill>
                  <a:schemeClr val="accent6">
                    <a:lumMod val="50000"/>
                  </a:schemeClr>
                </a:solidFill>
              </a:rPr>
              <a:t>IGST</a:t>
            </a:r>
            <a:r>
              <a:rPr sz="2800" b="1" spc="-60" dirty="0">
                <a:solidFill>
                  <a:schemeClr val="accent6">
                    <a:lumMod val="50000"/>
                  </a:schemeClr>
                </a:solidFill>
              </a:rPr>
              <a:t> </a:t>
            </a:r>
            <a:r>
              <a:rPr sz="2800" b="1" spc="-15" dirty="0">
                <a:solidFill>
                  <a:schemeClr val="accent6">
                    <a:lumMod val="50000"/>
                  </a:schemeClr>
                </a:solidFill>
              </a:rPr>
              <a:t>Act</a:t>
            </a:r>
            <a:endParaRPr sz="2800" b="1" dirty="0">
              <a:solidFill>
                <a:schemeClr val="accent6">
                  <a:lumMod val="50000"/>
                </a:schemeClr>
              </a:solidFill>
            </a:endParaRPr>
          </a:p>
        </p:txBody>
      </p:sp>
      <p:sp>
        <p:nvSpPr>
          <p:cNvPr id="3" name="object 3"/>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sp>
        <p:nvSpPr>
          <p:cNvPr id="4" name="object 4"/>
          <p:cNvSpPr txBox="1"/>
          <p:nvPr/>
        </p:nvSpPr>
        <p:spPr>
          <a:xfrm>
            <a:off x="663952" y="2455545"/>
            <a:ext cx="3446779" cy="922019"/>
          </a:xfrm>
          <a:prstGeom prst="rect">
            <a:avLst/>
          </a:prstGeom>
        </p:spPr>
        <p:txBody>
          <a:bodyPr vert="horz" wrap="square" lIns="0" tIns="48260" rIns="0" bIns="0" rtlCol="0">
            <a:spAutoFit/>
          </a:bodyPr>
          <a:lstStyle/>
          <a:p>
            <a:pPr marL="12700" marR="5080" algn="just">
              <a:lnSpc>
                <a:spcPts val="2270"/>
              </a:lnSpc>
              <a:spcBef>
                <a:spcPts val="380"/>
              </a:spcBef>
            </a:pPr>
            <a:r>
              <a:rPr sz="2100" dirty="0">
                <a:latin typeface="Calibri"/>
                <a:cs typeface="Calibri"/>
              </a:rPr>
              <a:t>POS </a:t>
            </a:r>
            <a:r>
              <a:rPr sz="2100" spc="-10" dirty="0">
                <a:latin typeface="Calibri"/>
                <a:cs typeface="Calibri"/>
              </a:rPr>
              <a:t>where </a:t>
            </a:r>
            <a:r>
              <a:rPr sz="2100" spc="-5" dirty="0">
                <a:latin typeface="Calibri"/>
                <a:cs typeface="Calibri"/>
              </a:rPr>
              <a:t>Location of supplier </a:t>
            </a:r>
            <a:r>
              <a:rPr sz="2100" spc="-459" dirty="0">
                <a:latin typeface="Calibri"/>
                <a:cs typeface="Calibri"/>
              </a:rPr>
              <a:t> </a:t>
            </a:r>
            <a:r>
              <a:rPr sz="2100" spc="-5" dirty="0">
                <a:latin typeface="Calibri"/>
                <a:cs typeface="Calibri"/>
              </a:rPr>
              <a:t>or</a:t>
            </a:r>
            <a:r>
              <a:rPr sz="2100" dirty="0">
                <a:latin typeface="Calibri"/>
                <a:cs typeface="Calibri"/>
              </a:rPr>
              <a:t> </a:t>
            </a:r>
            <a:r>
              <a:rPr sz="2100" spc="-10" dirty="0">
                <a:latin typeface="Calibri"/>
                <a:cs typeface="Calibri"/>
              </a:rPr>
              <a:t>location</a:t>
            </a:r>
            <a:r>
              <a:rPr sz="2100" spc="-5" dirty="0">
                <a:latin typeface="Calibri"/>
                <a:cs typeface="Calibri"/>
              </a:rPr>
              <a:t> of</a:t>
            </a:r>
            <a:r>
              <a:rPr sz="2100" dirty="0">
                <a:latin typeface="Calibri"/>
                <a:cs typeface="Calibri"/>
              </a:rPr>
              <a:t> </a:t>
            </a:r>
            <a:r>
              <a:rPr sz="2100" spc="-10" dirty="0">
                <a:latin typeface="Calibri"/>
                <a:cs typeface="Calibri"/>
              </a:rPr>
              <a:t>recipient</a:t>
            </a:r>
            <a:r>
              <a:rPr sz="2100" spc="-5" dirty="0">
                <a:latin typeface="Calibri"/>
                <a:cs typeface="Calibri"/>
              </a:rPr>
              <a:t> </a:t>
            </a:r>
            <a:r>
              <a:rPr sz="2100" spc="-15" dirty="0">
                <a:latin typeface="Calibri"/>
                <a:cs typeface="Calibri"/>
              </a:rPr>
              <a:t>(Any </a:t>
            </a:r>
            <a:r>
              <a:rPr sz="2100" spc="-10" dirty="0">
                <a:latin typeface="Calibri"/>
                <a:cs typeface="Calibri"/>
              </a:rPr>
              <a:t> </a:t>
            </a:r>
            <a:r>
              <a:rPr sz="2100" spc="-5" dirty="0">
                <a:latin typeface="Calibri"/>
                <a:cs typeface="Calibri"/>
              </a:rPr>
              <a:t>One)</a:t>
            </a:r>
            <a:r>
              <a:rPr sz="2100" spc="-15" dirty="0">
                <a:latin typeface="Calibri"/>
                <a:cs typeface="Calibri"/>
              </a:rPr>
              <a:t> </a:t>
            </a:r>
            <a:r>
              <a:rPr sz="2100" spc="-5" dirty="0">
                <a:latin typeface="Calibri"/>
                <a:cs typeface="Calibri"/>
              </a:rPr>
              <a:t>is</a:t>
            </a:r>
            <a:r>
              <a:rPr sz="2100" spc="5" dirty="0">
                <a:latin typeface="Calibri"/>
                <a:cs typeface="Calibri"/>
              </a:rPr>
              <a:t> </a:t>
            </a:r>
            <a:r>
              <a:rPr sz="2100" spc="-5" dirty="0">
                <a:latin typeface="Calibri"/>
                <a:cs typeface="Calibri"/>
              </a:rPr>
              <a:t>outside</a:t>
            </a:r>
            <a:r>
              <a:rPr sz="2100" spc="5" dirty="0">
                <a:latin typeface="Calibri"/>
                <a:cs typeface="Calibri"/>
              </a:rPr>
              <a:t> </a:t>
            </a:r>
            <a:r>
              <a:rPr sz="2100" dirty="0">
                <a:latin typeface="Calibri"/>
                <a:cs typeface="Calibri"/>
              </a:rPr>
              <a:t>India.</a:t>
            </a:r>
            <a:endParaRPr sz="2100">
              <a:latin typeface="Calibri"/>
              <a:cs typeface="Calibri"/>
            </a:endParaRPr>
          </a:p>
        </p:txBody>
      </p:sp>
      <p:graphicFrame>
        <p:nvGraphicFramePr>
          <p:cNvPr id="5" name="object 5"/>
          <p:cNvGraphicFramePr>
            <a:graphicFrameLocks noGrp="1"/>
          </p:cNvGraphicFramePr>
          <p:nvPr/>
        </p:nvGraphicFramePr>
        <p:xfrm>
          <a:off x="5476494" y="1441068"/>
          <a:ext cx="5871209" cy="3471037"/>
        </p:xfrm>
        <a:graphic>
          <a:graphicData uri="http://schemas.openxmlformats.org/drawingml/2006/table">
            <a:tbl>
              <a:tblPr firstRow="1" bandRow="1">
                <a:tableStyleId>{2D5ABB26-0587-4C30-8999-92F81FD0307C}</a:tableStyleId>
              </a:tblPr>
              <a:tblGrid>
                <a:gridCol w="3606165">
                  <a:extLst>
                    <a:ext uri="{9D8B030D-6E8A-4147-A177-3AD203B41FA5}">
                      <a16:colId xmlns:a16="http://schemas.microsoft.com/office/drawing/2014/main" val="20000"/>
                    </a:ext>
                  </a:extLst>
                </a:gridCol>
                <a:gridCol w="2265044">
                  <a:extLst>
                    <a:ext uri="{9D8B030D-6E8A-4147-A177-3AD203B41FA5}">
                      <a16:colId xmlns:a16="http://schemas.microsoft.com/office/drawing/2014/main" val="20001"/>
                    </a:ext>
                  </a:extLst>
                </a:gridCol>
              </a:tblGrid>
              <a:tr h="457835">
                <a:tc>
                  <a:txBody>
                    <a:bodyPr/>
                    <a:lstStyle/>
                    <a:p>
                      <a:pPr marL="1905" algn="ctr">
                        <a:lnSpc>
                          <a:spcPct val="100000"/>
                        </a:lnSpc>
                        <a:spcBef>
                          <a:spcPts val="75"/>
                        </a:spcBef>
                      </a:pPr>
                      <a:r>
                        <a:rPr sz="2100" b="1" spc="-5" dirty="0">
                          <a:latin typeface="Calibri"/>
                          <a:cs typeface="Calibri"/>
                        </a:rPr>
                        <a:t>Services</a:t>
                      </a:r>
                      <a:endParaRPr sz="2100">
                        <a:latin typeface="Calibri"/>
                        <a:cs typeface="Calibri"/>
                      </a:endParaRPr>
                    </a:p>
                  </a:txBody>
                  <a:tcPr marL="0" marR="0" marT="9525" marB="0">
                    <a:lnL w="19050">
                      <a:solidFill>
                        <a:srgbClr val="3D8752"/>
                      </a:solidFill>
                      <a:prstDash val="solid"/>
                    </a:lnL>
                    <a:lnR w="19050">
                      <a:solidFill>
                        <a:srgbClr val="3D8752"/>
                      </a:solidFill>
                      <a:prstDash val="solid"/>
                    </a:lnR>
                    <a:lnT w="19050">
                      <a:solidFill>
                        <a:srgbClr val="3D8752"/>
                      </a:solidFill>
                      <a:prstDash val="solid"/>
                    </a:lnT>
                    <a:lnB w="19050">
                      <a:solidFill>
                        <a:srgbClr val="3D8752"/>
                      </a:solidFill>
                      <a:prstDash val="solid"/>
                    </a:lnB>
                    <a:solidFill>
                      <a:srgbClr val="E8EDE9"/>
                    </a:solidFill>
                  </a:tcPr>
                </a:tc>
                <a:tc>
                  <a:txBody>
                    <a:bodyPr/>
                    <a:lstStyle/>
                    <a:p>
                      <a:pPr marL="294005">
                        <a:lnSpc>
                          <a:spcPct val="100000"/>
                        </a:lnSpc>
                        <a:spcBef>
                          <a:spcPts val="75"/>
                        </a:spcBef>
                      </a:pPr>
                      <a:r>
                        <a:rPr sz="2100" b="1" spc="-5" dirty="0">
                          <a:latin typeface="Calibri"/>
                          <a:cs typeface="Calibri"/>
                        </a:rPr>
                        <a:t>Place</a:t>
                      </a:r>
                      <a:r>
                        <a:rPr sz="2100" b="1" spc="-35" dirty="0">
                          <a:latin typeface="Calibri"/>
                          <a:cs typeface="Calibri"/>
                        </a:rPr>
                        <a:t> </a:t>
                      </a:r>
                      <a:r>
                        <a:rPr sz="2100" b="1" dirty="0">
                          <a:latin typeface="Calibri"/>
                          <a:cs typeface="Calibri"/>
                        </a:rPr>
                        <a:t>of</a:t>
                      </a:r>
                      <a:r>
                        <a:rPr sz="2100" b="1" spc="-40" dirty="0">
                          <a:latin typeface="Calibri"/>
                          <a:cs typeface="Calibri"/>
                        </a:rPr>
                        <a:t> </a:t>
                      </a:r>
                      <a:r>
                        <a:rPr sz="2100" b="1" dirty="0">
                          <a:latin typeface="Calibri"/>
                          <a:cs typeface="Calibri"/>
                        </a:rPr>
                        <a:t>Supply</a:t>
                      </a:r>
                      <a:endParaRPr sz="2100">
                        <a:latin typeface="Calibri"/>
                        <a:cs typeface="Calibri"/>
                      </a:endParaRPr>
                    </a:p>
                  </a:txBody>
                  <a:tcPr marL="0" marR="0" marT="9525" marB="0">
                    <a:lnL w="19050">
                      <a:solidFill>
                        <a:srgbClr val="3D8752"/>
                      </a:solidFill>
                      <a:prstDash val="solid"/>
                    </a:lnL>
                    <a:lnR w="19050">
                      <a:solidFill>
                        <a:srgbClr val="3D8752"/>
                      </a:solidFill>
                      <a:prstDash val="solid"/>
                    </a:lnR>
                    <a:lnT w="19050">
                      <a:solidFill>
                        <a:srgbClr val="3D8752"/>
                      </a:solidFill>
                      <a:prstDash val="solid"/>
                    </a:lnT>
                    <a:lnB w="19050">
                      <a:solidFill>
                        <a:srgbClr val="3D8752"/>
                      </a:solidFill>
                      <a:prstDash val="solid"/>
                    </a:lnB>
                    <a:solidFill>
                      <a:srgbClr val="E8EDE9"/>
                    </a:solidFill>
                  </a:tcPr>
                </a:tc>
                <a:extLst>
                  <a:ext uri="{0D108BD9-81ED-4DB2-BD59-A6C34878D82A}">
                    <a16:rowId xmlns:a16="http://schemas.microsoft.com/office/drawing/2014/main" val="10000"/>
                  </a:ext>
                </a:extLst>
              </a:tr>
              <a:tr h="1506601">
                <a:tc>
                  <a:txBody>
                    <a:bodyPr/>
                    <a:lstStyle/>
                    <a:p>
                      <a:pPr marL="53340">
                        <a:lnSpc>
                          <a:spcPct val="100000"/>
                        </a:lnSpc>
                        <a:spcBef>
                          <a:spcPts val="75"/>
                        </a:spcBef>
                      </a:pPr>
                      <a:r>
                        <a:rPr sz="2100" b="1" spc="-5" dirty="0">
                          <a:latin typeface="Calibri"/>
                          <a:cs typeface="Calibri"/>
                        </a:rPr>
                        <a:t>The</a:t>
                      </a:r>
                      <a:r>
                        <a:rPr sz="2100" b="1" spc="210" dirty="0">
                          <a:latin typeface="Calibri"/>
                          <a:cs typeface="Calibri"/>
                        </a:rPr>
                        <a:t> </a:t>
                      </a:r>
                      <a:r>
                        <a:rPr sz="2100" b="1" spc="-5" dirty="0">
                          <a:latin typeface="Calibri"/>
                          <a:cs typeface="Calibri"/>
                        </a:rPr>
                        <a:t>POS</a:t>
                      </a:r>
                      <a:r>
                        <a:rPr sz="2100" b="1" spc="204" dirty="0">
                          <a:latin typeface="Calibri"/>
                          <a:cs typeface="Calibri"/>
                        </a:rPr>
                        <a:t> </a:t>
                      </a:r>
                      <a:r>
                        <a:rPr sz="2100" b="1" spc="-5" dirty="0">
                          <a:latin typeface="Calibri"/>
                          <a:cs typeface="Calibri"/>
                        </a:rPr>
                        <a:t>of</a:t>
                      </a:r>
                      <a:r>
                        <a:rPr sz="2100" b="1" spc="195" dirty="0">
                          <a:latin typeface="Calibri"/>
                          <a:cs typeface="Calibri"/>
                        </a:rPr>
                        <a:t> </a:t>
                      </a:r>
                      <a:r>
                        <a:rPr sz="2100" b="1" spc="-5" dirty="0">
                          <a:latin typeface="Calibri"/>
                          <a:cs typeface="Calibri"/>
                        </a:rPr>
                        <a:t>services</a:t>
                      </a:r>
                      <a:r>
                        <a:rPr sz="2100" b="1" spc="210" dirty="0">
                          <a:latin typeface="Calibri"/>
                          <a:cs typeface="Calibri"/>
                        </a:rPr>
                        <a:t> </a:t>
                      </a:r>
                      <a:r>
                        <a:rPr sz="2100" b="1" spc="-20" dirty="0">
                          <a:latin typeface="Calibri"/>
                          <a:cs typeface="Calibri"/>
                        </a:rPr>
                        <a:t>except</a:t>
                      </a:r>
                      <a:r>
                        <a:rPr sz="2100" b="1" spc="200" dirty="0">
                          <a:latin typeface="Calibri"/>
                          <a:cs typeface="Calibri"/>
                        </a:rPr>
                        <a:t> </a:t>
                      </a:r>
                      <a:r>
                        <a:rPr sz="2100" b="1" dirty="0">
                          <a:latin typeface="Calibri"/>
                          <a:cs typeface="Calibri"/>
                        </a:rPr>
                        <a:t>the</a:t>
                      </a:r>
                      <a:endParaRPr sz="2100">
                        <a:latin typeface="Calibri"/>
                        <a:cs typeface="Calibri"/>
                      </a:endParaRPr>
                    </a:p>
                    <a:p>
                      <a:pPr marL="53340" marR="43815">
                        <a:lnSpc>
                          <a:spcPct val="114799"/>
                        </a:lnSpc>
                        <a:spcBef>
                          <a:spcPts val="10"/>
                        </a:spcBef>
                        <a:tabLst>
                          <a:tab pos="1252855" algn="l"/>
                          <a:tab pos="2555875" algn="l"/>
                          <a:tab pos="3080385" algn="l"/>
                        </a:tabLst>
                      </a:pPr>
                      <a:r>
                        <a:rPr sz="2100" b="1" dirty="0">
                          <a:latin typeface="Calibri"/>
                          <a:cs typeface="Calibri"/>
                        </a:rPr>
                        <a:t>se</a:t>
                      </a:r>
                      <a:r>
                        <a:rPr sz="2100" b="1" spc="20" dirty="0">
                          <a:latin typeface="Calibri"/>
                          <a:cs typeface="Calibri"/>
                        </a:rPr>
                        <a:t>r</a:t>
                      </a:r>
                      <a:r>
                        <a:rPr sz="2100" b="1" spc="-5" dirty="0">
                          <a:latin typeface="Calibri"/>
                          <a:cs typeface="Calibri"/>
                        </a:rPr>
                        <a:t>vice</a:t>
                      </a:r>
                      <a:r>
                        <a:rPr sz="2100" b="1" dirty="0">
                          <a:latin typeface="Calibri"/>
                          <a:cs typeface="Calibri"/>
                        </a:rPr>
                        <a:t>s</a:t>
                      </a:r>
                      <a:r>
                        <a:rPr sz="2100" dirty="0">
                          <a:latin typeface="Times New Roman"/>
                          <a:cs typeface="Times New Roman"/>
                        </a:rPr>
                        <a:t>	</a:t>
                      </a:r>
                      <a:r>
                        <a:rPr sz="2100" b="1" dirty="0">
                          <a:latin typeface="Calibri"/>
                          <a:cs typeface="Calibri"/>
                        </a:rPr>
                        <a:t>s</a:t>
                      </a:r>
                      <a:r>
                        <a:rPr sz="2100" b="1" spc="-15" dirty="0">
                          <a:latin typeface="Calibri"/>
                          <a:cs typeface="Calibri"/>
                        </a:rPr>
                        <a:t>p</a:t>
                      </a:r>
                      <a:r>
                        <a:rPr sz="2100" b="1" spc="-5" dirty="0">
                          <a:latin typeface="Calibri"/>
                          <a:cs typeface="Calibri"/>
                        </a:rPr>
                        <a:t>eci</a:t>
                      </a:r>
                      <a:r>
                        <a:rPr sz="2100" b="1" spc="-10" dirty="0">
                          <a:latin typeface="Calibri"/>
                          <a:cs typeface="Calibri"/>
                        </a:rPr>
                        <a:t>f</a:t>
                      </a:r>
                      <a:r>
                        <a:rPr sz="2100" b="1" dirty="0">
                          <a:latin typeface="Calibri"/>
                          <a:cs typeface="Calibri"/>
                        </a:rPr>
                        <a:t>ied</a:t>
                      </a:r>
                      <a:r>
                        <a:rPr sz="2100" dirty="0">
                          <a:latin typeface="Times New Roman"/>
                          <a:cs typeface="Times New Roman"/>
                        </a:rPr>
                        <a:t>	</a:t>
                      </a:r>
                      <a:r>
                        <a:rPr sz="2100" b="1" dirty="0">
                          <a:latin typeface="Calibri"/>
                          <a:cs typeface="Calibri"/>
                        </a:rPr>
                        <a:t>in</a:t>
                      </a:r>
                      <a:r>
                        <a:rPr sz="2100" dirty="0">
                          <a:latin typeface="Times New Roman"/>
                          <a:cs typeface="Times New Roman"/>
                        </a:rPr>
                        <a:t>	</a:t>
                      </a:r>
                      <a:r>
                        <a:rPr sz="2100" b="1" dirty="0">
                          <a:latin typeface="Calibri"/>
                          <a:cs typeface="Calibri"/>
                        </a:rPr>
                        <a:t>su</a:t>
                      </a:r>
                      <a:r>
                        <a:rPr sz="2100" b="1" spc="-10" dirty="0">
                          <a:latin typeface="Calibri"/>
                          <a:cs typeface="Calibri"/>
                        </a:rPr>
                        <a:t>b</a:t>
                      </a:r>
                      <a:r>
                        <a:rPr sz="2100" b="1" dirty="0">
                          <a:latin typeface="Calibri"/>
                          <a:cs typeface="Calibri"/>
                        </a:rPr>
                        <a:t>- </a:t>
                      </a:r>
                      <a:r>
                        <a:rPr sz="2100" dirty="0">
                          <a:latin typeface="Times New Roman"/>
                          <a:cs typeface="Times New Roman"/>
                        </a:rPr>
                        <a:t> </a:t>
                      </a:r>
                      <a:r>
                        <a:rPr sz="2100" b="1" dirty="0">
                          <a:latin typeface="Calibri"/>
                          <a:cs typeface="Calibri"/>
                        </a:rPr>
                        <a:t>sections</a:t>
                      </a:r>
                      <a:r>
                        <a:rPr sz="2100" b="1" spc="-25" dirty="0">
                          <a:latin typeface="Calibri"/>
                          <a:cs typeface="Calibri"/>
                        </a:rPr>
                        <a:t> </a:t>
                      </a:r>
                      <a:r>
                        <a:rPr sz="2100" b="1" dirty="0">
                          <a:latin typeface="Calibri"/>
                          <a:cs typeface="Calibri"/>
                        </a:rPr>
                        <a:t>(3)</a:t>
                      </a:r>
                      <a:r>
                        <a:rPr sz="2100" b="1" spc="-20" dirty="0">
                          <a:latin typeface="Calibri"/>
                          <a:cs typeface="Calibri"/>
                        </a:rPr>
                        <a:t> </a:t>
                      </a:r>
                      <a:r>
                        <a:rPr sz="2100" b="1" spc="-10" dirty="0">
                          <a:latin typeface="Calibri"/>
                          <a:cs typeface="Calibri"/>
                        </a:rPr>
                        <a:t>to </a:t>
                      </a:r>
                      <a:r>
                        <a:rPr sz="2100" b="1" dirty="0">
                          <a:latin typeface="Calibri"/>
                          <a:cs typeface="Calibri"/>
                        </a:rPr>
                        <a:t>(13)</a:t>
                      </a:r>
                      <a:endParaRPr sz="2100">
                        <a:latin typeface="Calibri"/>
                        <a:cs typeface="Calibri"/>
                      </a:endParaRPr>
                    </a:p>
                  </a:txBody>
                  <a:tcPr marL="0" marR="0" marT="9525" marB="0">
                    <a:lnL w="19050">
                      <a:solidFill>
                        <a:srgbClr val="3D8752"/>
                      </a:solidFill>
                      <a:prstDash val="solid"/>
                    </a:lnL>
                    <a:lnR w="19050">
                      <a:solidFill>
                        <a:srgbClr val="3D8752"/>
                      </a:solidFill>
                      <a:prstDash val="solid"/>
                    </a:lnR>
                    <a:lnT w="19050">
                      <a:solidFill>
                        <a:srgbClr val="3D8752"/>
                      </a:solidFill>
                      <a:prstDash val="solid"/>
                    </a:lnT>
                    <a:lnB w="19050">
                      <a:solidFill>
                        <a:srgbClr val="3D8752"/>
                      </a:solidFill>
                      <a:prstDash val="solid"/>
                    </a:lnB>
                    <a:solidFill>
                      <a:srgbClr val="CEDAD1"/>
                    </a:solidFill>
                  </a:tcPr>
                </a:tc>
                <a:tc>
                  <a:txBody>
                    <a:bodyPr/>
                    <a:lstStyle/>
                    <a:p>
                      <a:pPr marL="53975">
                        <a:lnSpc>
                          <a:spcPct val="100000"/>
                        </a:lnSpc>
                        <a:spcBef>
                          <a:spcPts val="75"/>
                        </a:spcBef>
                      </a:pPr>
                      <a:r>
                        <a:rPr sz="2100" spc="-10" dirty="0">
                          <a:latin typeface="Calibri"/>
                          <a:cs typeface="Calibri"/>
                        </a:rPr>
                        <a:t>Location</a:t>
                      </a:r>
                      <a:r>
                        <a:rPr sz="2100" spc="-35" dirty="0">
                          <a:latin typeface="Calibri"/>
                          <a:cs typeface="Calibri"/>
                        </a:rPr>
                        <a:t> </a:t>
                      </a:r>
                      <a:r>
                        <a:rPr sz="2100" spc="-5" dirty="0">
                          <a:latin typeface="Calibri"/>
                          <a:cs typeface="Calibri"/>
                        </a:rPr>
                        <a:t>of</a:t>
                      </a:r>
                      <a:endParaRPr sz="2100">
                        <a:latin typeface="Calibri"/>
                        <a:cs typeface="Calibri"/>
                      </a:endParaRPr>
                    </a:p>
                    <a:p>
                      <a:pPr marL="53975">
                        <a:lnSpc>
                          <a:spcPct val="100000"/>
                        </a:lnSpc>
                        <a:spcBef>
                          <a:spcPts val="385"/>
                        </a:spcBef>
                      </a:pPr>
                      <a:r>
                        <a:rPr sz="2100" spc="-10" dirty="0">
                          <a:latin typeface="Calibri"/>
                          <a:cs typeface="Calibri"/>
                        </a:rPr>
                        <a:t>Recipient</a:t>
                      </a:r>
                      <a:endParaRPr sz="2100">
                        <a:latin typeface="Calibri"/>
                        <a:cs typeface="Calibri"/>
                      </a:endParaRPr>
                    </a:p>
                  </a:txBody>
                  <a:tcPr marL="0" marR="0" marT="9525" marB="0">
                    <a:lnL w="19050">
                      <a:solidFill>
                        <a:srgbClr val="3D8752"/>
                      </a:solidFill>
                      <a:prstDash val="solid"/>
                    </a:lnL>
                    <a:lnR w="19050">
                      <a:solidFill>
                        <a:srgbClr val="3D8752"/>
                      </a:solidFill>
                      <a:prstDash val="solid"/>
                    </a:lnR>
                    <a:lnT w="19050">
                      <a:solidFill>
                        <a:srgbClr val="3D8752"/>
                      </a:solidFill>
                      <a:prstDash val="solid"/>
                    </a:lnT>
                    <a:lnB w="19050">
                      <a:solidFill>
                        <a:srgbClr val="3D8752"/>
                      </a:solidFill>
                      <a:prstDash val="solid"/>
                    </a:lnB>
                    <a:solidFill>
                      <a:srgbClr val="CEDAD1"/>
                    </a:solidFill>
                  </a:tcPr>
                </a:tc>
                <a:extLst>
                  <a:ext uri="{0D108BD9-81ED-4DB2-BD59-A6C34878D82A}">
                    <a16:rowId xmlns:a16="http://schemas.microsoft.com/office/drawing/2014/main" val="10001"/>
                  </a:ext>
                </a:extLst>
              </a:tr>
              <a:tr h="1506601">
                <a:tc gridSpan="2">
                  <a:txBody>
                    <a:bodyPr/>
                    <a:lstStyle/>
                    <a:p>
                      <a:pPr marL="53340">
                        <a:lnSpc>
                          <a:spcPct val="100000"/>
                        </a:lnSpc>
                        <a:spcBef>
                          <a:spcPts val="80"/>
                        </a:spcBef>
                      </a:pPr>
                      <a:r>
                        <a:rPr sz="2100" spc="-10" dirty="0">
                          <a:latin typeface="Calibri"/>
                          <a:cs typeface="Calibri"/>
                        </a:rPr>
                        <a:t>Provided</a:t>
                      </a:r>
                      <a:r>
                        <a:rPr sz="2100" spc="175" dirty="0">
                          <a:latin typeface="Calibri"/>
                          <a:cs typeface="Calibri"/>
                        </a:rPr>
                        <a:t> </a:t>
                      </a:r>
                      <a:r>
                        <a:rPr sz="2100" spc="-5" dirty="0">
                          <a:latin typeface="Calibri"/>
                          <a:cs typeface="Calibri"/>
                        </a:rPr>
                        <a:t>that</a:t>
                      </a:r>
                      <a:r>
                        <a:rPr sz="2100" spc="170" dirty="0">
                          <a:latin typeface="Calibri"/>
                          <a:cs typeface="Calibri"/>
                        </a:rPr>
                        <a:t> </a:t>
                      </a:r>
                      <a:r>
                        <a:rPr sz="2100" spc="-5" dirty="0">
                          <a:latin typeface="Calibri"/>
                          <a:cs typeface="Calibri"/>
                        </a:rPr>
                        <a:t>where</a:t>
                      </a:r>
                      <a:r>
                        <a:rPr sz="2100" spc="170" dirty="0">
                          <a:latin typeface="Calibri"/>
                          <a:cs typeface="Calibri"/>
                        </a:rPr>
                        <a:t> </a:t>
                      </a:r>
                      <a:r>
                        <a:rPr sz="2100" dirty="0">
                          <a:latin typeface="Calibri"/>
                          <a:cs typeface="Calibri"/>
                        </a:rPr>
                        <a:t>the</a:t>
                      </a:r>
                      <a:r>
                        <a:rPr sz="2100" spc="175" dirty="0">
                          <a:latin typeface="Calibri"/>
                          <a:cs typeface="Calibri"/>
                        </a:rPr>
                        <a:t> </a:t>
                      </a:r>
                      <a:r>
                        <a:rPr sz="2100" spc="-5" dirty="0">
                          <a:latin typeface="Calibri"/>
                          <a:cs typeface="Calibri"/>
                        </a:rPr>
                        <a:t>Location</a:t>
                      </a:r>
                      <a:r>
                        <a:rPr sz="2100" spc="175" dirty="0">
                          <a:latin typeface="Calibri"/>
                          <a:cs typeface="Calibri"/>
                        </a:rPr>
                        <a:t> </a:t>
                      </a:r>
                      <a:r>
                        <a:rPr sz="2100" spc="-5" dirty="0">
                          <a:latin typeface="Calibri"/>
                          <a:cs typeface="Calibri"/>
                        </a:rPr>
                        <a:t>of</a:t>
                      </a:r>
                      <a:r>
                        <a:rPr sz="2100" spc="175" dirty="0">
                          <a:latin typeface="Calibri"/>
                          <a:cs typeface="Calibri"/>
                        </a:rPr>
                        <a:t> </a:t>
                      </a:r>
                      <a:r>
                        <a:rPr sz="2100" spc="-5" dirty="0">
                          <a:latin typeface="Calibri"/>
                          <a:cs typeface="Calibri"/>
                        </a:rPr>
                        <a:t>recipient</a:t>
                      </a:r>
                      <a:r>
                        <a:rPr sz="2100" spc="170" dirty="0">
                          <a:latin typeface="Calibri"/>
                          <a:cs typeface="Calibri"/>
                        </a:rPr>
                        <a:t> </a:t>
                      </a:r>
                      <a:r>
                        <a:rPr sz="2100" spc="5" dirty="0">
                          <a:latin typeface="Calibri"/>
                          <a:cs typeface="Calibri"/>
                        </a:rPr>
                        <a:t>is</a:t>
                      </a:r>
                      <a:r>
                        <a:rPr sz="2100" spc="170" dirty="0">
                          <a:latin typeface="Calibri"/>
                          <a:cs typeface="Calibri"/>
                        </a:rPr>
                        <a:t> </a:t>
                      </a:r>
                      <a:r>
                        <a:rPr sz="2100" spc="-5" dirty="0">
                          <a:latin typeface="Calibri"/>
                          <a:cs typeface="Calibri"/>
                        </a:rPr>
                        <a:t>not</a:t>
                      </a:r>
                      <a:endParaRPr sz="2100">
                        <a:latin typeface="Calibri"/>
                        <a:cs typeface="Calibri"/>
                      </a:endParaRPr>
                    </a:p>
                    <a:p>
                      <a:pPr marL="53340" marR="46355">
                        <a:lnSpc>
                          <a:spcPct val="114799"/>
                        </a:lnSpc>
                        <a:spcBef>
                          <a:spcPts val="10"/>
                        </a:spcBef>
                      </a:pPr>
                      <a:r>
                        <a:rPr sz="2100" spc="-10" dirty="0">
                          <a:latin typeface="Calibri"/>
                          <a:cs typeface="Calibri"/>
                        </a:rPr>
                        <a:t>available</a:t>
                      </a:r>
                      <a:r>
                        <a:rPr sz="2100" spc="35" dirty="0">
                          <a:latin typeface="Calibri"/>
                          <a:cs typeface="Calibri"/>
                        </a:rPr>
                        <a:t> </a:t>
                      </a:r>
                      <a:r>
                        <a:rPr sz="2100" dirty="0">
                          <a:latin typeface="Calibri"/>
                          <a:cs typeface="Calibri"/>
                        </a:rPr>
                        <a:t>then</a:t>
                      </a:r>
                      <a:r>
                        <a:rPr sz="2100" spc="40" dirty="0">
                          <a:latin typeface="Calibri"/>
                          <a:cs typeface="Calibri"/>
                        </a:rPr>
                        <a:t> </a:t>
                      </a:r>
                      <a:r>
                        <a:rPr sz="2100" spc="-5" dirty="0">
                          <a:latin typeface="Calibri"/>
                          <a:cs typeface="Calibri"/>
                        </a:rPr>
                        <a:t>place</a:t>
                      </a:r>
                      <a:r>
                        <a:rPr sz="2100" spc="35" dirty="0">
                          <a:latin typeface="Calibri"/>
                          <a:cs typeface="Calibri"/>
                        </a:rPr>
                        <a:t> </a:t>
                      </a:r>
                      <a:r>
                        <a:rPr sz="2100" spc="-5" dirty="0">
                          <a:latin typeface="Calibri"/>
                          <a:cs typeface="Calibri"/>
                        </a:rPr>
                        <a:t>of</a:t>
                      </a:r>
                      <a:r>
                        <a:rPr sz="2100" spc="30" dirty="0">
                          <a:latin typeface="Calibri"/>
                          <a:cs typeface="Calibri"/>
                        </a:rPr>
                        <a:t> </a:t>
                      </a:r>
                      <a:r>
                        <a:rPr sz="2100" spc="-5" dirty="0">
                          <a:latin typeface="Calibri"/>
                          <a:cs typeface="Calibri"/>
                        </a:rPr>
                        <a:t>Supply</a:t>
                      </a:r>
                      <a:r>
                        <a:rPr sz="2100" spc="30" dirty="0">
                          <a:latin typeface="Calibri"/>
                          <a:cs typeface="Calibri"/>
                        </a:rPr>
                        <a:t> </a:t>
                      </a:r>
                      <a:r>
                        <a:rPr sz="2100" spc="-5" dirty="0">
                          <a:latin typeface="Calibri"/>
                          <a:cs typeface="Calibri"/>
                        </a:rPr>
                        <a:t>will</a:t>
                      </a:r>
                      <a:r>
                        <a:rPr sz="2100" spc="35" dirty="0">
                          <a:latin typeface="Calibri"/>
                          <a:cs typeface="Calibri"/>
                        </a:rPr>
                        <a:t> </a:t>
                      </a:r>
                      <a:r>
                        <a:rPr sz="2100" dirty="0">
                          <a:latin typeface="Calibri"/>
                          <a:cs typeface="Calibri"/>
                        </a:rPr>
                        <a:t>be</a:t>
                      </a:r>
                      <a:r>
                        <a:rPr sz="2100" spc="45" dirty="0">
                          <a:latin typeface="Calibri"/>
                          <a:cs typeface="Calibri"/>
                        </a:rPr>
                        <a:t> </a:t>
                      </a:r>
                      <a:r>
                        <a:rPr sz="2100" spc="-10" dirty="0">
                          <a:latin typeface="Calibri"/>
                          <a:cs typeface="Calibri"/>
                        </a:rPr>
                        <a:t>Location</a:t>
                      </a:r>
                      <a:r>
                        <a:rPr sz="2100" spc="40" dirty="0">
                          <a:latin typeface="Calibri"/>
                          <a:cs typeface="Calibri"/>
                        </a:rPr>
                        <a:t> </a:t>
                      </a:r>
                      <a:r>
                        <a:rPr sz="2100" spc="-5" dirty="0">
                          <a:latin typeface="Calibri"/>
                          <a:cs typeface="Calibri"/>
                        </a:rPr>
                        <a:t>of </a:t>
                      </a:r>
                      <a:r>
                        <a:rPr sz="2100" spc="-459" dirty="0">
                          <a:latin typeface="Calibri"/>
                          <a:cs typeface="Calibri"/>
                        </a:rPr>
                        <a:t> </a:t>
                      </a:r>
                      <a:r>
                        <a:rPr sz="2100" spc="-5" dirty="0">
                          <a:latin typeface="Calibri"/>
                          <a:cs typeface="Calibri"/>
                        </a:rPr>
                        <a:t>Supplier</a:t>
                      </a:r>
                      <a:endParaRPr sz="2100">
                        <a:latin typeface="Calibri"/>
                        <a:cs typeface="Calibri"/>
                      </a:endParaRPr>
                    </a:p>
                  </a:txBody>
                  <a:tcPr marL="0" marR="0" marT="10160" marB="0">
                    <a:lnL w="19050">
                      <a:solidFill>
                        <a:srgbClr val="3D8752"/>
                      </a:solidFill>
                      <a:prstDash val="solid"/>
                    </a:lnL>
                    <a:lnR w="19050">
                      <a:solidFill>
                        <a:srgbClr val="3D8752"/>
                      </a:solidFill>
                      <a:prstDash val="solid"/>
                    </a:lnR>
                    <a:lnT w="19050">
                      <a:solidFill>
                        <a:srgbClr val="3D8752"/>
                      </a:solidFill>
                      <a:prstDash val="solid"/>
                    </a:lnT>
                    <a:lnB w="19050">
                      <a:solidFill>
                        <a:srgbClr val="3D8752"/>
                      </a:solidFill>
                      <a:prstDash val="solid"/>
                    </a:lnB>
                    <a:solidFill>
                      <a:srgbClr val="E8EDE9"/>
                    </a:solidFill>
                  </a:tcPr>
                </a:tc>
                <a:tc hMerge="1">
                  <a:txBody>
                    <a:bodyPr/>
                    <a:lstStyle/>
                    <a:p>
                      <a:endParaRPr/>
                    </a:p>
                  </a:txBody>
                  <a:tcPr marL="0" marR="0" marT="0" marB="0"/>
                </a:tc>
                <a:extLst>
                  <a:ext uri="{0D108BD9-81ED-4DB2-BD59-A6C34878D82A}">
                    <a16:rowId xmlns:a16="http://schemas.microsoft.com/office/drawing/2014/main" val="10002"/>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6289356"/>
            <a:ext cx="12197080" cy="573405"/>
            <a:chOff x="0" y="6289356"/>
            <a:chExt cx="12197080" cy="573405"/>
          </a:xfrm>
        </p:grpSpPr>
        <p:sp>
          <p:nvSpPr>
            <p:cNvPr id="3" name="object 3"/>
            <p:cNvSpPr/>
            <p:nvPr/>
          </p:nvSpPr>
          <p:spPr>
            <a:xfrm>
              <a:off x="10322052" y="6294119"/>
              <a:ext cx="1870075" cy="563880"/>
            </a:xfrm>
            <a:custGeom>
              <a:avLst/>
              <a:gdLst/>
              <a:ahLst/>
              <a:cxnLst/>
              <a:rect l="l" t="t" r="r" b="b"/>
              <a:pathLst>
                <a:path w="1870075" h="563879">
                  <a:moveTo>
                    <a:pt x="1869946" y="0"/>
                  </a:moveTo>
                  <a:lnTo>
                    <a:pt x="0" y="0"/>
                  </a:lnTo>
                  <a:lnTo>
                    <a:pt x="0" y="563880"/>
                  </a:lnTo>
                  <a:lnTo>
                    <a:pt x="1869946" y="563880"/>
                  </a:lnTo>
                  <a:lnTo>
                    <a:pt x="1869946" y="0"/>
                  </a:lnTo>
                  <a:close/>
                </a:path>
              </a:pathLst>
            </a:custGeom>
            <a:solidFill>
              <a:srgbClr val="124262"/>
            </a:solidFill>
          </p:spPr>
          <p:txBody>
            <a:bodyPr wrap="square" lIns="0" tIns="0" rIns="0" bIns="0" rtlCol="0"/>
            <a:lstStyle/>
            <a:p>
              <a:endParaRPr/>
            </a:p>
          </p:txBody>
        </p:sp>
        <p:sp>
          <p:nvSpPr>
            <p:cNvPr id="4" name="object 4"/>
            <p:cNvSpPr/>
            <p:nvPr/>
          </p:nvSpPr>
          <p:spPr>
            <a:xfrm>
              <a:off x="10322052" y="6294119"/>
              <a:ext cx="1870075" cy="563880"/>
            </a:xfrm>
            <a:custGeom>
              <a:avLst/>
              <a:gdLst/>
              <a:ahLst/>
              <a:cxnLst/>
              <a:rect l="l" t="t" r="r" b="b"/>
              <a:pathLst>
                <a:path w="1870075" h="563879">
                  <a:moveTo>
                    <a:pt x="1869946" y="0"/>
                  </a:moveTo>
                  <a:lnTo>
                    <a:pt x="0" y="0"/>
                  </a:lnTo>
                  <a:lnTo>
                    <a:pt x="0" y="563880"/>
                  </a:lnTo>
                </a:path>
              </a:pathLst>
            </a:custGeom>
            <a:ln w="9525">
              <a:solidFill>
                <a:srgbClr val="C00000"/>
              </a:solidFill>
            </a:ln>
          </p:spPr>
          <p:txBody>
            <a:bodyPr wrap="square" lIns="0" tIns="0" rIns="0" bIns="0" rtlCol="0"/>
            <a:lstStyle/>
            <a:p>
              <a:endParaRPr/>
            </a:p>
          </p:txBody>
        </p:sp>
      </p:grpSp>
      <p:sp>
        <p:nvSpPr>
          <p:cNvPr id="5" name="object 5"/>
          <p:cNvSpPr txBox="1"/>
          <p:nvPr/>
        </p:nvSpPr>
        <p:spPr>
          <a:xfrm>
            <a:off x="3505200" y="144856"/>
            <a:ext cx="4191000" cy="504625"/>
          </a:xfrm>
          <a:prstGeom prst="rect">
            <a:avLst/>
          </a:prstGeom>
        </p:spPr>
        <p:txBody>
          <a:bodyPr vert="horz" wrap="square" lIns="0" tIns="12065" rIns="0" bIns="0" rtlCol="0">
            <a:spAutoFit/>
          </a:bodyPr>
          <a:lstStyle/>
          <a:p>
            <a:pPr marL="12700">
              <a:lnSpc>
                <a:spcPct val="100000"/>
              </a:lnSpc>
              <a:spcBef>
                <a:spcPts val="95"/>
              </a:spcBef>
            </a:pPr>
            <a:r>
              <a:rPr sz="3200" b="1" spc="-10" dirty="0">
                <a:solidFill>
                  <a:schemeClr val="accent6">
                    <a:lumMod val="50000"/>
                  </a:schemeClr>
                </a:solidFill>
                <a:latin typeface="Calibri Light"/>
                <a:cs typeface="Calibri Light"/>
              </a:rPr>
              <a:t>I</a:t>
            </a:r>
            <a:r>
              <a:rPr sz="3200" b="1" spc="-20" dirty="0">
                <a:solidFill>
                  <a:schemeClr val="accent6">
                    <a:lumMod val="50000"/>
                  </a:schemeClr>
                </a:solidFill>
                <a:latin typeface="Calibri Light"/>
                <a:cs typeface="Calibri Light"/>
              </a:rPr>
              <a:t>n</a:t>
            </a:r>
            <a:r>
              <a:rPr sz="3200" b="1" spc="-35" dirty="0">
                <a:solidFill>
                  <a:schemeClr val="accent6">
                    <a:lumMod val="50000"/>
                  </a:schemeClr>
                </a:solidFill>
                <a:latin typeface="Calibri Light"/>
                <a:cs typeface="Calibri Light"/>
              </a:rPr>
              <a:t>pu</a:t>
            </a:r>
            <a:r>
              <a:rPr sz="3200" b="1" spc="-5" dirty="0">
                <a:solidFill>
                  <a:schemeClr val="accent6">
                    <a:lumMod val="50000"/>
                  </a:schemeClr>
                </a:solidFill>
                <a:latin typeface="Calibri Light"/>
                <a:cs typeface="Calibri Light"/>
              </a:rPr>
              <a:t>t</a:t>
            </a:r>
            <a:r>
              <a:rPr sz="3200" b="1" spc="-120" dirty="0">
                <a:solidFill>
                  <a:schemeClr val="accent6">
                    <a:lumMod val="50000"/>
                  </a:schemeClr>
                </a:solidFill>
                <a:latin typeface="Times New Roman"/>
                <a:cs typeface="Times New Roman"/>
              </a:rPr>
              <a:t> </a:t>
            </a:r>
            <a:r>
              <a:rPr sz="3200" b="1" spc="-229" dirty="0">
                <a:solidFill>
                  <a:schemeClr val="accent6">
                    <a:lumMod val="50000"/>
                  </a:schemeClr>
                </a:solidFill>
                <a:latin typeface="Calibri Light"/>
                <a:cs typeface="Calibri Light"/>
              </a:rPr>
              <a:t>T</a:t>
            </a:r>
            <a:r>
              <a:rPr sz="3200" b="1" spc="-50" dirty="0">
                <a:solidFill>
                  <a:schemeClr val="accent6">
                    <a:lumMod val="50000"/>
                  </a:schemeClr>
                </a:solidFill>
                <a:latin typeface="Calibri Light"/>
                <a:cs typeface="Calibri Light"/>
              </a:rPr>
              <a:t>a</a:t>
            </a:r>
            <a:r>
              <a:rPr sz="3200" b="1" spc="-5" dirty="0">
                <a:solidFill>
                  <a:schemeClr val="accent6">
                    <a:lumMod val="50000"/>
                  </a:schemeClr>
                </a:solidFill>
                <a:latin typeface="Calibri Light"/>
                <a:cs typeface="Calibri Light"/>
              </a:rPr>
              <a:t>x</a:t>
            </a:r>
            <a:r>
              <a:rPr sz="3200" b="1" spc="-135" dirty="0">
                <a:solidFill>
                  <a:schemeClr val="accent6">
                    <a:lumMod val="50000"/>
                  </a:schemeClr>
                </a:solidFill>
                <a:latin typeface="Times New Roman"/>
                <a:cs typeface="Times New Roman"/>
              </a:rPr>
              <a:t> </a:t>
            </a:r>
            <a:r>
              <a:rPr sz="3200" b="1" spc="-15" dirty="0">
                <a:solidFill>
                  <a:schemeClr val="accent6">
                    <a:lumMod val="50000"/>
                  </a:schemeClr>
                </a:solidFill>
                <a:latin typeface="Calibri Light"/>
                <a:cs typeface="Calibri Light"/>
              </a:rPr>
              <a:t>C</a:t>
            </a:r>
            <a:r>
              <a:rPr sz="3200" b="1" spc="-50" dirty="0">
                <a:solidFill>
                  <a:schemeClr val="accent6">
                    <a:lumMod val="50000"/>
                  </a:schemeClr>
                </a:solidFill>
                <a:latin typeface="Calibri Light"/>
                <a:cs typeface="Calibri Light"/>
              </a:rPr>
              <a:t>r</a:t>
            </a:r>
            <a:r>
              <a:rPr sz="3200" b="1" spc="-20" dirty="0">
                <a:solidFill>
                  <a:schemeClr val="accent6">
                    <a:lumMod val="50000"/>
                  </a:schemeClr>
                </a:solidFill>
                <a:latin typeface="Calibri Light"/>
                <a:cs typeface="Calibri Light"/>
              </a:rPr>
              <a:t>e</a:t>
            </a:r>
            <a:r>
              <a:rPr sz="3200" b="1" spc="-35" dirty="0">
                <a:solidFill>
                  <a:schemeClr val="accent6">
                    <a:lumMod val="50000"/>
                  </a:schemeClr>
                </a:solidFill>
                <a:latin typeface="Calibri Light"/>
                <a:cs typeface="Calibri Light"/>
              </a:rPr>
              <a:t>d</a:t>
            </a:r>
            <a:r>
              <a:rPr sz="3200" b="1" spc="-5" dirty="0">
                <a:solidFill>
                  <a:schemeClr val="accent6">
                    <a:lumMod val="50000"/>
                  </a:schemeClr>
                </a:solidFill>
                <a:latin typeface="Calibri Light"/>
                <a:cs typeface="Calibri Light"/>
              </a:rPr>
              <a:t>it</a:t>
            </a:r>
            <a:endParaRPr sz="3200" b="1" dirty="0">
              <a:solidFill>
                <a:schemeClr val="accent6">
                  <a:lumMod val="50000"/>
                </a:schemeClr>
              </a:solidFill>
              <a:latin typeface="Calibri Light"/>
              <a:cs typeface="Calibri Light"/>
            </a:endParaRPr>
          </a:p>
        </p:txBody>
      </p:sp>
      <p:sp>
        <p:nvSpPr>
          <p:cNvPr id="6" name="object 6"/>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pic>
        <p:nvPicPr>
          <p:cNvPr id="7" name="object 7"/>
          <p:cNvPicPr/>
          <p:nvPr/>
        </p:nvPicPr>
        <p:blipFill>
          <a:blip r:embed="rId2" cstate="print"/>
          <a:stretch>
            <a:fillRect/>
          </a:stretch>
        </p:blipFill>
        <p:spPr>
          <a:xfrm>
            <a:off x="2633472" y="1318260"/>
            <a:ext cx="7499603" cy="3936491"/>
          </a:xfrm>
          <a:prstGeom prst="rect">
            <a:avLst/>
          </a:prstGeom>
        </p:spPr>
      </p:pic>
      <p:sp>
        <p:nvSpPr>
          <p:cNvPr id="8" name="object 8"/>
          <p:cNvSpPr txBox="1"/>
          <p:nvPr/>
        </p:nvSpPr>
        <p:spPr>
          <a:xfrm>
            <a:off x="8181208" y="3033521"/>
            <a:ext cx="1866264" cy="720725"/>
          </a:xfrm>
          <a:prstGeom prst="rect">
            <a:avLst/>
          </a:prstGeom>
        </p:spPr>
        <p:txBody>
          <a:bodyPr vert="horz" wrap="square" lIns="0" tIns="53975" rIns="0" bIns="0" rtlCol="0">
            <a:spAutoFit/>
          </a:bodyPr>
          <a:lstStyle/>
          <a:p>
            <a:pPr marL="12700" marR="5080" indent="30480">
              <a:lnSpc>
                <a:spcPts val="2590"/>
              </a:lnSpc>
              <a:spcBef>
                <a:spcPts val="425"/>
              </a:spcBef>
            </a:pPr>
            <a:r>
              <a:rPr sz="2400" spc="105" dirty="0">
                <a:latin typeface="Arial MT"/>
                <a:cs typeface="Arial MT"/>
              </a:rPr>
              <a:t>Sec</a:t>
            </a:r>
            <a:r>
              <a:rPr sz="2400" spc="-95" dirty="0">
                <a:latin typeface="Arial MT"/>
                <a:cs typeface="Arial MT"/>
              </a:rPr>
              <a:t> </a:t>
            </a:r>
            <a:r>
              <a:rPr sz="2400" spc="85" dirty="0">
                <a:latin typeface="Arial MT"/>
                <a:cs typeface="Arial MT"/>
              </a:rPr>
              <a:t>16</a:t>
            </a:r>
            <a:r>
              <a:rPr sz="2400" spc="-100" dirty="0">
                <a:latin typeface="Arial MT"/>
                <a:cs typeface="Arial MT"/>
              </a:rPr>
              <a:t> </a:t>
            </a:r>
            <a:r>
              <a:rPr sz="2400" spc="145" dirty="0">
                <a:latin typeface="Arial MT"/>
                <a:cs typeface="Arial MT"/>
              </a:rPr>
              <a:t>to</a:t>
            </a:r>
            <a:r>
              <a:rPr sz="2400" spc="-90" dirty="0">
                <a:latin typeface="Arial MT"/>
                <a:cs typeface="Arial MT"/>
              </a:rPr>
              <a:t> </a:t>
            </a:r>
            <a:r>
              <a:rPr sz="2400" spc="85" dirty="0">
                <a:latin typeface="Arial MT"/>
                <a:cs typeface="Arial MT"/>
              </a:rPr>
              <a:t>18 </a:t>
            </a:r>
            <a:r>
              <a:rPr sz="2400" spc="-655" dirty="0">
                <a:latin typeface="Arial MT"/>
                <a:cs typeface="Arial MT"/>
              </a:rPr>
              <a:t> </a:t>
            </a:r>
            <a:r>
              <a:rPr sz="2400" spc="120" dirty="0">
                <a:latin typeface="Arial MT"/>
                <a:cs typeface="Arial MT"/>
              </a:rPr>
              <a:t>of</a:t>
            </a:r>
            <a:r>
              <a:rPr sz="2400" spc="150" dirty="0">
                <a:latin typeface="Arial MT"/>
                <a:cs typeface="Arial MT"/>
              </a:rPr>
              <a:t> </a:t>
            </a:r>
            <a:r>
              <a:rPr sz="2400" spc="20" dirty="0">
                <a:latin typeface="Arial MT"/>
                <a:cs typeface="Arial MT"/>
              </a:rPr>
              <a:t>CGST</a:t>
            </a:r>
            <a:r>
              <a:rPr sz="2400" spc="-95" dirty="0">
                <a:latin typeface="Arial MT"/>
                <a:cs typeface="Arial MT"/>
              </a:rPr>
              <a:t> </a:t>
            </a:r>
            <a:r>
              <a:rPr sz="2400" spc="170" dirty="0">
                <a:latin typeface="Arial MT"/>
                <a:cs typeface="Arial MT"/>
              </a:rPr>
              <a:t>Act</a:t>
            </a:r>
            <a:endParaRPr sz="2400">
              <a:latin typeface="Arial MT"/>
              <a:cs typeface="Arial M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00400" y="144856"/>
            <a:ext cx="5105400" cy="504625"/>
          </a:xfrm>
          <a:prstGeom prst="rect">
            <a:avLst/>
          </a:prstGeom>
        </p:spPr>
        <p:txBody>
          <a:bodyPr vert="horz" wrap="square" lIns="0" tIns="12065" rIns="0" bIns="0" rtlCol="0">
            <a:spAutoFit/>
          </a:bodyPr>
          <a:lstStyle/>
          <a:p>
            <a:pPr marL="12700">
              <a:lnSpc>
                <a:spcPct val="100000"/>
              </a:lnSpc>
              <a:spcBef>
                <a:spcPts val="95"/>
              </a:spcBef>
            </a:pPr>
            <a:r>
              <a:rPr b="1" spc="-15" dirty="0">
                <a:solidFill>
                  <a:schemeClr val="accent6">
                    <a:lumMod val="50000"/>
                  </a:schemeClr>
                </a:solidFill>
              </a:rPr>
              <a:t>B</a:t>
            </a:r>
            <a:r>
              <a:rPr b="1" spc="-5" dirty="0">
                <a:solidFill>
                  <a:schemeClr val="accent6">
                    <a:lumMod val="50000"/>
                  </a:schemeClr>
                </a:solidFill>
              </a:rPr>
              <a:t>l</a:t>
            </a:r>
            <a:r>
              <a:rPr b="1" spc="-20" dirty="0">
                <a:solidFill>
                  <a:schemeClr val="accent6">
                    <a:lumMod val="50000"/>
                  </a:schemeClr>
                </a:solidFill>
              </a:rPr>
              <a:t>oc</a:t>
            </a:r>
            <a:r>
              <a:rPr b="1" spc="-5" dirty="0">
                <a:solidFill>
                  <a:schemeClr val="accent6">
                    <a:lumMod val="50000"/>
                  </a:schemeClr>
                </a:solidFill>
              </a:rPr>
              <a:t>k</a:t>
            </a:r>
            <a:r>
              <a:rPr b="1" spc="-125" dirty="0">
                <a:solidFill>
                  <a:schemeClr val="accent6">
                    <a:lumMod val="50000"/>
                  </a:schemeClr>
                </a:solidFill>
                <a:latin typeface="Times New Roman"/>
                <a:cs typeface="Times New Roman"/>
              </a:rPr>
              <a:t> </a:t>
            </a:r>
            <a:r>
              <a:rPr b="1" spc="-10" dirty="0">
                <a:solidFill>
                  <a:schemeClr val="accent6">
                    <a:lumMod val="50000"/>
                  </a:schemeClr>
                </a:solidFill>
              </a:rPr>
              <a:t>I</a:t>
            </a:r>
            <a:r>
              <a:rPr b="1" spc="-20" dirty="0">
                <a:solidFill>
                  <a:schemeClr val="accent6">
                    <a:lumMod val="50000"/>
                  </a:schemeClr>
                </a:solidFill>
              </a:rPr>
              <a:t>n</a:t>
            </a:r>
            <a:r>
              <a:rPr b="1" spc="-35" dirty="0">
                <a:solidFill>
                  <a:schemeClr val="accent6">
                    <a:lumMod val="50000"/>
                  </a:schemeClr>
                </a:solidFill>
              </a:rPr>
              <a:t>pu</a:t>
            </a:r>
            <a:r>
              <a:rPr b="1" spc="-5" dirty="0">
                <a:solidFill>
                  <a:schemeClr val="accent6">
                    <a:lumMod val="50000"/>
                  </a:schemeClr>
                </a:solidFill>
              </a:rPr>
              <a:t>t</a:t>
            </a:r>
            <a:r>
              <a:rPr b="1" spc="-135" dirty="0">
                <a:solidFill>
                  <a:schemeClr val="accent6">
                    <a:lumMod val="50000"/>
                  </a:schemeClr>
                </a:solidFill>
                <a:latin typeface="Times New Roman"/>
                <a:cs typeface="Times New Roman"/>
              </a:rPr>
              <a:t> </a:t>
            </a:r>
            <a:r>
              <a:rPr b="1" spc="-229" dirty="0">
                <a:solidFill>
                  <a:schemeClr val="accent6">
                    <a:lumMod val="50000"/>
                  </a:schemeClr>
                </a:solidFill>
              </a:rPr>
              <a:t>T</a:t>
            </a:r>
            <a:r>
              <a:rPr b="1" spc="-50" dirty="0">
                <a:solidFill>
                  <a:schemeClr val="accent6">
                    <a:lumMod val="50000"/>
                  </a:schemeClr>
                </a:solidFill>
              </a:rPr>
              <a:t>a</a:t>
            </a:r>
            <a:r>
              <a:rPr b="1" spc="-5" dirty="0">
                <a:solidFill>
                  <a:schemeClr val="accent6">
                    <a:lumMod val="50000"/>
                  </a:schemeClr>
                </a:solidFill>
              </a:rPr>
              <a:t>x</a:t>
            </a:r>
            <a:r>
              <a:rPr b="1" spc="-135" dirty="0">
                <a:solidFill>
                  <a:schemeClr val="accent6">
                    <a:lumMod val="50000"/>
                  </a:schemeClr>
                </a:solidFill>
                <a:latin typeface="Times New Roman"/>
                <a:cs typeface="Times New Roman"/>
              </a:rPr>
              <a:t> </a:t>
            </a:r>
            <a:r>
              <a:rPr b="1" spc="-15" dirty="0">
                <a:solidFill>
                  <a:schemeClr val="accent6">
                    <a:lumMod val="50000"/>
                  </a:schemeClr>
                </a:solidFill>
              </a:rPr>
              <a:t>C</a:t>
            </a:r>
            <a:r>
              <a:rPr b="1" spc="-50" dirty="0">
                <a:solidFill>
                  <a:schemeClr val="accent6">
                    <a:lumMod val="50000"/>
                  </a:schemeClr>
                </a:solidFill>
              </a:rPr>
              <a:t>r</a:t>
            </a:r>
            <a:r>
              <a:rPr b="1" spc="-20" dirty="0">
                <a:solidFill>
                  <a:schemeClr val="accent6">
                    <a:lumMod val="50000"/>
                  </a:schemeClr>
                </a:solidFill>
              </a:rPr>
              <a:t>e</a:t>
            </a:r>
            <a:r>
              <a:rPr b="1" spc="-35" dirty="0">
                <a:solidFill>
                  <a:schemeClr val="accent6">
                    <a:lumMod val="50000"/>
                  </a:schemeClr>
                </a:solidFill>
              </a:rPr>
              <a:t>d</a:t>
            </a:r>
            <a:r>
              <a:rPr b="1" spc="-5" dirty="0">
                <a:solidFill>
                  <a:schemeClr val="accent6">
                    <a:lumMod val="50000"/>
                  </a:schemeClr>
                </a:solidFill>
              </a:rPr>
              <a:t>it</a:t>
            </a:r>
            <a:endParaRPr b="1" dirty="0">
              <a:solidFill>
                <a:schemeClr val="accent6">
                  <a:lumMod val="50000"/>
                </a:schemeClr>
              </a:solidFill>
              <a:latin typeface="Times New Roman"/>
              <a:cs typeface="Times New Roman"/>
            </a:endParaRPr>
          </a:p>
        </p:txBody>
      </p:sp>
      <p:sp>
        <p:nvSpPr>
          <p:cNvPr id="3" name="object 3"/>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sp>
        <p:nvSpPr>
          <p:cNvPr id="4" name="object 4"/>
          <p:cNvSpPr txBox="1"/>
          <p:nvPr/>
        </p:nvSpPr>
        <p:spPr>
          <a:xfrm>
            <a:off x="675532" y="1142491"/>
            <a:ext cx="11047095" cy="3537507"/>
          </a:xfrm>
          <a:prstGeom prst="rect">
            <a:avLst/>
          </a:prstGeom>
        </p:spPr>
        <p:txBody>
          <a:bodyPr vert="horz" wrap="square" lIns="0" tIns="13335" rIns="0" bIns="0" rtlCol="0">
            <a:spAutoFit/>
          </a:bodyPr>
          <a:lstStyle/>
          <a:p>
            <a:pPr marL="12700" marR="5715">
              <a:lnSpc>
                <a:spcPct val="100000"/>
              </a:lnSpc>
              <a:spcBef>
                <a:spcPts val="105"/>
              </a:spcBef>
            </a:pPr>
            <a:r>
              <a:rPr sz="2000" spc="-5" dirty="0">
                <a:latin typeface="Calibri"/>
                <a:cs typeface="Calibri"/>
              </a:rPr>
              <a:t>Section</a:t>
            </a:r>
            <a:r>
              <a:rPr sz="2000" spc="25" dirty="0">
                <a:latin typeface="Calibri"/>
                <a:cs typeface="Calibri"/>
              </a:rPr>
              <a:t> </a:t>
            </a:r>
            <a:r>
              <a:rPr sz="2000" spc="-5" dirty="0">
                <a:latin typeface="Calibri"/>
                <a:cs typeface="Calibri"/>
              </a:rPr>
              <a:t>17(5)of</a:t>
            </a:r>
            <a:r>
              <a:rPr sz="2000" spc="15" dirty="0">
                <a:latin typeface="Calibri"/>
                <a:cs typeface="Calibri"/>
              </a:rPr>
              <a:t> </a:t>
            </a:r>
            <a:r>
              <a:rPr sz="2000" spc="-10" dirty="0">
                <a:latin typeface="Calibri"/>
                <a:cs typeface="Calibri"/>
              </a:rPr>
              <a:t>CGST</a:t>
            </a:r>
            <a:r>
              <a:rPr sz="2000" spc="15" dirty="0">
                <a:latin typeface="Calibri"/>
                <a:cs typeface="Calibri"/>
              </a:rPr>
              <a:t> </a:t>
            </a:r>
            <a:r>
              <a:rPr sz="2000" dirty="0">
                <a:latin typeface="Calibri"/>
                <a:cs typeface="Calibri"/>
              </a:rPr>
              <a:t>Act</a:t>
            </a:r>
            <a:r>
              <a:rPr sz="2000" spc="25" dirty="0">
                <a:latin typeface="Calibri"/>
                <a:cs typeface="Calibri"/>
              </a:rPr>
              <a:t> </a:t>
            </a:r>
            <a:r>
              <a:rPr lang="en-IN" sz="2000" dirty="0">
                <a:latin typeface="Calibri"/>
                <a:cs typeface="Calibri"/>
              </a:rPr>
              <a:t>–</a:t>
            </a:r>
            <a:r>
              <a:rPr lang="en-US" sz="2000" dirty="0"/>
              <a:t>Notwithstanding anything contained in sub-section (1) of section 16 and subsection (1) of section 18, input tax credit shall not be available in respect of the following, namely:—</a:t>
            </a:r>
          </a:p>
          <a:p>
            <a:pPr marL="12700" marR="5715">
              <a:lnSpc>
                <a:spcPct val="100000"/>
              </a:lnSpc>
              <a:spcBef>
                <a:spcPts val="105"/>
              </a:spcBef>
            </a:pPr>
            <a:endParaRPr lang="en-US" sz="2000" dirty="0"/>
          </a:p>
          <a:p>
            <a:pPr marL="12700" marR="5715">
              <a:lnSpc>
                <a:spcPct val="100000"/>
              </a:lnSpc>
              <a:spcBef>
                <a:spcPts val="105"/>
              </a:spcBef>
            </a:pPr>
            <a:r>
              <a:rPr lang="en-IN" sz="2000" dirty="0">
                <a:latin typeface="Calibri"/>
                <a:cs typeface="Calibri"/>
              </a:rPr>
              <a:t>17(5-b-iii) </a:t>
            </a:r>
            <a:r>
              <a:rPr lang="en-US" sz="2000" dirty="0"/>
              <a:t>rent-a-cab, </a:t>
            </a:r>
            <a:r>
              <a:rPr lang="en-US" sz="2400" b="1" dirty="0">
                <a:solidFill>
                  <a:srgbClr val="FF0000"/>
                </a:solidFill>
              </a:rPr>
              <a:t>life insurance and health insurance except </a:t>
            </a:r>
            <a:r>
              <a:rPr lang="en-US" sz="2000" dirty="0"/>
              <a:t>where–– </a:t>
            </a:r>
          </a:p>
          <a:p>
            <a:pPr marL="12700" marR="5715">
              <a:lnSpc>
                <a:spcPct val="100000"/>
              </a:lnSpc>
              <a:spcBef>
                <a:spcPts val="105"/>
              </a:spcBef>
            </a:pPr>
            <a:endParaRPr lang="en-US" sz="2000" dirty="0"/>
          </a:p>
          <a:p>
            <a:pPr marL="469900" marR="5715" indent="-457200">
              <a:lnSpc>
                <a:spcPct val="100000"/>
              </a:lnSpc>
              <a:spcBef>
                <a:spcPts val="105"/>
              </a:spcBef>
              <a:buAutoNum type="alphaUcParenBoth"/>
            </a:pPr>
            <a:r>
              <a:rPr lang="en-US" sz="2000" dirty="0"/>
              <a:t>the Government notifies the services which are obligatory for an employer to provide to its employees under any law for the time being in force; or </a:t>
            </a:r>
          </a:p>
          <a:p>
            <a:pPr marL="12700" marR="5715">
              <a:lnSpc>
                <a:spcPct val="100000"/>
              </a:lnSpc>
              <a:spcBef>
                <a:spcPts val="105"/>
              </a:spcBef>
            </a:pPr>
            <a:endParaRPr lang="en-US" sz="2000" dirty="0"/>
          </a:p>
          <a:p>
            <a:pPr marL="469900" marR="5715" indent="-457200" algn="just">
              <a:lnSpc>
                <a:spcPct val="100000"/>
              </a:lnSpc>
              <a:spcBef>
                <a:spcPts val="105"/>
              </a:spcBef>
              <a:buAutoNum type="alphaUcParenBoth"/>
            </a:pPr>
            <a:r>
              <a:rPr lang="en-US" sz="2000" dirty="0"/>
              <a:t>(B) such inward supply of goods or services or both of a particular category is used by a registered person for making an outward taxable supply of the same category of goods or services or both or as part of a taxable composite or mixed supply; and</a:t>
            </a:r>
            <a:endParaRPr sz="2000" dirty="0">
              <a:latin typeface="Calibri"/>
              <a:cs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446276" y="914399"/>
            <a:ext cx="9144000" cy="1643380"/>
          </a:xfrm>
          <a:custGeom>
            <a:avLst/>
            <a:gdLst/>
            <a:ahLst/>
            <a:cxnLst/>
            <a:rect l="l" t="t" r="r" b="b"/>
            <a:pathLst>
              <a:path w="9144000" h="1643380">
                <a:moveTo>
                  <a:pt x="0" y="1642872"/>
                </a:moveTo>
                <a:lnTo>
                  <a:pt x="9144000" y="1642872"/>
                </a:lnTo>
                <a:lnTo>
                  <a:pt x="9144000" y="0"/>
                </a:lnTo>
                <a:lnTo>
                  <a:pt x="0" y="0"/>
                </a:lnTo>
                <a:lnTo>
                  <a:pt x="0" y="1642872"/>
                </a:lnTo>
                <a:close/>
              </a:path>
            </a:pathLst>
          </a:custGeom>
          <a:ln w="9525">
            <a:solidFill>
              <a:srgbClr val="C00000"/>
            </a:solidFill>
          </a:ln>
        </p:spPr>
        <p:txBody>
          <a:bodyPr wrap="square" lIns="0" tIns="0" rIns="0" bIns="0" rtlCol="0"/>
          <a:lstStyle/>
          <a:p>
            <a:endParaRPr/>
          </a:p>
        </p:txBody>
      </p:sp>
      <p:sp>
        <p:nvSpPr>
          <p:cNvPr id="3" name="object 3"/>
          <p:cNvSpPr txBox="1"/>
          <p:nvPr/>
        </p:nvSpPr>
        <p:spPr>
          <a:xfrm>
            <a:off x="2785617" y="144856"/>
            <a:ext cx="6767195" cy="452120"/>
          </a:xfrm>
          <a:prstGeom prst="rect">
            <a:avLst/>
          </a:prstGeom>
        </p:spPr>
        <p:txBody>
          <a:bodyPr vert="horz" wrap="square" lIns="0" tIns="12065" rIns="0" bIns="0" rtlCol="0">
            <a:spAutoFit/>
          </a:bodyPr>
          <a:lstStyle/>
          <a:p>
            <a:pPr marL="12700">
              <a:lnSpc>
                <a:spcPct val="100000"/>
              </a:lnSpc>
              <a:spcBef>
                <a:spcPts val="95"/>
              </a:spcBef>
            </a:pPr>
            <a:r>
              <a:rPr sz="2800" b="1" spc="-25" dirty="0">
                <a:solidFill>
                  <a:schemeClr val="accent6">
                    <a:lumMod val="50000"/>
                  </a:schemeClr>
                </a:solidFill>
                <a:latin typeface="Calibri Light"/>
                <a:cs typeface="Calibri Light"/>
              </a:rPr>
              <a:t>Invoice</a:t>
            </a:r>
            <a:r>
              <a:rPr sz="2800" b="1" spc="-65" dirty="0">
                <a:solidFill>
                  <a:schemeClr val="accent6">
                    <a:lumMod val="50000"/>
                  </a:schemeClr>
                </a:solidFill>
                <a:latin typeface="Calibri Light"/>
                <a:cs typeface="Calibri Light"/>
              </a:rPr>
              <a:t> </a:t>
            </a:r>
            <a:r>
              <a:rPr sz="2800" b="1" spc="-5" dirty="0">
                <a:solidFill>
                  <a:schemeClr val="accent6">
                    <a:lumMod val="50000"/>
                  </a:schemeClr>
                </a:solidFill>
                <a:latin typeface="Calibri Light"/>
                <a:cs typeface="Calibri Light"/>
              </a:rPr>
              <a:t>&amp;</a:t>
            </a:r>
            <a:r>
              <a:rPr sz="2800" b="1" spc="-50" dirty="0">
                <a:solidFill>
                  <a:schemeClr val="accent6">
                    <a:lumMod val="50000"/>
                  </a:schemeClr>
                </a:solidFill>
                <a:latin typeface="Calibri Light"/>
                <a:cs typeface="Calibri Light"/>
              </a:rPr>
              <a:t> </a:t>
            </a:r>
            <a:r>
              <a:rPr sz="2800" b="1" spc="-5" dirty="0">
                <a:solidFill>
                  <a:schemeClr val="accent6">
                    <a:lumMod val="50000"/>
                  </a:schemeClr>
                </a:solidFill>
                <a:latin typeface="Calibri Light"/>
                <a:cs typeface="Calibri Light"/>
              </a:rPr>
              <a:t>E</a:t>
            </a:r>
            <a:r>
              <a:rPr sz="2800" b="1" spc="-35" dirty="0">
                <a:solidFill>
                  <a:schemeClr val="accent6">
                    <a:lumMod val="50000"/>
                  </a:schemeClr>
                </a:solidFill>
                <a:latin typeface="Calibri Light"/>
                <a:cs typeface="Calibri Light"/>
              </a:rPr>
              <a:t> </a:t>
            </a:r>
            <a:r>
              <a:rPr sz="2800" b="1" spc="-25" dirty="0">
                <a:solidFill>
                  <a:schemeClr val="accent6">
                    <a:lumMod val="50000"/>
                  </a:schemeClr>
                </a:solidFill>
                <a:latin typeface="Calibri Light"/>
                <a:cs typeface="Calibri Light"/>
              </a:rPr>
              <a:t>Invoicing</a:t>
            </a:r>
            <a:r>
              <a:rPr sz="2800" b="1" spc="-65" dirty="0">
                <a:solidFill>
                  <a:schemeClr val="accent6">
                    <a:lumMod val="50000"/>
                  </a:schemeClr>
                </a:solidFill>
                <a:latin typeface="Calibri Light"/>
                <a:cs typeface="Calibri Light"/>
              </a:rPr>
              <a:t> </a:t>
            </a:r>
            <a:r>
              <a:rPr sz="2800" b="1" spc="-5" dirty="0">
                <a:solidFill>
                  <a:schemeClr val="accent6">
                    <a:lumMod val="50000"/>
                  </a:schemeClr>
                </a:solidFill>
                <a:latin typeface="Calibri Light"/>
                <a:cs typeface="Calibri Light"/>
              </a:rPr>
              <a:t>in</a:t>
            </a:r>
            <a:r>
              <a:rPr sz="2800" b="1" spc="-55" dirty="0">
                <a:solidFill>
                  <a:schemeClr val="accent6">
                    <a:lumMod val="50000"/>
                  </a:schemeClr>
                </a:solidFill>
                <a:latin typeface="Calibri Light"/>
                <a:cs typeface="Calibri Light"/>
              </a:rPr>
              <a:t> </a:t>
            </a:r>
            <a:r>
              <a:rPr sz="2800" b="1" spc="-15" dirty="0">
                <a:solidFill>
                  <a:schemeClr val="accent6">
                    <a:lumMod val="50000"/>
                  </a:schemeClr>
                </a:solidFill>
                <a:latin typeface="Calibri Light"/>
                <a:cs typeface="Calibri Light"/>
              </a:rPr>
              <a:t>GST</a:t>
            </a:r>
            <a:r>
              <a:rPr sz="2800" b="1" spc="-60" dirty="0">
                <a:solidFill>
                  <a:schemeClr val="accent6">
                    <a:lumMod val="50000"/>
                  </a:schemeClr>
                </a:solidFill>
                <a:latin typeface="Calibri Light"/>
                <a:cs typeface="Calibri Light"/>
              </a:rPr>
              <a:t> </a:t>
            </a:r>
            <a:r>
              <a:rPr sz="2800" b="1" spc="-40" dirty="0">
                <a:solidFill>
                  <a:schemeClr val="accent6">
                    <a:lumMod val="50000"/>
                  </a:schemeClr>
                </a:solidFill>
                <a:latin typeface="Calibri Light"/>
                <a:cs typeface="Calibri Light"/>
              </a:rPr>
              <a:t>for</a:t>
            </a:r>
            <a:r>
              <a:rPr sz="2800" b="1" spc="-30" dirty="0">
                <a:solidFill>
                  <a:schemeClr val="accent6">
                    <a:lumMod val="50000"/>
                  </a:schemeClr>
                </a:solidFill>
                <a:latin typeface="Calibri Light"/>
                <a:cs typeface="Calibri Light"/>
              </a:rPr>
              <a:t> </a:t>
            </a:r>
            <a:r>
              <a:rPr sz="2800" b="1" spc="-25" dirty="0">
                <a:solidFill>
                  <a:schemeClr val="accent6">
                    <a:lumMod val="50000"/>
                  </a:schemeClr>
                </a:solidFill>
                <a:latin typeface="Calibri Light"/>
                <a:cs typeface="Calibri Light"/>
              </a:rPr>
              <a:t>Insurance</a:t>
            </a:r>
            <a:r>
              <a:rPr sz="2800" b="1" spc="-75" dirty="0">
                <a:solidFill>
                  <a:schemeClr val="accent6">
                    <a:lumMod val="50000"/>
                  </a:schemeClr>
                </a:solidFill>
                <a:latin typeface="Calibri Light"/>
                <a:cs typeface="Calibri Light"/>
              </a:rPr>
              <a:t> </a:t>
            </a:r>
            <a:r>
              <a:rPr sz="2800" b="1" spc="-20" dirty="0">
                <a:solidFill>
                  <a:schemeClr val="accent6">
                    <a:lumMod val="50000"/>
                  </a:schemeClr>
                </a:solidFill>
                <a:latin typeface="Calibri Light"/>
                <a:cs typeface="Calibri Light"/>
              </a:rPr>
              <a:t>Sector</a:t>
            </a:r>
            <a:endParaRPr sz="2800" b="1" dirty="0">
              <a:solidFill>
                <a:schemeClr val="accent6">
                  <a:lumMod val="50000"/>
                </a:schemeClr>
              </a:solidFill>
              <a:latin typeface="Calibri Light"/>
              <a:cs typeface="Calibri Light"/>
            </a:endParaRPr>
          </a:p>
        </p:txBody>
      </p:sp>
      <p:sp>
        <p:nvSpPr>
          <p:cNvPr id="4" name="object 4"/>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sp>
        <p:nvSpPr>
          <p:cNvPr id="5" name="object 5"/>
          <p:cNvSpPr txBox="1"/>
          <p:nvPr/>
        </p:nvSpPr>
        <p:spPr>
          <a:xfrm>
            <a:off x="1655826" y="1536268"/>
            <a:ext cx="8731250" cy="940435"/>
          </a:xfrm>
          <a:prstGeom prst="rect">
            <a:avLst/>
          </a:prstGeom>
        </p:spPr>
        <p:txBody>
          <a:bodyPr vert="horz" wrap="square" lIns="0" tIns="12700" rIns="0" bIns="0" rtlCol="0">
            <a:spAutoFit/>
          </a:bodyPr>
          <a:lstStyle/>
          <a:p>
            <a:pPr marL="12700">
              <a:lnSpc>
                <a:spcPct val="100000"/>
              </a:lnSpc>
              <a:spcBef>
                <a:spcPts val="100"/>
              </a:spcBef>
            </a:pPr>
            <a:r>
              <a:rPr sz="6000" b="1" spc="-25" dirty="0">
                <a:latin typeface="Calibri"/>
                <a:cs typeface="Calibri"/>
              </a:rPr>
              <a:t>Invoice</a:t>
            </a:r>
            <a:r>
              <a:rPr sz="6000" b="1" spc="5" dirty="0">
                <a:latin typeface="Calibri"/>
                <a:cs typeface="Calibri"/>
              </a:rPr>
              <a:t> </a:t>
            </a:r>
            <a:r>
              <a:rPr sz="6000" b="1" spc="-15" dirty="0">
                <a:latin typeface="Calibri"/>
                <a:cs typeface="Calibri"/>
              </a:rPr>
              <a:t>Accounts</a:t>
            </a:r>
            <a:r>
              <a:rPr sz="6000" b="1" spc="-5" dirty="0">
                <a:latin typeface="Calibri"/>
                <a:cs typeface="Calibri"/>
              </a:rPr>
              <a:t> </a:t>
            </a:r>
            <a:r>
              <a:rPr sz="6000" b="1" dirty="0">
                <a:latin typeface="Calibri"/>
                <a:cs typeface="Calibri"/>
              </a:rPr>
              <a:t>&amp;</a:t>
            </a:r>
            <a:r>
              <a:rPr sz="6000" b="1" spc="-5" dirty="0">
                <a:latin typeface="Calibri"/>
                <a:cs typeface="Calibri"/>
              </a:rPr>
              <a:t> </a:t>
            </a:r>
            <a:r>
              <a:rPr sz="6000" b="1" spc="-25" dirty="0">
                <a:latin typeface="Calibri"/>
                <a:cs typeface="Calibri"/>
              </a:rPr>
              <a:t>Records</a:t>
            </a:r>
            <a:endParaRPr sz="6000">
              <a:latin typeface="Calibri"/>
              <a:cs typeface="Calibri"/>
            </a:endParaRPr>
          </a:p>
        </p:txBody>
      </p:sp>
      <p:grpSp>
        <p:nvGrpSpPr>
          <p:cNvPr id="6" name="object 6"/>
          <p:cNvGrpSpPr/>
          <p:nvPr/>
        </p:nvGrpSpPr>
        <p:grpSpPr>
          <a:xfrm>
            <a:off x="1450530" y="2576700"/>
            <a:ext cx="10746740" cy="4286250"/>
            <a:chOff x="1450530" y="2576700"/>
            <a:chExt cx="10746740" cy="4286250"/>
          </a:xfrm>
        </p:grpSpPr>
        <p:pic>
          <p:nvPicPr>
            <p:cNvPr id="7" name="object 7"/>
            <p:cNvPicPr/>
            <p:nvPr/>
          </p:nvPicPr>
          <p:blipFill>
            <a:blip r:embed="rId2" cstate="print"/>
            <a:stretch>
              <a:fillRect/>
            </a:stretch>
          </p:blipFill>
          <p:spPr>
            <a:xfrm>
              <a:off x="1459992" y="2586228"/>
              <a:ext cx="9185147" cy="3695697"/>
            </a:xfrm>
            <a:prstGeom prst="rect">
              <a:avLst/>
            </a:prstGeom>
          </p:spPr>
        </p:pic>
        <p:sp>
          <p:nvSpPr>
            <p:cNvPr id="8" name="object 8"/>
            <p:cNvSpPr/>
            <p:nvPr/>
          </p:nvSpPr>
          <p:spPr>
            <a:xfrm>
              <a:off x="1455293" y="2581462"/>
              <a:ext cx="9194800" cy="3705225"/>
            </a:xfrm>
            <a:custGeom>
              <a:avLst/>
              <a:gdLst/>
              <a:ahLst/>
              <a:cxnLst/>
              <a:rect l="l" t="t" r="r" b="b"/>
              <a:pathLst>
                <a:path w="9194800" h="3705225">
                  <a:moveTo>
                    <a:pt x="0" y="3705225"/>
                  </a:moveTo>
                  <a:lnTo>
                    <a:pt x="9194673" y="3705225"/>
                  </a:lnTo>
                  <a:lnTo>
                    <a:pt x="9194673" y="0"/>
                  </a:lnTo>
                  <a:lnTo>
                    <a:pt x="0" y="0"/>
                  </a:lnTo>
                  <a:lnTo>
                    <a:pt x="0" y="3705225"/>
                  </a:lnTo>
                  <a:close/>
                </a:path>
              </a:pathLst>
            </a:custGeom>
            <a:ln w="9525">
              <a:solidFill>
                <a:srgbClr val="C00000"/>
              </a:solidFill>
            </a:ln>
          </p:spPr>
          <p:txBody>
            <a:bodyPr wrap="square" lIns="0" tIns="0" rIns="0" bIns="0" rtlCol="0"/>
            <a:lstStyle/>
            <a:p>
              <a:endParaRPr/>
            </a:p>
          </p:txBody>
        </p:sp>
        <p:sp>
          <p:nvSpPr>
            <p:cNvPr id="9" name="object 9"/>
            <p:cNvSpPr/>
            <p:nvPr/>
          </p:nvSpPr>
          <p:spPr>
            <a:xfrm>
              <a:off x="10322052" y="6294119"/>
              <a:ext cx="1870075" cy="563880"/>
            </a:xfrm>
            <a:custGeom>
              <a:avLst/>
              <a:gdLst/>
              <a:ahLst/>
              <a:cxnLst/>
              <a:rect l="l" t="t" r="r" b="b"/>
              <a:pathLst>
                <a:path w="1870075" h="563879">
                  <a:moveTo>
                    <a:pt x="1869946" y="0"/>
                  </a:moveTo>
                  <a:lnTo>
                    <a:pt x="0" y="0"/>
                  </a:lnTo>
                  <a:lnTo>
                    <a:pt x="0" y="563880"/>
                  </a:lnTo>
                  <a:lnTo>
                    <a:pt x="1869946" y="563880"/>
                  </a:lnTo>
                  <a:lnTo>
                    <a:pt x="1869946" y="0"/>
                  </a:lnTo>
                  <a:close/>
                </a:path>
              </a:pathLst>
            </a:custGeom>
            <a:solidFill>
              <a:srgbClr val="124262"/>
            </a:solidFill>
          </p:spPr>
          <p:txBody>
            <a:bodyPr wrap="square" lIns="0" tIns="0" rIns="0" bIns="0" rtlCol="0"/>
            <a:lstStyle/>
            <a:p>
              <a:endParaRPr/>
            </a:p>
          </p:txBody>
        </p:sp>
        <p:sp>
          <p:nvSpPr>
            <p:cNvPr id="10" name="object 10"/>
            <p:cNvSpPr/>
            <p:nvPr/>
          </p:nvSpPr>
          <p:spPr>
            <a:xfrm>
              <a:off x="10322051" y="6294119"/>
              <a:ext cx="1870075" cy="563880"/>
            </a:xfrm>
            <a:custGeom>
              <a:avLst/>
              <a:gdLst/>
              <a:ahLst/>
              <a:cxnLst/>
              <a:rect l="l" t="t" r="r" b="b"/>
              <a:pathLst>
                <a:path w="1870075" h="563879">
                  <a:moveTo>
                    <a:pt x="1869946" y="0"/>
                  </a:moveTo>
                  <a:lnTo>
                    <a:pt x="0" y="0"/>
                  </a:lnTo>
                  <a:lnTo>
                    <a:pt x="0" y="563880"/>
                  </a:lnTo>
                </a:path>
              </a:pathLst>
            </a:custGeom>
            <a:ln w="9525">
              <a:solidFill>
                <a:srgbClr val="C00000"/>
              </a:solidFill>
            </a:ln>
          </p:spPr>
          <p:txBody>
            <a:bodyPr wrap="square" lIns="0" tIns="0" rIns="0" bIns="0" rtlCol="0"/>
            <a:lstStyle/>
            <a:p>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116582" y="144856"/>
            <a:ext cx="8107045" cy="452120"/>
          </a:xfrm>
          <a:prstGeom prst="rect">
            <a:avLst/>
          </a:prstGeom>
        </p:spPr>
        <p:txBody>
          <a:bodyPr vert="horz" wrap="square" lIns="0" tIns="12065" rIns="0" bIns="0" rtlCol="0">
            <a:spAutoFit/>
          </a:bodyPr>
          <a:lstStyle/>
          <a:p>
            <a:pPr marL="12700">
              <a:lnSpc>
                <a:spcPct val="100000"/>
              </a:lnSpc>
              <a:spcBef>
                <a:spcPts val="95"/>
              </a:spcBef>
            </a:pPr>
            <a:r>
              <a:rPr sz="2800" b="1" spc="-25" dirty="0">
                <a:solidFill>
                  <a:schemeClr val="accent6">
                    <a:lumMod val="50000"/>
                  </a:schemeClr>
                </a:solidFill>
              </a:rPr>
              <a:t>Invoice,</a:t>
            </a:r>
            <a:r>
              <a:rPr sz="2800" b="1" spc="-65" dirty="0">
                <a:solidFill>
                  <a:schemeClr val="accent6">
                    <a:lumMod val="50000"/>
                  </a:schemeClr>
                </a:solidFill>
              </a:rPr>
              <a:t> </a:t>
            </a:r>
            <a:r>
              <a:rPr sz="2800" b="1" spc="-25" dirty="0">
                <a:solidFill>
                  <a:schemeClr val="accent6">
                    <a:lumMod val="50000"/>
                  </a:schemeClr>
                </a:solidFill>
              </a:rPr>
              <a:t>Accounts</a:t>
            </a:r>
            <a:r>
              <a:rPr sz="2800" b="1" spc="-65" dirty="0">
                <a:solidFill>
                  <a:schemeClr val="accent6">
                    <a:lumMod val="50000"/>
                  </a:schemeClr>
                </a:solidFill>
              </a:rPr>
              <a:t> </a:t>
            </a:r>
            <a:r>
              <a:rPr sz="2800" b="1" spc="-15" dirty="0">
                <a:solidFill>
                  <a:schemeClr val="accent6">
                    <a:lumMod val="50000"/>
                  </a:schemeClr>
                </a:solidFill>
              </a:rPr>
              <a:t>and</a:t>
            </a:r>
            <a:r>
              <a:rPr sz="2800" b="1" spc="-70" dirty="0">
                <a:solidFill>
                  <a:schemeClr val="accent6">
                    <a:lumMod val="50000"/>
                  </a:schemeClr>
                </a:solidFill>
              </a:rPr>
              <a:t> </a:t>
            </a:r>
            <a:r>
              <a:rPr sz="2800" b="1" spc="-35" dirty="0">
                <a:solidFill>
                  <a:schemeClr val="accent6">
                    <a:lumMod val="50000"/>
                  </a:schemeClr>
                </a:solidFill>
              </a:rPr>
              <a:t>Record</a:t>
            </a:r>
            <a:r>
              <a:rPr sz="2800" b="1" spc="-75" dirty="0">
                <a:solidFill>
                  <a:schemeClr val="accent6">
                    <a:lumMod val="50000"/>
                  </a:schemeClr>
                </a:solidFill>
              </a:rPr>
              <a:t> </a:t>
            </a:r>
            <a:r>
              <a:rPr sz="2800" b="1" spc="-5" dirty="0">
                <a:solidFill>
                  <a:schemeClr val="accent6">
                    <a:lumMod val="50000"/>
                  </a:schemeClr>
                </a:solidFill>
              </a:rPr>
              <a:t>in</a:t>
            </a:r>
            <a:r>
              <a:rPr sz="2800" b="1" spc="-40" dirty="0">
                <a:solidFill>
                  <a:schemeClr val="accent6">
                    <a:lumMod val="50000"/>
                  </a:schemeClr>
                </a:solidFill>
              </a:rPr>
              <a:t> </a:t>
            </a:r>
            <a:r>
              <a:rPr sz="2800" b="1" spc="-15" dirty="0">
                <a:solidFill>
                  <a:schemeClr val="accent6">
                    <a:lumMod val="50000"/>
                  </a:schemeClr>
                </a:solidFill>
              </a:rPr>
              <a:t>GST</a:t>
            </a:r>
            <a:r>
              <a:rPr sz="2800" b="1" spc="-60" dirty="0">
                <a:solidFill>
                  <a:schemeClr val="accent6">
                    <a:lumMod val="50000"/>
                  </a:schemeClr>
                </a:solidFill>
              </a:rPr>
              <a:t> </a:t>
            </a:r>
            <a:r>
              <a:rPr sz="2800" b="1" spc="-40" dirty="0">
                <a:solidFill>
                  <a:schemeClr val="accent6">
                    <a:lumMod val="50000"/>
                  </a:schemeClr>
                </a:solidFill>
              </a:rPr>
              <a:t>for</a:t>
            </a:r>
            <a:r>
              <a:rPr sz="2800" b="1" spc="-30" dirty="0">
                <a:solidFill>
                  <a:schemeClr val="accent6">
                    <a:lumMod val="50000"/>
                  </a:schemeClr>
                </a:solidFill>
              </a:rPr>
              <a:t> </a:t>
            </a:r>
            <a:r>
              <a:rPr sz="2800" b="1" spc="-25" dirty="0">
                <a:solidFill>
                  <a:schemeClr val="accent6">
                    <a:lumMod val="50000"/>
                  </a:schemeClr>
                </a:solidFill>
              </a:rPr>
              <a:t>Insurance</a:t>
            </a:r>
            <a:r>
              <a:rPr sz="2800" b="1" spc="-70" dirty="0">
                <a:solidFill>
                  <a:schemeClr val="accent6">
                    <a:lumMod val="50000"/>
                  </a:schemeClr>
                </a:solidFill>
              </a:rPr>
              <a:t> </a:t>
            </a:r>
            <a:r>
              <a:rPr sz="2800" b="1" spc="-10" dirty="0">
                <a:solidFill>
                  <a:schemeClr val="accent6">
                    <a:lumMod val="50000"/>
                  </a:schemeClr>
                </a:solidFill>
              </a:rPr>
              <a:t>Service</a:t>
            </a:r>
            <a:endParaRPr sz="2800" b="1" dirty="0">
              <a:solidFill>
                <a:schemeClr val="accent6">
                  <a:lumMod val="50000"/>
                </a:schemeClr>
              </a:solidFill>
            </a:endParaRPr>
          </a:p>
        </p:txBody>
      </p:sp>
      <p:sp>
        <p:nvSpPr>
          <p:cNvPr id="3" name="object 3"/>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graphicFrame>
        <p:nvGraphicFramePr>
          <p:cNvPr id="4" name="object 4"/>
          <p:cNvGraphicFramePr>
            <a:graphicFrameLocks noGrp="1"/>
          </p:cNvGraphicFramePr>
          <p:nvPr/>
        </p:nvGraphicFramePr>
        <p:xfrm>
          <a:off x="243025" y="944752"/>
          <a:ext cx="11656695" cy="5297599"/>
        </p:xfrm>
        <a:graphic>
          <a:graphicData uri="http://schemas.openxmlformats.org/drawingml/2006/table">
            <a:tbl>
              <a:tblPr firstRow="1" bandRow="1">
                <a:tableStyleId>{2D5ABB26-0587-4C30-8999-92F81FD0307C}</a:tableStyleId>
              </a:tblPr>
              <a:tblGrid>
                <a:gridCol w="1443990">
                  <a:extLst>
                    <a:ext uri="{9D8B030D-6E8A-4147-A177-3AD203B41FA5}">
                      <a16:colId xmlns:a16="http://schemas.microsoft.com/office/drawing/2014/main" val="20000"/>
                    </a:ext>
                  </a:extLst>
                </a:gridCol>
                <a:gridCol w="3683000">
                  <a:extLst>
                    <a:ext uri="{9D8B030D-6E8A-4147-A177-3AD203B41FA5}">
                      <a16:colId xmlns:a16="http://schemas.microsoft.com/office/drawing/2014/main" val="20001"/>
                    </a:ext>
                  </a:extLst>
                </a:gridCol>
                <a:gridCol w="1296035">
                  <a:extLst>
                    <a:ext uri="{9D8B030D-6E8A-4147-A177-3AD203B41FA5}">
                      <a16:colId xmlns:a16="http://schemas.microsoft.com/office/drawing/2014/main" val="20002"/>
                    </a:ext>
                  </a:extLst>
                </a:gridCol>
                <a:gridCol w="5233670">
                  <a:extLst>
                    <a:ext uri="{9D8B030D-6E8A-4147-A177-3AD203B41FA5}">
                      <a16:colId xmlns:a16="http://schemas.microsoft.com/office/drawing/2014/main" val="20003"/>
                    </a:ext>
                  </a:extLst>
                </a:gridCol>
              </a:tblGrid>
              <a:tr h="387858">
                <a:tc>
                  <a:txBody>
                    <a:bodyPr/>
                    <a:lstStyle/>
                    <a:p>
                      <a:pPr marL="90805">
                        <a:lnSpc>
                          <a:spcPct val="100000"/>
                        </a:lnSpc>
                        <a:spcBef>
                          <a:spcPts val="260"/>
                        </a:spcBef>
                      </a:pPr>
                      <a:r>
                        <a:rPr sz="1600" spc="-5" dirty="0">
                          <a:latin typeface="Calibri"/>
                          <a:cs typeface="Calibri"/>
                        </a:rPr>
                        <a:t>Section</a:t>
                      </a:r>
                      <a:endParaRPr sz="1600">
                        <a:latin typeface="Calibri"/>
                        <a:cs typeface="Calibri"/>
                      </a:endParaRPr>
                    </a:p>
                  </a:txBody>
                  <a:tcPr marL="0" marR="0" marT="3302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2582C5"/>
                    </a:solidFill>
                  </a:tcPr>
                </a:tc>
                <a:tc>
                  <a:txBody>
                    <a:bodyPr/>
                    <a:lstStyle/>
                    <a:p>
                      <a:pPr marL="91440">
                        <a:lnSpc>
                          <a:spcPct val="100000"/>
                        </a:lnSpc>
                        <a:spcBef>
                          <a:spcPts val="260"/>
                        </a:spcBef>
                      </a:pPr>
                      <a:r>
                        <a:rPr sz="1600" spc="-5" dirty="0">
                          <a:latin typeface="Calibri"/>
                          <a:cs typeface="Calibri"/>
                        </a:rPr>
                        <a:t>Section</a:t>
                      </a:r>
                      <a:endParaRPr sz="1600">
                        <a:latin typeface="Calibri"/>
                        <a:cs typeface="Calibri"/>
                      </a:endParaRPr>
                    </a:p>
                  </a:txBody>
                  <a:tcPr marL="0" marR="0" marT="3302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2582C5"/>
                    </a:solidFill>
                  </a:tcPr>
                </a:tc>
                <a:tc>
                  <a:txBody>
                    <a:bodyPr/>
                    <a:lstStyle/>
                    <a:p>
                      <a:pPr marL="92075">
                        <a:lnSpc>
                          <a:spcPct val="100000"/>
                        </a:lnSpc>
                        <a:spcBef>
                          <a:spcPts val="260"/>
                        </a:spcBef>
                      </a:pPr>
                      <a:r>
                        <a:rPr sz="1600" spc="-5" dirty="0">
                          <a:latin typeface="Calibri"/>
                          <a:cs typeface="Calibri"/>
                        </a:rPr>
                        <a:t>Rule</a:t>
                      </a:r>
                      <a:endParaRPr sz="1600">
                        <a:latin typeface="Calibri"/>
                        <a:cs typeface="Calibri"/>
                      </a:endParaRPr>
                    </a:p>
                  </a:txBody>
                  <a:tcPr marL="0" marR="0" marT="3302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2582C5"/>
                    </a:solidFill>
                  </a:tcPr>
                </a:tc>
                <a:tc>
                  <a:txBody>
                    <a:bodyPr/>
                    <a:lstStyle/>
                    <a:p>
                      <a:pPr marL="92075">
                        <a:lnSpc>
                          <a:spcPct val="100000"/>
                        </a:lnSpc>
                        <a:spcBef>
                          <a:spcPts val="260"/>
                        </a:spcBef>
                      </a:pPr>
                      <a:r>
                        <a:rPr sz="1600" spc="-5" dirty="0">
                          <a:latin typeface="Calibri"/>
                          <a:cs typeface="Calibri"/>
                        </a:rPr>
                        <a:t>Rule</a:t>
                      </a:r>
                      <a:endParaRPr sz="1600">
                        <a:latin typeface="Calibri"/>
                        <a:cs typeface="Calibri"/>
                      </a:endParaRPr>
                    </a:p>
                  </a:txBody>
                  <a:tcPr marL="0" marR="0" marT="3302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2582C5"/>
                    </a:solidFill>
                  </a:tcPr>
                </a:tc>
                <a:extLst>
                  <a:ext uri="{0D108BD9-81ED-4DB2-BD59-A6C34878D82A}">
                    <a16:rowId xmlns:a16="http://schemas.microsoft.com/office/drawing/2014/main" val="10000"/>
                  </a:ext>
                </a:extLst>
              </a:tr>
              <a:tr h="387858">
                <a:tc>
                  <a:txBody>
                    <a:bodyPr/>
                    <a:lstStyle/>
                    <a:p>
                      <a:pPr marL="90805">
                        <a:lnSpc>
                          <a:spcPct val="100000"/>
                        </a:lnSpc>
                        <a:spcBef>
                          <a:spcPts val="260"/>
                        </a:spcBef>
                      </a:pPr>
                      <a:r>
                        <a:rPr sz="1600" spc="-10" dirty="0">
                          <a:latin typeface="Calibri"/>
                          <a:cs typeface="Calibri"/>
                        </a:rPr>
                        <a:t>Section</a:t>
                      </a:r>
                      <a:r>
                        <a:rPr sz="1600" spc="-20" dirty="0">
                          <a:latin typeface="Calibri"/>
                          <a:cs typeface="Calibri"/>
                        </a:rPr>
                        <a:t> </a:t>
                      </a:r>
                      <a:r>
                        <a:rPr sz="1600" spc="-5" dirty="0">
                          <a:latin typeface="Calibri"/>
                          <a:cs typeface="Calibri"/>
                        </a:rPr>
                        <a:t>31</a:t>
                      </a:r>
                      <a:endParaRPr sz="1600">
                        <a:latin typeface="Calibri"/>
                        <a:cs typeface="Calibri"/>
                      </a:endParaRPr>
                    </a:p>
                  </a:txBody>
                  <a:tcPr marL="0" marR="0" marT="3302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1440">
                        <a:lnSpc>
                          <a:spcPct val="100000"/>
                        </a:lnSpc>
                        <a:spcBef>
                          <a:spcPts val="260"/>
                        </a:spcBef>
                      </a:pPr>
                      <a:r>
                        <a:rPr sz="1600" spc="-120" dirty="0">
                          <a:latin typeface="Calibri"/>
                          <a:cs typeface="Calibri"/>
                        </a:rPr>
                        <a:t>T</a:t>
                      </a:r>
                      <a:r>
                        <a:rPr sz="1600" spc="-10" dirty="0">
                          <a:latin typeface="Calibri"/>
                          <a:cs typeface="Calibri"/>
                        </a:rPr>
                        <a:t>a</a:t>
                      </a:r>
                      <a:r>
                        <a:rPr sz="1600" dirty="0">
                          <a:latin typeface="Calibri"/>
                          <a:cs typeface="Calibri"/>
                        </a:rPr>
                        <a:t>x</a:t>
                      </a:r>
                      <a:r>
                        <a:rPr sz="1600" spc="-65" dirty="0">
                          <a:latin typeface="Times New Roman"/>
                          <a:cs typeface="Times New Roman"/>
                        </a:rPr>
                        <a:t> </a:t>
                      </a:r>
                      <a:r>
                        <a:rPr sz="1600" dirty="0">
                          <a:latin typeface="Calibri"/>
                          <a:cs typeface="Calibri"/>
                        </a:rPr>
                        <a:t>i</a:t>
                      </a:r>
                      <a:r>
                        <a:rPr sz="1600" spc="-25" dirty="0">
                          <a:latin typeface="Calibri"/>
                          <a:cs typeface="Calibri"/>
                        </a:rPr>
                        <a:t>n</a:t>
                      </a:r>
                      <a:r>
                        <a:rPr sz="1600" spc="-15" dirty="0">
                          <a:latin typeface="Calibri"/>
                          <a:cs typeface="Calibri"/>
                        </a:rPr>
                        <a:t>v</a:t>
                      </a:r>
                      <a:r>
                        <a:rPr sz="1600" spc="-5" dirty="0">
                          <a:latin typeface="Calibri"/>
                          <a:cs typeface="Calibri"/>
                        </a:rPr>
                        <a:t>o</a:t>
                      </a:r>
                      <a:r>
                        <a:rPr sz="1600" dirty="0">
                          <a:latin typeface="Calibri"/>
                          <a:cs typeface="Calibri"/>
                        </a:rPr>
                        <a:t>ice.</a:t>
                      </a:r>
                      <a:endParaRPr sz="1600">
                        <a:latin typeface="Calibri"/>
                        <a:cs typeface="Calibri"/>
                      </a:endParaRPr>
                    </a:p>
                  </a:txBody>
                  <a:tcPr marL="0" marR="0" marT="3302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2075">
                        <a:lnSpc>
                          <a:spcPct val="100000"/>
                        </a:lnSpc>
                        <a:spcBef>
                          <a:spcPts val="260"/>
                        </a:spcBef>
                      </a:pPr>
                      <a:r>
                        <a:rPr sz="1600" spc="-5" dirty="0">
                          <a:latin typeface="Calibri"/>
                          <a:cs typeface="Calibri"/>
                        </a:rPr>
                        <a:t>Rule</a:t>
                      </a:r>
                      <a:r>
                        <a:rPr sz="1600" spc="-30" dirty="0">
                          <a:latin typeface="Calibri"/>
                          <a:cs typeface="Calibri"/>
                        </a:rPr>
                        <a:t> </a:t>
                      </a:r>
                      <a:r>
                        <a:rPr sz="1600" spc="-5" dirty="0">
                          <a:latin typeface="Calibri"/>
                          <a:cs typeface="Calibri"/>
                        </a:rPr>
                        <a:t>46</a:t>
                      </a:r>
                      <a:endParaRPr sz="1600">
                        <a:latin typeface="Calibri"/>
                        <a:cs typeface="Calibri"/>
                      </a:endParaRPr>
                    </a:p>
                  </a:txBody>
                  <a:tcPr marL="0" marR="0" marT="3302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2075">
                        <a:lnSpc>
                          <a:spcPct val="100000"/>
                        </a:lnSpc>
                        <a:spcBef>
                          <a:spcPts val="260"/>
                        </a:spcBef>
                      </a:pPr>
                      <a:r>
                        <a:rPr sz="1600" spc="-120" dirty="0">
                          <a:latin typeface="Calibri"/>
                          <a:cs typeface="Calibri"/>
                        </a:rPr>
                        <a:t>T</a:t>
                      </a:r>
                      <a:r>
                        <a:rPr sz="1600" spc="-10" dirty="0">
                          <a:latin typeface="Calibri"/>
                          <a:cs typeface="Calibri"/>
                        </a:rPr>
                        <a:t>a</a:t>
                      </a:r>
                      <a:r>
                        <a:rPr sz="1600" dirty="0">
                          <a:latin typeface="Calibri"/>
                          <a:cs typeface="Calibri"/>
                        </a:rPr>
                        <a:t>x</a:t>
                      </a:r>
                      <a:r>
                        <a:rPr sz="1600" spc="-65" dirty="0">
                          <a:latin typeface="Times New Roman"/>
                          <a:cs typeface="Times New Roman"/>
                        </a:rPr>
                        <a:t> </a:t>
                      </a:r>
                      <a:r>
                        <a:rPr sz="1600" dirty="0">
                          <a:latin typeface="Calibri"/>
                          <a:cs typeface="Calibri"/>
                        </a:rPr>
                        <a:t>i</a:t>
                      </a:r>
                      <a:r>
                        <a:rPr sz="1600" spc="-25" dirty="0">
                          <a:latin typeface="Calibri"/>
                          <a:cs typeface="Calibri"/>
                        </a:rPr>
                        <a:t>n</a:t>
                      </a:r>
                      <a:r>
                        <a:rPr sz="1600" spc="-15" dirty="0">
                          <a:latin typeface="Calibri"/>
                          <a:cs typeface="Calibri"/>
                        </a:rPr>
                        <a:t>v</a:t>
                      </a:r>
                      <a:r>
                        <a:rPr sz="1600" spc="-5" dirty="0">
                          <a:latin typeface="Calibri"/>
                          <a:cs typeface="Calibri"/>
                        </a:rPr>
                        <a:t>o</a:t>
                      </a:r>
                      <a:r>
                        <a:rPr sz="1600" dirty="0">
                          <a:latin typeface="Calibri"/>
                          <a:cs typeface="Calibri"/>
                        </a:rPr>
                        <a:t>ice</a:t>
                      </a:r>
                      <a:endParaRPr sz="1600">
                        <a:latin typeface="Calibri"/>
                        <a:cs typeface="Calibri"/>
                      </a:endParaRPr>
                    </a:p>
                  </a:txBody>
                  <a:tcPr marL="0" marR="0" marT="3302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1"/>
                  </a:ext>
                </a:extLst>
              </a:tr>
              <a:tr h="387858">
                <a:tc>
                  <a:txBody>
                    <a:bodyPr/>
                    <a:lstStyle/>
                    <a:p>
                      <a:pPr marL="90805">
                        <a:lnSpc>
                          <a:spcPct val="100000"/>
                        </a:lnSpc>
                        <a:spcBef>
                          <a:spcPts val="260"/>
                        </a:spcBef>
                      </a:pPr>
                      <a:r>
                        <a:rPr sz="1600" spc="-10" dirty="0">
                          <a:latin typeface="Calibri"/>
                          <a:cs typeface="Calibri"/>
                        </a:rPr>
                        <a:t>Section</a:t>
                      </a:r>
                      <a:r>
                        <a:rPr sz="1600" spc="-15" dirty="0">
                          <a:latin typeface="Calibri"/>
                          <a:cs typeface="Calibri"/>
                        </a:rPr>
                        <a:t> </a:t>
                      </a:r>
                      <a:r>
                        <a:rPr sz="1600" spc="-10" dirty="0">
                          <a:latin typeface="Calibri"/>
                          <a:cs typeface="Calibri"/>
                        </a:rPr>
                        <a:t>31A</a:t>
                      </a:r>
                      <a:endParaRPr sz="1600">
                        <a:latin typeface="Calibri"/>
                        <a:cs typeface="Calibri"/>
                      </a:endParaRPr>
                    </a:p>
                  </a:txBody>
                  <a:tcPr marL="0" marR="0" marT="3302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1440">
                        <a:lnSpc>
                          <a:spcPct val="100000"/>
                        </a:lnSpc>
                        <a:spcBef>
                          <a:spcPts val="260"/>
                        </a:spcBef>
                      </a:pPr>
                      <a:r>
                        <a:rPr sz="1600" spc="-10" dirty="0">
                          <a:latin typeface="Calibri"/>
                          <a:cs typeface="Calibri"/>
                        </a:rPr>
                        <a:t>Facility</a:t>
                      </a:r>
                      <a:r>
                        <a:rPr sz="1600" spc="-25" dirty="0">
                          <a:latin typeface="Calibri"/>
                          <a:cs typeface="Calibri"/>
                        </a:rPr>
                        <a:t> </a:t>
                      </a:r>
                      <a:r>
                        <a:rPr sz="1600" spc="-5" dirty="0">
                          <a:latin typeface="Calibri"/>
                          <a:cs typeface="Calibri"/>
                        </a:rPr>
                        <a:t>of</a:t>
                      </a:r>
                      <a:r>
                        <a:rPr sz="1600" spc="-10" dirty="0">
                          <a:latin typeface="Calibri"/>
                          <a:cs typeface="Calibri"/>
                        </a:rPr>
                        <a:t> </a:t>
                      </a:r>
                      <a:r>
                        <a:rPr sz="1600" spc="-5" dirty="0">
                          <a:latin typeface="Calibri"/>
                          <a:cs typeface="Calibri"/>
                        </a:rPr>
                        <a:t>digital</a:t>
                      </a:r>
                      <a:r>
                        <a:rPr sz="1600" spc="-35" dirty="0">
                          <a:latin typeface="Calibri"/>
                          <a:cs typeface="Calibri"/>
                        </a:rPr>
                        <a:t> </a:t>
                      </a:r>
                      <a:r>
                        <a:rPr sz="1600" spc="-10" dirty="0">
                          <a:latin typeface="Calibri"/>
                          <a:cs typeface="Calibri"/>
                        </a:rPr>
                        <a:t>payment to</a:t>
                      </a:r>
                      <a:r>
                        <a:rPr sz="1600" dirty="0">
                          <a:latin typeface="Calibri"/>
                          <a:cs typeface="Calibri"/>
                        </a:rPr>
                        <a:t> </a:t>
                      </a:r>
                      <a:r>
                        <a:rPr sz="1600" spc="-10" dirty="0">
                          <a:latin typeface="Calibri"/>
                          <a:cs typeface="Calibri"/>
                        </a:rPr>
                        <a:t>recipient</a:t>
                      </a:r>
                      <a:endParaRPr sz="1600">
                        <a:latin typeface="Calibri"/>
                        <a:cs typeface="Calibri"/>
                      </a:endParaRPr>
                    </a:p>
                  </a:txBody>
                  <a:tcPr marL="0" marR="0" marT="3302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2075">
                        <a:lnSpc>
                          <a:spcPct val="100000"/>
                        </a:lnSpc>
                        <a:spcBef>
                          <a:spcPts val="260"/>
                        </a:spcBef>
                      </a:pPr>
                      <a:r>
                        <a:rPr sz="1600" spc="-5" dirty="0">
                          <a:latin typeface="Calibri"/>
                          <a:cs typeface="Calibri"/>
                        </a:rPr>
                        <a:t>Rule</a:t>
                      </a:r>
                      <a:r>
                        <a:rPr sz="1600" spc="-25" dirty="0">
                          <a:latin typeface="Calibri"/>
                          <a:cs typeface="Calibri"/>
                        </a:rPr>
                        <a:t> </a:t>
                      </a:r>
                      <a:r>
                        <a:rPr sz="1600" spc="-10" dirty="0">
                          <a:latin typeface="Calibri"/>
                          <a:cs typeface="Calibri"/>
                        </a:rPr>
                        <a:t>46A</a:t>
                      </a:r>
                      <a:endParaRPr sz="1600">
                        <a:latin typeface="Calibri"/>
                        <a:cs typeface="Calibri"/>
                      </a:endParaRPr>
                    </a:p>
                  </a:txBody>
                  <a:tcPr marL="0" marR="0" marT="3302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2075">
                        <a:lnSpc>
                          <a:spcPct val="100000"/>
                        </a:lnSpc>
                        <a:spcBef>
                          <a:spcPts val="260"/>
                        </a:spcBef>
                      </a:pPr>
                      <a:r>
                        <a:rPr sz="1600" spc="-5" dirty="0">
                          <a:latin typeface="Calibri"/>
                          <a:cs typeface="Calibri"/>
                        </a:rPr>
                        <a:t>Invoice-cum-bill</a:t>
                      </a:r>
                      <a:r>
                        <a:rPr sz="1600" spc="-65" dirty="0">
                          <a:latin typeface="Calibri"/>
                          <a:cs typeface="Calibri"/>
                        </a:rPr>
                        <a:t> </a:t>
                      </a:r>
                      <a:r>
                        <a:rPr sz="1600" spc="-5" dirty="0">
                          <a:latin typeface="Calibri"/>
                          <a:cs typeface="Calibri"/>
                        </a:rPr>
                        <a:t>of</a:t>
                      </a:r>
                      <a:r>
                        <a:rPr sz="1600" spc="-15" dirty="0">
                          <a:latin typeface="Calibri"/>
                          <a:cs typeface="Calibri"/>
                        </a:rPr>
                        <a:t> </a:t>
                      </a:r>
                      <a:r>
                        <a:rPr sz="1600" spc="-5" dirty="0">
                          <a:latin typeface="Calibri"/>
                          <a:cs typeface="Calibri"/>
                        </a:rPr>
                        <a:t>supply</a:t>
                      </a:r>
                      <a:endParaRPr sz="1600">
                        <a:latin typeface="Calibri"/>
                        <a:cs typeface="Calibri"/>
                      </a:endParaRPr>
                    </a:p>
                  </a:txBody>
                  <a:tcPr marL="0" marR="0" marT="3302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2"/>
                  </a:ext>
                </a:extLst>
              </a:tr>
              <a:tr h="449199">
                <a:tc rowSpan="2">
                  <a:txBody>
                    <a:bodyPr/>
                    <a:lstStyle/>
                    <a:p>
                      <a:pPr marL="90805">
                        <a:lnSpc>
                          <a:spcPct val="100000"/>
                        </a:lnSpc>
                        <a:spcBef>
                          <a:spcPts val="265"/>
                        </a:spcBef>
                      </a:pPr>
                      <a:r>
                        <a:rPr sz="1600" spc="-10" dirty="0">
                          <a:latin typeface="Calibri"/>
                          <a:cs typeface="Calibri"/>
                        </a:rPr>
                        <a:t>Section</a:t>
                      </a:r>
                      <a:r>
                        <a:rPr sz="1600" spc="-20" dirty="0">
                          <a:latin typeface="Calibri"/>
                          <a:cs typeface="Calibri"/>
                        </a:rPr>
                        <a:t> </a:t>
                      </a:r>
                      <a:r>
                        <a:rPr sz="1600" spc="-5" dirty="0">
                          <a:latin typeface="Calibri"/>
                          <a:cs typeface="Calibri"/>
                        </a:rPr>
                        <a:t>32</a:t>
                      </a:r>
                      <a:endParaRPr sz="1600">
                        <a:latin typeface="Calibri"/>
                        <a:cs typeface="Calibri"/>
                      </a:endParaRPr>
                    </a:p>
                  </a:txBody>
                  <a:tcPr marL="0" marR="0" marT="3365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rowSpan="2">
                  <a:txBody>
                    <a:bodyPr/>
                    <a:lstStyle/>
                    <a:p>
                      <a:pPr marL="91440" marR="248920">
                        <a:lnSpc>
                          <a:spcPct val="100000"/>
                        </a:lnSpc>
                        <a:spcBef>
                          <a:spcPts val="265"/>
                        </a:spcBef>
                      </a:pPr>
                      <a:r>
                        <a:rPr sz="1600" spc="-5" dirty="0">
                          <a:latin typeface="Calibri"/>
                          <a:cs typeface="Calibri"/>
                        </a:rPr>
                        <a:t>Prohibition</a:t>
                      </a:r>
                      <a:r>
                        <a:rPr sz="1600" spc="-15" dirty="0">
                          <a:latin typeface="Calibri"/>
                          <a:cs typeface="Calibri"/>
                        </a:rPr>
                        <a:t> </a:t>
                      </a:r>
                      <a:r>
                        <a:rPr sz="1600" spc="-5" dirty="0">
                          <a:latin typeface="Calibri"/>
                          <a:cs typeface="Calibri"/>
                        </a:rPr>
                        <a:t>of</a:t>
                      </a:r>
                      <a:r>
                        <a:rPr sz="1600" spc="10" dirty="0">
                          <a:latin typeface="Calibri"/>
                          <a:cs typeface="Calibri"/>
                        </a:rPr>
                        <a:t> </a:t>
                      </a:r>
                      <a:r>
                        <a:rPr sz="1600" spc="-10" dirty="0">
                          <a:latin typeface="Calibri"/>
                          <a:cs typeface="Calibri"/>
                        </a:rPr>
                        <a:t>unauthorized</a:t>
                      </a:r>
                      <a:r>
                        <a:rPr sz="1600" dirty="0">
                          <a:latin typeface="Calibri"/>
                          <a:cs typeface="Calibri"/>
                        </a:rPr>
                        <a:t> </a:t>
                      </a:r>
                      <a:r>
                        <a:rPr sz="1600" spc="-10" dirty="0">
                          <a:latin typeface="Calibri"/>
                          <a:cs typeface="Calibri"/>
                        </a:rPr>
                        <a:t>collection</a:t>
                      </a:r>
                      <a:r>
                        <a:rPr sz="1600" spc="-5" dirty="0">
                          <a:latin typeface="Calibri"/>
                          <a:cs typeface="Calibri"/>
                        </a:rPr>
                        <a:t> </a:t>
                      </a:r>
                      <a:r>
                        <a:rPr sz="1600" spc="-10" dirty="0">
                          <a:latin typeface="Calibri"/>
                          <a:cs typeface="Calibri"/>
                        </a:rPr>
                        <a:t>of </a:t>
                      </a:r>
                      <a:r>
                        <a:rPr sz="1600" spc="-350" dirty="0">
                          <a:latin typeface="Calibri"/>
                          <a:cs typeface="Calibri"/>
                        </a:rPr>
                        <a:t> </a:t>
                      </a:r>
                      <a:r>
                        <a:rPr sz="1600" spc="-10" dirty="0">
                          <a:latin typeface="Calibri"/>
                          <a:cs typeface="Calibri"/>
                        </a:rPr>
                        <a:t>tax.</a:t>
                      </a:r>
                      <a:endParaRPr sz="1600">
                        <a:latin typeface="Calibri"/>
                        <a:cs typeface="Calibri"/>
                      </a:endParaRPr>
                    </a:p>
                  </a:txBody>
                  <a:tcPr marL="0" marR="0" marT="3365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2075">
                        <a:lnSpc>
                          <a:spcPct val="100000"/>
                        </a:lnSpc>
                        <a:spcBef>
                          <a:spcPts val="265"/>
                        </a:spcBef>
                      </a:pPr>
                      <a:r>
                        <a:rPr sz="1600" spc="-5" dirty="0">
                          <a:latin typeface="Calibri"/>
                          <a:cs typeface="Calibri"/>
                        </a:rPr>
                        <a:t>Rule</a:t>
                      </a:r>
                      <a:r>
                        <a:rPr sz="1600" spc="-30" dirty="0">
                          <a:latin typeface="Calibri"/>
                          <a:cs typeface="Calibri"/>
                        </a:rPr>
                        <a:t> </a:t>
                      </a:r>
                      <a:r>
                        <a:rPr sz="1600" spc="-5" dirty="0">
                          <a:latin typeface="Calibri"/>
                          <a:cs typeface="Calibri"/>
                        </a:rPr>
                        <a:t>47</a:t>
                      </a:r>
                      <a:endParaRPr sz="1600">
                        <a:latin typeface="Calibri"/>
                        <a:cs typeface="Calibri"/>
                      </a:endParaRPr>
                    </a:p>
                  </a:txBody>
                  <a:tcPr marL="0" marR="0" marT="3365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2075">
                        <a:lnSpc>
                          <a:spcPct val="100000"/>
                        </a:lnSpc>
                        <a:spcBef>
                          <a:spcPts val="265"/>
                        </a:spcBef>
                      </a:pPr>
                      <a:r>
                        <a:rPr sz="1600" spc="-5" dirty="0">
                          <a:latin typeface="Calibri"/>
                          <a:cs typeface="Calibri"/>
                        </a:rPr>
                        <a:t>Time</a:t>
                      </a:r>
                      <a:r>
                        <a:rPr sz="1600" spc="-20" dirty="0">
                          <a:latin typeface="Calibri"/>
                          <a:cs typeface="Calibri"/>
                        </a:rPr>
                        <a:t> </a:t>
                      </a:r>
                      <a:r>
                        <a:rPr sz="1600" spc="-5" dirty="0">
                          <a:latin typeface="Calibri"/>
                          <a:cs typeface="Calibri"/>
                        </a:rPr>
                        <a:t>limit</a:t>
                      </a:r>
                      <a:r>
                        <a:rPr sz="1600" spc="-25" dirty="0">
                          <a:latin typeface="Calibri"/>
                          <a:cs typeface="Calibri"/>
                        </a:rPr>
                        <a:t> </a:t>
                      </a:r>
                      <a:r>
                        <a:rPr sz="1600" spc="-15" dirty="0">
                          <a:latin typeface="Calibri"/>
                          <a:cs typeface="Calibri"/>
                        </a:rPr>
                        <a:t>for</a:t>
                      </a:r>
                      <a:r>
                        <a:rPr sz="1600" spc="5" dirty="0">
                          <a:latin typeface="Calibri"/>
                          <a:cs typeface="Calibri"/>
                        </a:rPr>
                        <a:t> </a:t>
                      </a:r>
                      <a:r>
                        <a:rPr sz="1600" spc="-5" dirty="0">
                          <a:latin typeface="Calibri"/>
                          <a:cs typeface="Calibri"/>
                        </a:rPr>
                        <a:t>issuing</a:t>
                      </a:r>
                      <a:r>
                        <a:rPr sz="1600" spc="-40" dirty="0">
                          <a:latin typeface="Calibri"/>
                          <a:cs typeface="Calibri"/>
                        </a:rPr>
                        <a:t> </a:t>
                      </a:r>
                      <a:r>
                        <a:rPr sz="1600" spc="-15" dirty="0">
                          <a:latin typeface="Calibri"/>
                          <a:cs typeface="Calibri"/>
                        </a:rPr>
                        <a:t>tax </a:t>
                      </a:r>
                      <a:r>
                        <a:rPr sz="1600" spc="-10" dirty="0">
                          <a:latin typeface="Calibri"/>
                          <a:cs typeface="Calibri"/>
                        </a:rPr>
                        <a:t>invoice</a:t>
                      </a:r>
                      <a:endParaRPr sz="1600" dirty="0">
                        <a:latin typeface="Calibri"/>
                        <a:cs typeface="Calibri"/>
                      </a:endParaRPr>
                    </a:p>
                  </a:txBody>
                  <a:tcPr marL="0" marR="0" marT="3365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3"/>
                  </a:ext>
                </a:extLst>
              </a:tr>
              <a:tr h="353060">
                <a:tc vMerge="1">
                  <a:txBody>
                    <a:bodyPr/>
                    <a:lstStyle/>
                    <a:p>
                      <a:endParaRPr/>
                    </a:p>
                  </a:txBody>
                  <a:tcPr marL="0" marR="0" marT="3365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3365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2075">
                        <a:lnSpc>
                          <a:spcPct val="100000"/>
                        </a:lnSpc>
                        <a:spcBef>
                          <a:spcPts val="265"/>
                        </a:spcBef>
                      </a:pPr>
                      <a:r>
                        <a:rPr sz="1600" spc="-5" dirty="0">
                          <a:latin typeface="Calibri"/>
                          <a:cs typeface="Calibri"/>
                        </a:rPr>
                        <a:t>Rule</a:t>
                      </a:r>
                      <a:r>
                        <a:rPr sz="1600" spc="-30" dirty="0">
                          <a:latin typeface="Calibri"/>
                          <a:cs typeface="Calibri"/>
                        </a:rPr>
                        <a:t> </a:t>
                      </a:r>
                      <a:r>
                        <a:rPr sz="1600" spc="-5" dirty="0">
                          <a:latin typeface="Calibri"/>
                          <a:cs typeface="Calibri"/>
                        </a:rPr>
                        <a:t>48</a:t>
                      </a:r>
                      <a:endParaRPr sz="1600">
                        <a:latin typeface="Calibri"/>
                        <a:cs typeface="Calibri"/>
                      </a:endParaRPr>
                    </a:p>
                  </a:txBody>
                  <a:tcPr marL="0" marR="0" marT="3365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2075">
                        <a:lnSpc>
                          <a:spcPct val="100000"/>
                        </a:lnSpc>
                        <a:spcBef>
                          <a:spcPts val="265"/>
                        </a:spcBef>
                      </a:pPr>
                      <a:r>
                        <a:rPr sz="1600" spc="-5" dirty="0">
                          <a:latin typeface="Calibri"/>
                          <a:cs typeface="Calibri"/>
                        </a:rPr>
                        <a:t>Manner</a:t>
                      </a:r>
                      <a:r>
                        <a:rPr sz="1600" spc="-25" dirty="0">
                          <a:latin typeface="Calibri"/>
                          <a:cs typeface="Calibri"/>
                        </a:rPr>
                        <a:t> </a:t>
                      </a:r>
                      <a:r>
                        <a:rPr sz="1600" spc="-10" dirty="0">
                          <a:latin typeface="Calibri"/>
                          <a:cs typeface="Calibri"/>
                        </a:rPr>
                        <a:t>of</a:t>
                      </a:r>
                      <a:r>
                        <a:rPr sz="1600" spc="-5" dirty="0">
                          <a:latin typeface="Calibri"/>
                          <a:cs typeface="Calibri"/>
                        </a:rPr>
                        <a:t> issuing</a:t>
                      </a:r>
                      <a:r>
                        <a:rPr sz="1600" spc="-40" dirty="0">
                          <a:latin typeface="Calibri"/>
                          <a:cs typeface="Calibri"/>
                        </a:rPr>
                        <a:t> </a:t>
                      </a:r>
                      <a:r>
                        <a:rPr sz="1600" spc="-10" dirty="0">
                          <a:latin typeface="Calibri"/>
                          <a:cs typeface="Calibri"/>
                        </a:rPr>
                        <a:t>invoice</a:t>
                      </a:r>
                      <a:endParaRPr sz="1600">
                        <a:latin typeface="Calibri"/>
                        <a:cs typeface="Calibri"/>
                      </a:endParaRPr>
                    </a:p>
                  </a:txBody>
                  <a:tcPr marL="0" marR="0" marT="3365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4"/>
                  </a:ext>
                </a:extLst>
              </a:tr>
              <a:tr h="387858">
                <a:tc rowSpan="2">
                  <a:txBody>
                    <a:bodyPr/>
                    <a:lstStyle/>
                    <a:p>
                      <a:pPr marL="90805">
                        <a:lnSpc>
                          <a:spcPct val="100000"/>
                        </a:lnSpc>
                        <a:spcBef>
                          <a:spcPts val="265"/>
                        </a:spcBef>
                      </a:pPr>
                      <a:r>
                        <a:rPr sz="1600" spc="-10" dirty="0">
                          <a:latin typeface="Calibri"/>
                          <a:cs typeface="Calibri"/>
                        </a:rPr>
                        <a:t>Section</a:t>
                      </a:r>
                      <a:r>
                        <a:rPr sz="1600" spc="-20" dirty="0">
                          <a:latin typeface="Calibri"/>
                          <a:cs typeface="Calibri"/>
                        </a:rPr>
                        <a:t> </a:t>
                      </a:r>
                      <a:r>
                        <a:rPr sz="1600" spc="-5" dirty="0">
                          <a:latin typeface="Calibri"/>
                          <a:cs typeface="Calibri"/>
                        </a:rPr>
                        <a:t>33</a:t>
                      </a:r>
                      <a:endParaRPr sz="1600">
                        <a:latin typeface="Calibri"/>
                        <a:cs typeface="Calibri"/>
                      </a:endParaRPr>
                    </a:p>
                  </a:txBody>
                  <a:tcPr marL="0" marR="0" marT="3365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rowSpan="2">
                  <a:txBody>
                    <a:bodyPr/>
                    <a:lstStyle/>
                    <a:p>
                      <a:pPr marL="91440" marR="636905">
                        <a:lnSpc>
                          <a:spcPct val="100000"/>
                        </a:lnSpc>
                        <a:spcBef>
                          <a:spcPts val="265"/>
                        </a:spcBef>
                      </a:pPr>
                      <a:r>
                        <a:rPr sz="1600" spc="-5" dirty="0">
                          <a:latin typeface="Calibri"/>
                          <a:cs typeface="Calibri"/>
                        </a:rPr>
                        <a:t>Amount of </a:t>
                      </a:r>
                      <a:r>
                        <a:rPr sz="1600" spc="-15" dirty="0">
                          <a:latin typeface="Calibri"/>
                          <a:cs typeface="Calibri"/>
                        </a:rPr>
                        <a:t>tax </a:t>
                      </a:r>
                      <a:r>
                        <a:rPr sz="1600" spc="-10" dirty="0">
                          <a:latin typeface="Calibri"/>
                          <a:cs typeface="Calibri"/>
                        </a:rPr>
                        <a:t>to </a:t>
                      </a:r>
                      <a:r>
                        <a:rPr sz="1600" spc="-5" dirty="0">
                          <a:latin typeface="Calibri"/>
                          <a:cs typeface="Calibri"/>
                        </a:rPr>
                        <a:t>be </a:t>
                      </a:r>
                      <a:r>
                        <a:rPr sz="1600" spc="-10" dirty="0">
                          <a:latin typeface="Calibri"/>
                          <a:cs typeface="Calibri"/>
                        </a:rPr>
                        <a:t>indicated </a:t>
                      </a:r>
                      <a:r>
                        <a:rPr sz="1600" spc="-5" dirty="0">
                          <a:latin typeface="Calibri"/>
                          <a:cs typeface="Calibri"/>
                        </a:rPr>
                        <a:t>in </a:t>
                      </a:r>
                      <a:r>
                        <a:rPr sz="1600" spc="-15" dirty="0">
                          <a:latin typeface="Calibri"/>
                          <a:cs typeface="Calibri"/>
                        </a:rPr>
                        <a:t>tax </a:t>
                      </a:r>
                      <a:r>
                        <a:rPr sz="1600" spc="-350" dirty="0">
                          <a:latin typeface="Calibri"/>
                          <a:cs typeface="Calibri"/>
                        </a:rPr>
                        <a:t> </a:t>
                      </a:r>
                      <a:r>
                        <a:rPr sz="1600" spc="-10" dirty="0">
                          <a:latin typeface="Calibri"/>
                          <a:cs typeface="Calibri"/>
                        </a:rPr>
                        <a:t>invoice </a:t>
                      </a:r>
                      <a:r>
                        <a:rPr sz="1600" spc="-5" dirty="0">
                          <a:latin typeface="Calibri"/>
                          <a:cs typeface="Calibri"/>
                        </a:rPr>
                        <a:t>and</a:t>
                      </a:r>
                      <a:r>
                        <a:rPr sz="1600" spc="-15" dirty="0">
                          <a:latin typeface="Calibri"/>
                          <a:cs typeface="Calibri"/>
                        </a:rPr>
                        <a:t> </a:t>
                      </a:r>
                      <a:r>
                        <a:rPr sz="1600" spc="-5" dirty="0">
                          <a:latin typeface="Calibri"/>
                          <a:cs typeface="Calibri"/>
                        </a:rPr>
                        <a:t>other</a:t>
                      </a:r>
                      <a:r>
                        <a:rPr sz="1600" spc="20" dirty="0">
                          <a:latin typeface="Calibri"/>
                          <a:cs typeface="Calibri"/>
                        </a:rPr>
                        <a:t> </a:t>
                      </a:r>
                      <a:r>
                        <a:rPr sz="1600" spc="-10" dirty="0">
                          <a:latin typeface="Calibri"/>
                          <a:cs typeface="Calibri"/>
                        </a:rPr>
                        <a:t>documents.</a:t>
                      </a:r>
                      <a:endParaRPr sz="1600">
                        <a:latin typeface="Calibri"/>
                        <a:cs typeface="Calibri"/>
                      </a:endParaRPr>
                    </a:p>
                  </a:txBody>
                  <a:tcPr marL="0" marR="0" marT="3365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2075">
                        <a:lnSpc>
                          <a:spcPct val="100000"/>
                        </a:lnSpc>
                        <a:spcBef>
                          <a:spcPts val="265"/>
                        </a:spcBef>
                      </a:pPr>
                      <a:r>
                        <a:rPr sz="1600" spc="-5" dirty="0">
                          <a:latin typeface="Calibri"/>
                          <a:cs typeface="Calibri"/>
                        </a:rPr>
                        <a:t>Rule</a:t>
                      </a:r>
                      <a:r>
                        <a:rPr sz="1600" spc="-30" dirty="0">
                          <a:latin typeface="Calibri"/>
                          <a:cs typeface="Calibri"/>
                        </a:rPr>
                        <a:t> </a:t>
                      </a:r>
                      <a:r>
                        <a:rPr sz="1600" spc="-5" dirty="0">
                          <a:latin typeface="Calibri"/>
                          <a:cs typeface="Calibri"/>
                        </a:rPr>
                        <a:t>49</a:t>
                      </a:r>
                      <a:endParaRPr sz="1600">
                        <a:latin typeface="Calibri"/>
                        <a:cs typeface="Calibri"/>
                      </a:endParaRPr>
                    </a:p>
                  </a:txBody>
                  <a:tcPr marL="0" marR="0" marT="3365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2075">
                        <a:lnSpc>
                          <a:spcPct val="100000"/>
                        </a:lnSpc>
                        <a:spcBef>
                          <a:spcPts val="265"/>
                        </a:spcBef>
                      </a:pPr>
                      <a:r>
                        <a:rPr sz="1600" dirty="0">
                          <a:latin typeface="Calibri"/>
                          <a:cs typeface="Calibri"/>
                        </a:rPr>
                        <a:t>Bill</a:t>
                      </a:r>
                      <a:r>
                        <a:rPr sz="1600" spc="-40" dirty="0">
                          <a:latin typeface="Calibri"/>
                          <a:cs typeface="Calibri"/>
                        </a:rPr>
                        <a:t> </a:t>
                      </a:r>
                      <a:r>
                        <a:rPr sz="1600" spc="-5" dirty="0">
                          <a:latin typeface="Calibri"/>
                          <a:cs typeface="Calibri"/>
                        </a:rPr>
                        <a:t>of</a:t>
                      </a:r>
                      <a:r>
                        <a:rPr sz="1600" spc="-30" dirty="0">
                          <a:latin typeface="Calibri"/>
                          <a:cs typeface="Calibri"/>
                        </a:rPr>
                        <a:t> </a:t>
                      </a:r>
                      <a:r>
                        <a:rPr sz="1600" spc="-5" dirty="0">
                          <a:latin typeface="Calibri"/>
                          <a:cs typeface="Calibri"/>
                        </a:rPr>
                        <a:t>supply</a:t>
                      </a:r>
                      <a:endParaRPr sz="1600">
                        <a:latin typeface="Calibri"/>
                        <a:cs typeface="Calibri"/>
                      </a:endParaRPr>
                    </a:p>
                  </a:txBody>
                  <a:tcPr marL="0" marR="0" marT="3365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5"/>
                  </a:ext>
                </a:extLst>
              </a:tr>
              <a:tr h="335280">
                <a:tc vMerge="1">
                  <a:txBody>
                    <a:bodyPr/>
                    <a:lstStyle/>
                    <a:p>
                      <a:endParaRPr/>
                    </a:p>
                  </a:txBody>
                  <a:tcPr marL="0" marR="0" marT="3365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vMerge="1">
                  <a:txBody>
                    <a:bodyPr/>
                    <a:lstStyle/>
                    <a:p>
                      <a:endParaRPr/>
                    </a:p>
                  </a:txBody>
                  <a:tcPr marL="0" marR="0" marT="3365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2075">
                        <a:lnSpc>
                          <a:spcPct val="100000"/>
                        </a:lnSpc>
                        <a:spcBef>
                          <a:spcPts val="265"/>
                        </a:spcBef>
                      </a:pPr>
                      <a:r>
                        <a:rPr sz="1600" spc="-5" dirty="0">
                          <a:latin typeface="Calibri"/>
                          <a:cs typeface="Calibri"/>
                        </a:rPr>
                        <a:t>Rule</a:t>
                      </a:r>
                      <a:r>
                        <a:rPr sz="1600" spc="-30" dirty="0">
                          <a:latin typeface="Calibri"/>
                          <a:cs typeface="Calibri"/>
                        </a:rPr>
                        <a:t> </a:t>
                      </a:r>
                      <a:r>
                        <a:rPr sz="1600" spc="-5" dirty="0">
                          <a:latin typeface="Calibri"/>
                          <a:cs typeface="Calibri"/>
                        </a:rPr>
                        <a:t>50</a:t>
                      </a:r>
                      <a:endParaRPr sz="1600">
                        <a:latin typeface="Calibri"/>
                        <a:cs typeface="Calibri"/>
                      </a:endParaRPr>
                    </a:p>
                  </a:txBody>
                  <a:tcPr marL="0" marR="0" marT="3365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2075">
                        <a:lnSpc>
                          <a:spcPct val="100000"/>
                        </a:lnSpc>
                        <a:spcBef>
                          <a:spcPts val="265"/>
                        </a:spcBef>
                      </a:pPr>
                      <a:r>
                        <a:rPr sz="1600" spc="-10" dirty="0">
                          <a:latin typeface="Calibri"/>
                          <a:cs typeface="Calibri"/>
                        </a:rPr>
                        <a:t>Receipt </a:t>
                      </a:r>
                      <a:r>
                        <a:rPr sz="1600" spc="-20" dirty="0">
                          <a:latin typeface="Calibri"/>
                          <a:cs typeface="Calibri"/>
                        </a:rPr>
                        <a:t>Voucher</a:t>
                      </a:r>
                      <a:endParaRPr sz="1600">
                        <a:latin typeface="Calibri"/>
                        <a:cs typeface="Calibri"/>
                      </a:endParaRPr>
                    </a:p>
                  </a:txBody>
                  <a:tcPr marL="0" marR="0" marT="3365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6"/>
                  </a:ext>
                </a:extLst>
              </a:tr>
              <a:tr h="387858">
                <a:tc>
                  <a:txBody>
                    <a:bodyPr/>
                    <a:lstStyle/>
                    <a:p>
                      <a:pPr marL="90805">
                        <a:lnSpc>
                          <a:spcPct val="100000"/>
                        </a:lnSpc>
                        <a:spcBef>
                          <a:spcPts val="265"/>
                        </a:spcBef>
                      </a:pPr>
                      <a:r>
                        <a:rPr sz="1600" spc="-5" dirty="0">
                          <a:latin typeface="Calibri"/>
                          <a:cs typeface="Calibri"/>
                        </a:rPr>
                        <a:t>Section</a:t>
                      </a:r>
                      <a:r>
                        <a:rPr sz="1600" spc="-30" dirty="0">
                          <a:latin typeface="Calibri"/>
                          <a:cs typeface="Calibri"/>
                        </a:rPr>
                        <a:t> </a:t>
                      </a:r>
                      <a:r>
                        <a:rPr sz="1600" spc="-10" dirty="0">
                          <a:latin typeface="Calibri"/>
                          <a:cs typeface="Calibri"/>
                        </a:rPr>
                        <a:t>34</a:t>
                      </a:r>
                      <a:endParaRPr sz="1600">
                        <a:latin typeface="Calibri"/>
                        <a:cs typeface="Calibri"/>
                      </a:endParaRPr>
                    </a:p>
                  </a:txBody>
                  <a:tcPr marL="0" marR="0" marT="3365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1440">
                        <a:lnSpc>
                          <a:spcPct val="100000"/>
                        </a:lnSpc>
                        <a:spcBef>
                          <a:spcPts val="265"/>
                        </a:spcBef>
                      </a:pPr>
                      <a:r>
                        <a:rPr sz="1600" spc="-10" dirty="0">
                          <a:latin typeface="Calibri"/>
                          <a:cs typeface="Calibri"/>
                        </a:rPr>
                        <a:t>Credit</a:t>
                      </a:r>
                      <a:r>
                        <a:rPr sz="1600" dirty="0">
                          <a:latin typeface="Calibri"/>
                          <a:cs typeface="Calibri"/>
                        </a:rPr>
                        <a:t> </a:t>
                      </a:r>
                      <a:r>
                        <a:rPr sz="1600" spc="-5" dirty="0">
                          <a:latin typeface="Calibri"/>
                          <a:cs typeface="Calibri"/>
                        </a:rPr>
                        <a:t>and</a:t>
                      </a:r>
                      <a:r>
                        <a:rPr sz="1600" spc="-20" dirty="0">
                          <a:latin typeface="Calibri"/>
                          <a:cs typeface="Calibri"/>
                        </a:rPr>
                        <a:t> </a:t>
                      </a:r>
                      <a:r>
                        <a:rPr sz="1600" spc="-5" dirty="0">
                          <a:latin typeface="Calibri"/>
                          <a:cs typeface="Calibri"/>
                        </a:rPr>
                        <a:t>debit</a:t>
                      </a:r>
                      <a:r>
                        <a:rPr sz="1600" spc="-20" dirty="0">
                          <a:latin typeface="Calibri"/>
                          <a:cs typeface="Calibri"/>
                        </a:rPr>
                        <a:t> </a:t>
                      </a:r>
                      <a:r>
                        <a:rPr sz="1600" spc="-10" dirty="0">
                          <a:latin typeface="Calibri"/>
                          <a:cs typeface="Calibri"/>
                        </a:rPr>
                        <a:t>notes.</a:t>
                      </a:r>
                      <a:endParaRPr sz="1600">
                        <a:latin typeface="Calibri"/>
                        <a:cs typeface="Calibri"/>
                      </a:endParaRPr>
                    </a:p>
                  </a:txBody>
                  <a:tcPr marL="0" marR="0" marT="3365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2075">
                        <a:lnSpc>
                          <a:spcPct val="100000"/>
                        </a:lnSpc>
                        <a:spcBef>
                          <a:spcPts val="265"/>
                        </a:spcBef>
                      </a:pPr>
                      <a:r>
                        <a:rPr sz="1600" spc="-5" dirty="0">
                          <a:latin typeface="Calibri"/>
                          <a:cs typeface="Calibri"/>
                        </a:rPr>
                        <a:t>Rule</a:t>
                      </a:r>
                      <a:r>
                        <a:rPr sz="1600" spc="-30" dirty="0">
                          <a:latin typeface="Calibri"/>
                          <a:cs typeface="Calibri"/>
                        </a:rPr>
                        <a:t> </a:t>
                      </a:r>
                      <a:r>
                        <a:rPr sz="1600" spc="-10" dirty="0">
                          <a:latin typeface="Calibri"/>
                          <a:cs typeface="Calibri"/>
                        </a:rPr>
                        <a:t>51</a:t>
                      </a:r>
                      <a:endParaRPr sz="1600">
                        <a:latin typeface="Calibri"/>
                        <a:cs typeface="Calibri"/>
                      </a:endParaRPr>
                    </a:p>
                  </a:txBody>
                  <a:tcPr marL="0" marR="0" marT="3365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2075">
                        <a:lnSpc>
                          <a:spcPct val="100000"/>
                        </a:lnSpc>
                        <a:spcBef>
                          <a:spcPts val="265"/>
                        </a:spcBef>
                      </a:pPr>
                      <a:r>
                        <a:rPr sz="1600" spc="-15" dirty="0">
                          <a:latin typeface="Calibri"/>
                          <a:cs typeface="Calibri"/>
                        </a:rPr>
                        <a:t>Refund</a:t>
                      </a:r>
                      <a:r>
                        <a:rPr sz="1600" spc="-25" dirty="0">
                          <a:latin typeface="Calibri"/>
                          <a:cs typeface="Calibri"/>
                        </a:rPr>
                        <a:t> </a:t>
                      </a:r>
                      <a:r>
                        <a:rPr sz="1600" spc="-20" dirty="0">
                          <a:latin typeface="Calibri"/>
                          <a:cs typeface="Calibri"/>
                        </a:rPr>
                        <a:t>Voucher</a:t>
                      </a:r>
                      <a:endParaRPr sz="1600">
                        <a:latin typeface="Calibri"/>
                        <a:cs typeface="Calibri"/>
                      </a:endParaRPr>
                    </a:p>
                  </a:txBody>
                  <a:tcPr marL="0" marR="0" marT="3365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7"/>
                  </a:ext>
                </a:extLst>
              </a:tr>
              <a:tr h="387858">
                <a:tc>
                  <a:txBody>
                    <a:bodyPr/>
                    <a:lstStyle/>
                    <a:p>
                      <a:pPr>
                        <a:lnSpc>
                          <a:spcPct val="100000"/>
                        </a:lnSpc>
                      </a:pPr>
                      <a:endParaRPr sz="16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6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2075">
                        <a:lnSpc>
                          <a:spcPct val="100000"/>
                        </a:lnSpc>
                        <a:spcBef>
                          <a:spcPts val="265"/>
                        </a:spcBef>
                      </a:pPr>
                      <a:r>
                        <a:rPr sz="1600" spc="-5" dirty="0">
                          <a:latin typeface="Calibri"/>
                          <a:cs typeface="Calibri"/>
                        </a:rPr>
                        <a:t>Rule</a:t>
                      </a:r>
                      <a:r>
                        <a:rPr sz="1600" spc="-30" dirty="0">
                          <a:latin typeface="Calibri"/>
                          <a:cs typeface="Calibri"/>
                        </a:rPr>
                        <a:t> </a:t>
                      </a:r>
                      <a:r>
                        <a:rPr sz="1600" spc="-5" dirty="0">
                          <a:latin typeface="Calibri"/>
                          <a:cs typeface="Calibri"/>
                        </a:rPr>
                        <a:t>52</a:t>
                      </a:r>
                      <a:endParaRPr sz="1600">
                        <a:latin typeface="Calibri"/>
                        <a:cs typeface="Calibri"/>
                      </a:endParaRPr>
                    </a:p>
                  </a:txBody>
                  <a:tcPr marL="0" marR="0" marT="3365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2075">
                        <a:lnSpc>
                          <a:spcPct val="100000"/>
                        </a:lnSpc>
                        <a:spcBef>
                          <a:spcPts val="265"/>
                        </a:spcBef>
                      </a:pPr>
                      <a:r>
                        <a:rPr sz="1600" spc="-15" dirty="0">
                          <a:latin typeface="Calibri"/>
                          <a:cs typeface="Calibri"/>
                        </a:rPr>
                        <a:t>Payment</a:t>
                      </a:r>
                      <a:r>
                        <a:rPr sz="1600" spc="-35" dirty="0">
                          <a:latin typeface="Calibri"/>
                          <a:cs typeface="Calibri"/>
                        </a:rPr>
                        <a:t> </a:t>
                      </a:r>
                      <a:r>
                        <a:rPr sz="1600" spc="-20" dirty="0">
                          <a:latin typeface="Calibri"/>
                          <a:cs typeface="Calibri"/>
                        </a:rPr>
                        <a:t>Voucher</a:t>
                      </a:r>
                      <a:endParaRPr sz="1600">
                        <a:latin typeface="Calibri"/>
                        <a:cs typeface="Calibri"/>
                      </a:endParaRPr>
                    </a:p>
                  </a:txBody>
                  <a:tcPr marL="0" marR="0" marT="3365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8"/>
                  </a:ext>
                </a:extLst>
              </a:tr>
              <a:tr h="387858">
                <a:tc>
                  <a:txBody>
                    <a:bodyPr/>
                    <a:lstStyle/>
                    <a:p>
                      <a:pPr>
                        <a:lnSpc>
                          <a:spcPct val="100000"/>
                        </a:lnSpc>
                      </a:pPr>
                      <a:endParaRPr sz="16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6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2075">
                        <a:lnSpc>
                          <a:spcPct val="100000"/>
                        </a:lnSpc>
                        <a:spcBef>
                          <a:spcPts val="265"/>
                        </a:spcBef>
                      </a:pPr>
                      <a:r>
                        <a:rPr sz="1600" spc="-5" dirty="0">
                          <a:latin typeface="Calibri"/>
                          <a:cs typeface="Calibri"/>
                        </a:rPr>
                        <a:t>Rule</a:t>
                      </a:r>
                      <a:r>
                        <a:rPr sz="1600" spc="-30" dirty="0">
                          <a:latin typeface="Calibri"/>
                          <a:cs typeface="Calibri"/>
                        </a:rPr>
                        <a:t> </a:t>
                      </a:r>
                      <a:r>
                        <a:rPr sz="1600" spc="-5" dirty="0">
                          <a:latin typeface="Calibri"/>
                          <a:cs typeface="Calibri"/>
                        </a:rPr>
                        <a:t>53</a:t>
                      </a:r>
                      <a:endParaRPr sz="1600">
                        <a:latin typeface="Calibri"/>
                        <a:cs typeface="Calibri"/>
                      </a:endParaRPr>
                    </a:p>
                  </a:txBody>
                  <a:tcPr marL="0" marR="0" marT="3365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2075">
                        <a:lnSpc>
                          <a:spcPct val="100000"/>
                        </a:lnSpc>
                        <a:spcBef>
                          <a:spcPts val="265"/>
                        </a:spcBef>
                      </a:pPr>
                      <a:r>
                        <a:rPr sz="1600" spc="-10" dirty="0">
                          <a:latin typeface="Calibri"/>
                          <a:cs typeface="Calibri"/>
                        </a:rPr>
                        <a:t>Revised</a:t>
                      </a:r>
                      <a:r>
                        <a:rPr sz="1600" spc="15" dirty="0">
                          <a:latin typeface="Calibri"/>
                          <a:cs typeface="Calibri"/>
                        </a:rPr>
                        <a:t> </a:t>
                      </a:r>
                      <a:r>
                        <a:rPr sz="1600" spc="-15" dirty="0">
                          <a:latin typeface="Calibri"/>
                          <a:cs typeface="Calibri"/>
                        </a:rPr>
                        <a:t>tax </a:t>
                      </a:r>
                      <a:r>
                        <a:rPr sz="1600" spc="-10" dirty="0">
                          <a:latin typeface="Calibri"/>
                          <a:cs typeface="Calibri"/>
                        </a:rPr>
                        <a:t>invoice</a:t>
                      </a:r>
                      <a:r>
                        <a:rPr sz="1600" spc="-5" dirty="0">
                          <a:latin typeface="Calibri"/>
                          <a:cs typeface="Calibri"/>
                        </a:rPr>
                        <a:t> and</a:t>
                      </a:r>
                      <a:r>
                        <a:rPr sz="1600" spc="-15" dirty="0">
                          <a:latin typeface="Calibri"/>
                          <a:cs typeface="Calibri"/>
                        </a:rPr>
                        <a:t> </a:t>
                      </a:r>
                      <a:r>
                        <a:rPr sz="1600" spc="-10" dirty="0">
                          <a:latin typeface="Calibri"/>
                          <a:cs typeface="Calibri"/>
                        </a:rPr>
                        <a:t>credit</a:t>
                      </a:r>
                      <a:r>
                        <a:rPr sz="1600" spc="15" dirty="0">
                          <a:latin typeface="Calibri"/>
                          <a:cs typeface="Calibri"/>
                        </a:rPr>
                        <a:t> </a:t>
                      </a:r>
                      <a:r>
                        <a:rPr sz="1600" spc="-5" dirty="0">
                          <a:latin typeface="Calibri"/>
                          <a:cs typeface="Calibri"/>
                        </a:rPr>
                        <a:t>or</a:t>
                      </a:r>
                      <a:r>
                        <a:rPr sz="1600" spc="10" dirty="0">
                          <a:latin typeface="Calibri"/>
                          <a:cs typeface="Calibri"/>
                        </a:rPr>
                        <a:t> </a:t>
                      </a:r>
                      <a:r>
                        <a:rPr sz="1600" spc="-5" dirty="0">
                          <a:latin typeface="Calibri"/>
                          <a:cs typeface="Calibri"/>
                        </a:rPr>
                        <a:t>debit notes.-</a:t>
                      </a:r>
                      <a:endParaRPr sz="1600">
                        <a:latin typeface="Calibri"/>
                        <a:cs typeface="Calibri"/>
                      </a:endParaRPr>
                    </a:p>
                  </a:txBody>
                  <a:tcPr marL="0" marR="0" marT="3365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09"/>
                  </a:ext>
                </a:extLst>
              </a:tr>
              <a:tr h="387858">
                <a:tc>
                  <a:txBody>
                    <a:bodyPr/>
                    <a:lstStyle/>
                    <a:p>
                      <a:pPr>
                        <a:lnSpc>
                          <a:spcPct val="100000"/>
                        </a:lnSpc>
                      </a:pPr>
                      <a:endParaRPr sz="16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6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2075">
                        <a:lnSpc>
                          <a:spcPct val="100000"/>
                        </a:lnSpc>
                        <a:spcBef>
                          <a:spcPts val="270"/>
                        </a:spcBef>
                      </a:pPr>
                      <a:r>
                        <a:rPr sz="1600" b="1" spc="-5" dirty="0">
                          <a:latin typeface="Calibri"/>
                          <a:cs typeface="Calibri"/>
                        </a:rPr>
                        <a:t>Rule</a:t>
                      </a:r>
                      <a:r>
                        <a:rPr sz="1600" b="1" spc="-40" dirty="0">
                          <a:latin typeface="Calibri"/>
                          <a:cs typeface="Calibri"/>
                        </a:rPr>
                        <a:t> </a:t>
                      </a:r>
                      <a:r>
                        <a:rPr sz="1600" b="1" spc="-5" dirty="0">
                          <a:latin typeface="Calibri"/>
                          <a:cs typeface="Calibri"/>
                        </a:rPr>
                        <a:t>54</a:t>
                      </a:r>
                      <a:endParaRPr sz="1600">
                        <a:latin typeface="Calibri"/>
                        <a:cs typeface="Calibri"/>
                      </a:endParaRPr>
                    </a:p>
                  </a:txBody>
                  <a:tcPr marL="0" marR="0" marT="3429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77CEEF"/>
                    </a:solidFill>
                  </a:tcPr>
                </a:tc>
                <a:tc>
                  <a:txBody>
                    <a:bodyPr/>
                    <a:lstStyle/>
                    <a:p>
                      <a:pPr marL="92075">
                        <a:lnSpc>
                          <a:spcPct val="100000"/>
                        </a:lnSpc>
                        <a:spcBef>
                          <a:spcPts val="270"/>
                        </a:spcBef>
                      </a:pPr>
                      <a:r>
                        <a:rPr sz="1600" b="1" spc="-50" dirty="0">
                          <a:latin typeface="Calibri"/>
                          <a:cs typeface="Calibri"/>
                        </a:rPr>
                        <a:t>Tax</a:t>
                      </a:r>
                      <a:r>
                        <a:rPr sz="1600" b="1" spc="-10" dirty="0">
                          <a:latin typeface="Calibri"/>
                          <a:cs typeface="Calibri"/>
                        </a:rPr>
                        <a:t> invoice</a:t>
                      </a:r>
                      <a:r>
                        <a:rPr sz="1600" b="1" spc="-15" dirty="0">
                          <a:latin typeface="Calibri"/>
                          <a:cs typeface="Calibri"/>
                        </a:rPr>
                        <a:t> </a:t>
                      </a:r>
                      <a:r>
                        <a:rPr sz="1600" b="1" spc="-5" dirty="0">
                          <a:latin typeface="Calibri"/>
                          <a:cs typeface="Calibri"/>
                        </a:rPr>
                        <a:t>in</a:t>
                      </a:r>
                      <a:r>
                        <a:rPr sz="1600" b="1" dirty="0">
                          <a:latin typeface="Calibri"/>
                          <a:cs typeface="Calibri"/>
                        </a:rPr>
                        <a:t> </a:t>
                      </a:r>
                      <a:r>
                        <a:rPr sz="1600" b="1" spc="-5" dirty="0">
                          <a:latin typeface="Calibri"/>
                          <a:cs typeface="Calibri"/>
                        </a:rPr>
                        <a:t>special</a:t>
                      </a:r>
                      <a:r>
                        <a:rPr sz="1600" b="1" spc="-10" dirty="0">
                          <a:latin typeface="Calibri"/>
                          <a:cs typeface="Calibri"/>
                        </a:rPr>
                        <a:t> </a:t>
                      </a:r>
                      <a:r>
                        <a:rPr sz="1600" b="1" spc="-5" dirty="0">
                          <a:latin typeface="Calibri"/>
                          <a:cs typeface="Calibri"/>
                        </a:rPr>
                        <a:t>cases</a:t>
                      </a:r>
                      <a:r>
                        <a:rPr sz="1600" b="1" spc="5" dirty="0">
                          <a:latin typeface="Calibri"/>
                          <a:cs typeface="Calibri"/>
                        </a:rPr>
                        <a:t> </a:t>
                      </a:r>
                      <a:r>
                        <a:rPr sz="1600" b="1" spc="-5" dirty="0">
                          <a:latin typeface="Calibri"/>
                          <a:cs typeface="Calibri"/>
                        </a:rPr>
                        <a:t>(ISD/Banking</a:t>
                      </a:r>
                      <a:r>
                        <a:rPr sz="1600" b="1" spc="45" dirty="0">
                          <a:latin typeface="Calibri"/>
                          <a:cs typeface="Calibri"/>
                        </a:rPr>
                        <a:t> </a:t>
                      </a:r>
                      <a:r>
                        <a:rPr sz="1600" b="1" spc="-5" dirty="0">
                          <a:latin typeface="Calibri"/>
                          <a:cs typeface="Calibri"/>
                        </a:rPr>
                        <a:t>Co</a:t>
                      </a:r>
                      <a:r>
                        <a:rPr sz="1600" b="1" spc="15" dirty="0">
                          <a:latin typeface="Calibri"/>
                          <a:cs typeface="Calibri"/>
                        </a:rPr>
                        <a:t> </a:t>
                      </a:r>
                      <a:r>
                        <a:rPr sz="1600" b="1" spc="-15" dirty="0">
                          <a:latin typeface="Calibri"/>
                          <a:cs typeface="Calibri"/>
                        </a:rPr>
                        <a:t>etc)</a:t>
                      </a:r>
                      <a:endParaRPr sz="1600">
                        <a:latin typeface="Calibri"/>
                        <a:cs typeface="Calibri"/>
                      </a:endParaRPr>
                    </a:p>
                  </a:txBody>
                  <a:tcPr marL="0" marR="0" marT="3429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solidFill>
                      <a:srgbClr val="77CEEF"/>
                    </a:solidFill>
                  </a:tcPr>
                </a:tc>
                <a:extLst>
                  <a:ext uri="{0D108BD9-81ED-4DB2-BD59-A6C34878D82A}">
                    <a16:rowId xmlns:a16="http://schemas.microsoft.com/office/drawing/2014/main" val="10010"/>
                  </a:ext>
                </a:extLst>
              </a:tr>
              <a:tr h="387731">
                <a:tc>
                  <a:txBody>
                    <a:bodyPr/>
                    <a:lstStyle/>
                    <a:p>
                      <a:pPr>
                        <a:lnSpc>
                          <a:spcPct val="100000"/>
                        </a:lnSpc>
                      </a:pPr>
                      <a:endParaRPr sz="16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600" dirty="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2075">
                        <a:lnSpc>
                          <a:spcPct val="100000"/>
                        </a:lnSpc>
                        <a:spcBef>
                          <a:spcPts val="265"/>
                        </a:spcBef>
                      </a:pPr>
                      <a:r>
                        <a:rPr sz="1600" spc="-5" dirty="0">
                          <a:latin typeface="Calibri"/>
                          <a:cs typeface="Calibri"/>
                        </a:rPr>
                        <a:t>Rule</a:t>
                      </a:r>
                      <a:r>
                        <a:rPr sz="1600" spc="-30" dirty="0">
                          <a:latin typeface="Calibri"/>
                          <a:cs typeface="Calibri"/>
                        </a:rPr>
                        <a:t> </a:t>
                      </a:r>
                      <a:r>
                        <a:rPr sz="1600" spc="-10" dirty="0">
                          <a:latin typeface="Calibri"/>
                          <a:cs typeface="Calibri"/>
                        </a:rPr>
                        <a:t>55</a:t>
                      </a:r>
                      <a:endParaRPr sz="1600">
                        <a:latin typeface="Calibri"/>
                        <a:cs typeface="Calibri"/>
                      </a:endParaRPr>
                    </a:p>
                  </a:txBody>
                  <a:tcPr marL="0" marR="0" marT="3365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2075">
                        <a:lnSpc>
                          <a:spcPct val="100000"/>
                        </a:lnSpc>
                        <a:spcBef>
                          <a:spcPts val="265"/>
                        </a:spcBef>
                      </a:pPr>
                      <a:r>
                        <a:rPr sz="1600" spc="-15" dirty="0">
                          <a:latin typeface="Calibri"/>
                          <a:cs typeface="Calibri"/>
                        </a:rPr>
                        <a:t>Transportation</a:t>
                      </a:r>
                      <a:r>
                        <a:rPr sz="1600" dirty="0">
                          <a:latin typeface="Calibri"/>
                          <a:cs typeface="Calibri"/>
                        </a:rPr>
                        <a:t> </a:t>
                      </a:r>
                      <a:r>
                        <a:rPr sz="1600" spc="-5" dirty="0">
                          <a:latin typeface="Calibri"/>
                          <a:cs typeface="Calibri"/>
                        </a:rPr>
                        <a:t>of</a:t>
                      </a:r>
                      <a:r>
                        <a:rPr sz="1600" dirty="0">
                          <a:latin typeface="Calibri"/>
                          <a:cs typeface="Calibri"/>
                        </a:rPr>
                        <a:t> </a:t>
                      </a:r>
                      <a:r>
                        <a:rPr sz="1600" spc="-10" dirty="0">
                          <a:latin typeface="Calibri"/>
                          <a:cs typeface="Calibri"/>
                        </a:rPr>
                        <a:t>goods</a:t>
                      </a:r>
                      <a:r>
                        <a:rPr sz="1600" spc="15" dirty="0">
                          <a:latin typeface="Calibri"/>
                          <a:cs typeface="Calibri"/>
                        </a:rPr>
                        <a:t> </a:t>
                      </a:r>
                      <a:r>
                        <a:rPr sz="1600" spc="-5" dirty="0">
                          <a:latin typeface="Calibri"/>
                          <a:cs typeface="Calibri"/>
                        </a:rPr>
                        <a:t>without</a:t>
                      </a:r>
                      <a:r>
                        <a:rPr sz="1600" dirty="0">
                          <a:latin typeface="Calibri"/>
                          <a:cs typeface="Calibri"/>
                        </a:rPr>
                        <a:t> </a:t>
                      </a:r>
                      <a:r>
                        <a:rPr sz="1600" spc="-5" dirty="0">
                          <a:latin typeface="Calibri"/>
                          <a:cs typeface="Calibri"/>
                        </a:rPr>
                        <a:t>issue of</a:t>
                      </a:r>
                      <a:r>
                        <a:rPr sz="1600" dirty="0">
                          <a:latin typeface="Calibri"/>
                          <a:cs typeface="Calibri"/>
                        </a:rPr>
                        <a:t> </a:t>
                      </a:r>
                      <a:r>
                        <a:rPr sz="1600" spc="-10" dirty="0">
                          <a:latin typeface="Calibri"/>
                          <a:cs typeface="Calibri"/>
                        </a:rPr>
                        <a:t>invoice</a:t>
                      </a:r>
                      <a:endParaRPr sz="1600">
                        <a:latin typeface="Calibri"/>
                        <a:cs typeface="Calibri"/>
                      </a:endParaRPr>
                    </a:p>
                  </a:txBody>
                  <a:tcPr marL="0" marR="0" marT="33655"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11"/>
                  </a:ext>
                </a:extLst>
              </a:tr>
              <a:tr h="669465">
                <a:tc>
                  <a:txBody>
                    <a:bodyPr/>
                    <a:lstStyle/>
                    <a:p>
                      <a:pPr>
                        <a:lnSpc>
                          <a:spcPct val="100000"/>
                        </a:lnSpc>
                      </a:pPr>
                      <a:endParaRPr sz="16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a:lnSpc>
                          <a:spcPct val="100000"/>
                        </a:lnSpc>
                      </a:pPr>
                      <a:endParaRPr sz="1600">
                        <a:latin typeface="Times New Roman"/>
                        <a:cs typeface="Times New Roman"/>
                      </a:endParaRPr>
                    </a:p>
                  </a:txBody>
                  <a:tcPr marL="0" marR="0" marT="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2075">
                        <a:lnSpc>
                          <a:spcPct val="100000"/>
                        </a:lnSpc>
                        <a:spcBef>
                          <a:spcPts val="270"/>
                        </a:spcBef>
                      </a:pPr>
                      <a:r>
                        <a:rPr sz="1600" spc="-5" dirty="0">
                          <a:latin typeface="Calibri"/>
                          <a:cs typeface="Calibri"/>
                        </a:rPr>
                        <a:t>Rule</a:t>
                      </a:r>
                      <a:r>
                        <a:rPr sz="1600" spc="-25" dirty="0">
                          <a:latin typeface="Calibri"/>
                          <a:cs typeface="Calibri"/>
                        </a:rPr>
                        <a:t> </a:t>
                      </a:r>
                      <a:r>
                        <a:rPr sz="1600" spc="-10" dirty="0">
                          <a:latin typeface="Calibri"/>
                          <a:cs typeface="Calibri"/>
                        </a:rPr>
                        <a:t>55A</a:t>
                      </a:r>
                      <a:endParaRPr sz="1600">
                        <a:latin typeface="Calibri"/>
                        <a:cs typeface="Calibri"/>
                      </a:endParaRPr>
                    </a:p>
                  </a:txBody>
                  <a:tcPr marL="0" marR="0" marT="3429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tc>
                  <a:txBody>
                    <a:bodyPr/>
                    <a:lstStyle/>
                    <a:p>
                      <a:pPr marL="92075" marR="693420">
                        <a:lnSpc>
                          <a:spcPct val="100000"/>
                        </a:lnSpc>
                        <a:spcBef>
                          <a:spcPts val="270"/>
                        </a:spcBef>
                      </a:pPr>
                      <a:r>
                        <a:rPr sz="1600" spc="-50" dirty="0">
                          <a:latin typeface="Calibri"/>
                          <a:cs typeface="Calibri"/>
                        </a:rPr>
                        <a:t>Tax</a:t>
                      </a:r>
                      <a:r>
                        <a:rPr sz="1600" spc="-30" dirty="0">
                          <a:latin typeface="Calibri"/>
                          <a:cs typeface="Calibri"/>
                        </a:rPr>
                        <a:t> </a:t>
                      </a:r>
                      <a:r>
                        <a:rPr sz="1600" spc="-10" dirty="0">
                          <a:latin typeface="Calibri"/>
                          <a:cs typeface="Calibri"/>
                        </a:rPr>
                        <a:t>Invoice</a:t>
                      </a:r>
                      <a:r>
                        <a:rPr sz="1600" spc="-5" dirty="0">
                          <a:latin typeface="Calibri"/>
                          <a:cs typeface="Calibri"/>
                        </a:rPr>
                        <a:t> or</a:t>
                      </a:r>
                      <a:r>
                        <a:rPr sz="1600" spc="10" dirty="0">
                          <a:latin typeface="Calibri"/>
                          <a:cs typeface="Calibri"/>
                        </a:rPr>
                        <a:t> </a:t>
                      </a:r>
                      <a:r>
                        <a:rPr sz="1600" spc="-5" dirty="0">
                          <a:latin typeface="Calibri"/>
                          <a:cs typeface="Calibri"/>
                        </a:rPr>
                        <a:t>bill</a:t>
                      </a:r>
                      <a:r>
                        <a:rPr sz="1600" spc="-25" dirty="0">
                          <a:latin typeface="Calibri"/>
                          <a:cs typeface="Calibri"/>
                        </a:rPr>
                        <a:t> </a:t>
                      </a:r>
                      <a:r>
                        <a:rPr sz="1600" spc="-5" dirty="0">
                          <a:latin typeface="Calibri"/>
                          <a:cs typeface="Calibri"/>
                        </a:rPr>
                        <a:t>of</a:t>
                      </a:r>
                      <a:r>
                        <a:rPr sz="1600" spc="-10" dirty="0">
                          <a:latin typeface="Calibri"/>
                          <a:cs typeface="Calibri"/>
                        </a:rPr>
                        <a:t> </a:t>
                      </a:r>
                      <a:r>
                        <a:rPr sz="1600" spc="-5" dirty="0">
                          <a:latin typeface="Calibri"/>
                          <a:cs typeface="Calibri"/>
                        </a:rPr>
                        <a:t>supply</a:t>
                      </a:r>
                      <a:r>
                        <a:rPr sz="1600" dirty="0">
                          <a:latin typeface="Calibri"/>
                          <a:cs typeface="Calibri"/>
                        </a:rPr>
                        <a:t> </a:t>
                      </a:r>
                      <a:r>
                        <a:rPr sz="1600" spc="-10" dirty="0">
                          <a:latin typeface="Calibri"/>
                          <a:cs typeface="Calibri"/>
                        </a:rPr>
                        <a:t>to accompany</a:t>
                      </a:r>
                      <a:r>
                        <a:rPr sz="1600" dirty="0">
                          <a:latin typeface="Calibri"/>
                          <a:cs typeface="Calibri"/>
                        </a:rPr>
                        <a:t> </a:t>
                      </a:r>
                      <a:r>
                        <a:rPr sz="1600" spc="-10" dirty="0">
                          <a:latin typeface="Calibri"/>
                          <a:cs typeface="Calibri"/>
                        </a:rPr>
                        <a:t>transport</a:t>
                      </a:r>
                      <a:r>
                        <a:rPr sz="1600" spc="10" dirty="0">
                          <a:latin typeface="Calibri"/>
                          <a:cs typeface="Calibri"/>
                        </a:rPr>
                        <a:t> </a:t>
                      </a:r>
                      <a:r>
                        <a:rPr sz="1600" spc="-10" dirty="0">
                          <a:latin typeface="Calibri"/>
                          <a:cs typeface="Calibri"/>
                        </a:rPr>
                        <a:t>of </a:t>
                      </a:r>
                      <a:r>
                        <a:rPr sz="1600" spc="-350" dirty="0">
                          <a:latin typeface="Calibri"/>
                          <a:cs typeface="Calibri"/>
                        </a:rPr>
                        <a:t> </a:t>
                      </a:r>
                      <a:r>
                        <a:rPr sz="1600" spc="-10" dirty="0">
                          <a:latin typeface="Calibri"/>
                          <a:cs typeface="Calibri"/>
                        </a:rPr>
                        <a:t>goods.-</a:t>
                      </a:r>
                      <a:endParaRPr sz="1600" dirty="0">
                        <a:latin typeface="Calibri"/>
                        <a:cs typeface="Calibri"/>
                      </a:endParaRPr>
                    </a:p>
                  </a:txBody>
                  <a:tcPr marL="0" marR="0" marT="34290" marB="0">
                    <a:lnL w="19050">
                      <a:solidFill>
                        <a:srgbClr val="000000"/>
                      </a:solidFill>
                      <a:prstDash val="solid"/>
                    </a:lnL>
                    <a:lnR w="19050">
                      <a:solidFill>
                        <a:srgbClr val="000000"/>
                      </a:solidFill>
                      <a:prstDash val="solid"/>
                    </a:lnR>
                    <a:lnT w="19050">
                      <a:solidFill>
                        <a:srgbClr val="000000"/>
                      </a:solidFill>
                      <a:prstDash val="solid"/>
                    </a:lnT>
                    <a:lnB w="19050">
                      <a:solidFill>
                        <a:srgbClr val="000000"/>
                      </a:solidFill>
                      <a:prstDash val="solid"/>
                    </a:lnB>
                  </a:tcPr>
                </a:tc>
                <a:extLst>
                  <a:ext uri="{0D108BD9-81ED-4DB2-BD59-A6C34878D82A}">
                    <a16:rowId xmlns:a16="http://schemas.microsoft.com/office/drawing/2014/main" val="10012"/>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600200" y="144856"/>
            <a:ext cx="9753600" cy="504625"/>
          </a:xfrm>
          <a:prstGeom prst="rect">
            <a:avLst/>
          </a:prstGeom>
        </p:spPr>
        <p:txBody>
          <a:bodyPr vert="horz" wrap="square" lIns="0" tIns="12065" rIns="0" bIns="0" rtlCol="0">
            <a:spAutoFit/>
          </a:bodyPr>
          <a:lstStyle/>
          <a:p>
            <a:pPr marL="12700" algn="ctr">
              <a:lnSpc>
                <a:spcPct val="100000"/>
              </a:lnSpc>
              <a:spcBef>
                <a:spcPts val="95"/>
              </a:spcBef>
              <a:tabLst>
                <a:tab pos="2586355" algn="l"/>
              </a:tabLst>
            </a:pPr>
            <a:r>
              <a:rPr b="1" spc="-15" dirty="0">
                <a:solidFill>
                  <a:schemeClr val="accent6">
                    <a:lumMod val="50000"/>
                  </a:schemeClr>
                </a:solidFill>
              </a:rPr>
              <a:t>Basics</a:t>
            </a:r>
            <a:r>
              <a:rPr b="1" spc="-55" dirty="0">
                <a:solidFill>
                  <a:schemeClr val="accent6">
                    <a:lumMod val="50000"/>
                  </a:schemeClr>
                </a:solidFill>
              </a:rPr>
              <a:t> </a:t>
            </a:r>
            <a:r>
              <a:rPr b="1" spc="-20" dirty="0">
                <a:solidFill>
                  <a:schemeClr val="accent6">
                    <a:lumMod val="50000"/>
                  </a:schemeClr>
                </a:solidFill>
              </a:rPr>
              <a:t>Concepts</a:t>
            </a:r>
            <a:r>
              <a:rPr b="1" spc="-60" dirty="0">
                <a:solidFill>
                  <a:schemeClr val="accent6">
                    <a:lumMod val="50000"/>
                  </a:schemeClr>
                </a:solidFill>
              </a:rPr>
              <a:t> </a:t>
            </a:r>
            <a:r>
              <a:rPr b="1" spc="-5" dirty="0">
                <a:solidFill>
                  <a:schemeClr val="accent6">
                    <a:lumMod val="50000"/>
                  </a:schemeClr>
                </a:solidFill>
              </a:rPr>
              <a:t>-</a:t>
            </a:r>
            <a:r>
              <a:rPr b="1" spc="-5" dirty="0">
                <a:solidFill>
                  <a:schemeClr val="accent6">
                    <a:lumMod val="50000"/>
                  </a:schemeClr>
                </a:solidFill>
                <a:latin typeface="Times New Roman"/>
                <a:cs typeface="Times New Roman"/>
              </a:rPr>
              <a:t>	</a:t>
            </a:r>
            <a:r>
              <a:rPr b="1" spc="-30" dirty="0">
                <a:solidFill>
                  <a:schemeClr val="accent6">
                    <a:lumMod val="50000"/>
                  </a:schemeClr>
                </a:solidFill>
              </a:rPr>
              <a:t>Insurance</a:t>
            </a:r>
            <a:r>
              <a:rPr b="1" spc="-95" dirty="0">
                <a:solidFill>
                  <a:schemeClr val="accent6">
                    <a:lumMod val="50000"/>
                  </a:schemeClr>
                </a:solidFill>
              </a:rPr>
              <a:t> </a:t>
            </a:r>
            <a:r>
              <a:rPr b="1" spc="-20" dirty="0">
                <a:solidFill>
                  <a:schemeClr val="accent6">
                    <a:lumMod val="50000"/>
                  </a:schemeClr>
                </a:solidFill>
              </a:rPr>
              <a:t>Sector</a:t>
            </a:r>
            <a:endParaRPr b="1" dirty="0">
              <a:solidFill>
                <a:schemeClr val="accent6">
                  <a:lumMod val="50000"/>
                </a:schemeClr>
              </a:solidFill>
              <a:latin typeface="Times New Roman"/>
              <a:cs typeface="Times New Roman"/>
            </a:endParaRPr>
          </a:p>
        </p:txBody>
      </p:sp>
      <p:sp>
        <p:nvSpPr>
          <p:cNvPr id="3" name="object 3"/>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sp>
        <p:nvSpPr>
          <p:cNvPr id="4" name="object 4"/>
          <p:cNvSpPr txBox="1"/>
          <p:nvPr/>
        </p:nvSpPr>
        <p:spPr>
          <a:xfrm>
            <a:off x="363721" y="728827"/>
            <a:ext cx="11177905" cy="5513070"/>
          </a:xfrm>
          <a:prstGeom prst="rect">
            <a:avLst/>
          </a:prstGeom>
        </p:spPr>
        <p:txBody>
          <a:bodyPr vert="horz" wrap="square" lIns="0" tIns="165100" rIns="0" bIns="0" rtlCol="0">
            <a:spAutoFit/>
          </a:bodyPr>
          <a:lstStyle/>
          <a:p>
            <a:pPr marL="355600" indent="-342900">
              <a:lnSpc>
                <a:spcPct val="100000"/>
              </a:lnSpc>
              <a:spcBef>
                <a:spcPts val="1300"/>
              </a:spcBef>
              <a:buFont typeface="Wingdings"/>
              <a:buChar char=""/>
              <a:tabLst>
                <a:tab pos="354965" algn="l"/>
                <a:tab pos="355600" algn="l"/>
              </a:tabLst>
            </a:pPr>
            <a:r>
              <a:rPr sz="2000" b="1" spc="-10" dirty="0">
                <a:latin typeface="Calibri"/>
                <a:cs typeface="Calibri"/>
              </a:rPr>
              <a:t>What</a:t>
            </a:r>
            <a:r>
              <a:rPr sz="2000" b="1" spc="-30" dirty="0">
                <a:latin typeface="Calibri"/>
                <a:cs typeface="Calibri"/>
              </a:rPr>
              <a:t> </a:t>
            </a:r>
            <a:r>
              <a:rPr sz="2000" b="1" spc="-5" dirty="0">
                <a:latin typeface="Calibri"/>
                <a:cs typeface="Calibri"/>
              </a:rPr>
              <a:t>is</a:t>
            </a:r>
            <a:r>
              <a:rPr sz="2000" b="1" spc="-25" dirty="0">
                <a:latin typeface="Calibri"/>
                <a:cs typeface="Calibri"/>
              </a:rPr>
              <a:t> </a:t>
            </a:r>
            <a:r>
              <a:rPr sz="2000" b="1" spc="-5" dirty="0">
                <a:latin typeface="Calibri"/>
                <a:cs typeface="Calibri"/>
              </a:rPr>
              <a:t>Insurance?</a:t>
            </a:r>
            <a:endParaRPr sz="2000">
              <a:latin typeface="Calibri"/>
              <a:cs typeface="Calibri"/>
            </a:endParaRPr>
          </a:p>
          <a:p>
            <a:pPr marL="354965" marR="6350" indent="-342900" algn="just">
              <a:lnSpc>
                <a:spcPct val="100000"/>
              </a:lnSpc>
              <a:spcBef>
                <a:spcPts val="1200"/>
              </a:spcBef>
              <a:buFont typeface="Wingdings"/>
              <a:buChar char=""/>
              <a:tabLst>
                <a:tab pos="355600" algn="l"/>
              </a:tabLst>
            </a:pPr>
            <a:r>
              <a:rPr sz="2000" spc="-5" dirty="0">
                <a:latin typeface="Calibri"/>
                <a:cs typeface="Calibri"/>
              </a:rPr>
              <a:t>Insurance is </a:t>
            </a:r>
            <a:r>
              <a:rPr sz="2000" dirty="0">
                <a:latin typeface="Calibri"/>
                <a:cs typeface="Calibri"/>
              </a:rPr>
              <a:t>a </a:t>
            </a:r>
            <a:r>
              <a:rPr sz="2000" spc="-10" dirty="0">
                <a:latin typeface="Calibri"/>
                <a:cs typeface="Calibri"/>
              </a:rPr>
              <a:t>legal contract </a:t>
            </a:r>
            <a:r>
              <a:rPr sz="2000" spc="-5" dirty="0">
                <a:latin typeface="Calibri"/>
                <a:cs typeface="Calibri"/>
              </a:rPr>
              <a:t>between </a:t>
            </a:r>
            <a:r>
              <a:rPr sz="2000" spc="-10" dirty="0">
                <a:latin typeface="Calibri"/>
                <a:cs typeface="Calibri"/>
              </a:rPr>
              <a:t>two </a:t>
            </a:r>
            <a:r>
              <a:rPr sz="2000" spc="-5" dirty="0">
                <a:latin typeface="Calibri"/>
                <a:cs typeface="Calibri"/>
              </a:rPr>
              <a:t>parties </a:t>
            </a:r>
            <a:r>
              <a:rPr sz="2000" dirty="0">
                <a:latin typeface="Calibri"/>
                <a:cs typeface="Calibri"/>
              </a:rPr>
              <a:t>which </a:t>
            </a:r>
            <a:r>
              <a:rPr sz="2000" spc="-10" dirty="0">
                <a:latin typeface="Calibri"/>
                <a:cs typeface="Calibri"/>
              </a:rPr>
              <a:t>consists </a:t>
            </a:r>
            <a:r>
              <a:rPr sz="2000" spc="-5" dirty="0">
                <a:latin typeface="Calibri"/>
                <a:cs typeface="Calibri"/>
              </a:rPr>
              <a:t>of </a:t>
            </a:r>
            <a:r>
              <a:rPr sz="2000" dirty="0">
                <a:latin typeface="Calibri"/>
                <a:cs typeface="Calibri"/>
              </a:rPr>
              <a:t>the </a:t>
            </a:r>
            <a:r>
              <a:rPr sz="2000" spc="-5" dirty="0">
                <a:latin typeface="Calibri"/>
                <a:cs typeface="Calibri"/>
              </a:rPr>
              <a:t>insurance </a:t>
            </a:r>
            <a:r>
              <a:rPr sz="2000" spc="-10" dirty="0">
                <a:latin typeface="Calibri"/>
                <a:cs typeface="Calibri"/>
              </a:rPr>
              <a:t>company </a:t>
            </a:r>
            <a:r>
              <a:rPr sz="2000" spc="-5" dirty="0">
                <a:latin typeface="Calibri"/>
                <a:cs typeface="Calibri"/>
              </a:rPr>
              <a:t>(insurer) </a:t>
            </a:r>
            <a:r>
              <a:rPr sz="2000" spc="-10" dirty="0">
                <a:latin typeface="Calibri"/>
                <a:cs typeface="Calibri"/>
              </a:rPr>
              <a:t>and </a:t>
            </a:r>
            <a:r>
              <a:rPr sz="2000" spc="-5" dirty="0">
                <a:latin typeface="Calibri"/>
                <a:cs typeface="Calibri"/>
              </a:rPr>
              <a:t> </a:t>
            </a:r>
            <a:r>
              <a:rPr sz="2000" dirty="0">
                <a:latin typeface="Calibri"/>
                <a:cs typeface="Calibri"/>
              </a:rPr>
              <a:t>the</a:t>
            </a:r>
            <a:r>
              <a:rPr sz="2000" spc="5" dirty="0">
                <a:latin typeface="Calibri"/>
                <a:cs typeface="Calibri"/>
              </a:rPr>
              <a:t> </a:t>
            </a:r>
            <a:r>
              <a:rPr sz="2000" spc="-5" dirty="0">
                <a:latin typeface="Calibri"/>
                <a:cs typeface="Calibri"/>
              </a:rPr>
              <a:t>individual</a:t>
            </a:r>
            <a:r>
              <a:rPr sz="2000" dirty="0">
                <a:latin typeface="Calibri"/>
                <a:cs typeface="Calibri"/>
              </a:rPr>
              <a:t> </a:t>
            </a:r>
            <a:r>
              <a:rPr sz="2000" spc="-5" dirty="0">
                <a:latin typeface="Calibri"/>
                <a:cs typeface="Calibri"/>
              </a:rPr>
              <a:t>(insured),</a:t>
            </a:r>
            <a:r>
              <a:rPr sz="2000" dirty="0">
                <a:latin typeface="Calibri"/>
                <a:cs typeface="Calibri"/>
              </a:rPr>
              <a:t> </a:t>
            </a:r>
            <a:r>
              <a:rPr sz="2000" spc="-5" dirty="0">
                <a:latin typeface="Calibri"/>
                <a:cs typeface="Calibri"/>
              </a:rPr>
              <a:t>in</a:t>
            </a:r>
            <a:r>
              <a:rPr sz="2000" dirty="0">
                <a:latin typeface="Calibri"/>
                <a:cs typeface="Calibri"/>
              </a:rPr>
              <a:t> which</a:t>
            </a:r>
            <a:r>
              <a:rPr sz="2000" spc="5" dirty="0">
                <a:latin typeface="Calibri"/>
                <a:cs typeface="Calibri"/>
              </a:rPr>
              <a:t> </a:t>
            </a:r>
            <a:r>
              <a:rPr sz="2000" spc="-5" dirty="0">
                <a:latin typeface="Calibri"/>
                <a:cs typeface="Calibri"/>
              </a:rPr>
              <a:t>the</a:t>
            </a:r>
            <a:r>
              <a:rPr sz="2000" dirty="0">
                <a:latin typeface="Calibri"/>
                <a:cs typeface="Calibri"/>
              </a:rPr>
              <a:t> </a:t>
            </a:r>
            <a:r>
              <a:rPr sz="2000" spc="-5" dirty="0">
                <a:latin typeface="Calibri"/>
                <a:cs typeface="Calibri"/>
              </a:rPr>
              <a:t>insurance</a:t>
            </a:r>
            <a:r>
              <a:rPr sz="2000" dirty="0">
                <a:latin typeface="Calibri"/>
                <a:cs typeface="Calibri"/>
              </a:rPr>
              <a:t> </a:t>
            </a:r>
            <a:r>
              <a:rPr sz="2000" spc="-15" dirty="0">
                <a:latin typeface="Calibri"/>
                <a:cs typeface="Calibri"/>
              </a:rPr>
              <a:t>company</a:t>
            </a:r>
            <a:r>
              <a:rPr sz="2000" spc="-10" dirty="0">
                <a:latin typeface="Calibri"/>
                <a:cs typeface="Calibri"/>
              </a:rPr>
              <a:t> agrees</a:t>
            </a:r>
            <a:r>
              <a:rPr sz="2000" spc="-5" dirty="0">
                <a:latin typeface="Calibri"/>
                <a:cs typeface="Calibri"/>
              </a:rPr>
              <a:t> </a:t>
            </a:r>
            <a:r>
              <a:rPr sz="2000" spc="-10" dirty="0">
                <a:latin typeface="Calibri"/>
                <a:cs typeface="Calibri"/>
              </a:rPr>
              <a:t>to</a:t>
            </a:r>
            <a:r>
              <a:rPr sz="2000" spc="-5" dirty="0">
                <a:latin typeface="Calibri"/>
                <a:cs typeface="Calibri"/>
              </a:rPr>
              <a:t> financially</a:t>
            </a:r>
            <a:r>
              <a:rPr sz="2000" dirty="0">
                <a:latin typeface="Calibri"/>
                <a:cs typeface="Calibri"/>
              </a:rPr>
              <a:t> </a:t>
            </a:r>
            <a:r>
              <a:rPr sz="2000" spc="-10" dirty="0">
                <a:latin typeface="Calibri"/>
                <a:cs typeface="Calibri"/>
              </a:rPr>
              <a:t>protect</a:t>
            </a:r>
            <a:r>
              <a:rPr sz="2000" spc="-5" dirty="0">
                <a:latin typeface="Calibri"/>
                <a:cs typeface="Calibri"/>
              </a:rPr>
              <a:t> </a:t>
            </a:r>
            <a:r>
              <a:rPr sz="2000" dirty="0">
                <a:latin typeface="Calibri"/>
                <a:cs typeface="Calibri"/>
              </a:rPr>
              <a:t>the</a:t>
            </a:r>
            <a:r>
              <a:rPr sz="2000" spc="5" dirty="0">
                <a:latin typeface="Calibri"/>
                <a:cs typeface="Calibri"/>
              </a:rPr>
              <a:t> </a:t>
            </a:r>
            <a:r>
              <a:rPr sz="2000" spc="-5" dirty="0">
                <a:latin typeface="Calibri"/>
                <a:cs typeface="Calibri"/>
              </a:rPr>
              <a:t>insured </a:t>
            </a:r>
            <a:r>
              <a:rPr sz="2000" dirty="0">
                <a:latin typeface="Calibri"/>
                <a:cs typeface="Calibri"/>
              </a:rPr>
              <a:t> </a:t>
            </a:r>
            <a:r>
              <a:rPr sz="2000" spc="-5" dirty="0">
                <a:latin typeface="Calibri"/>
                <a:cs typeface="Calibri"/>
              </a:rPr>
              <a:t>individual </a:t>
            </a:r>
            <a:r>
              <a:rPr sz="2000" spc="-20" dirty="0">
                <a:latin typeface="Calibri"/>
                <a:cs typeface="Calibri"/>
              </a:rPr>
              <a:t>for </a:t>
            </a:r>
            <a:r>
              <a:rPr sz="2000" spc="-5" dirty="0">
                <a:latin typeface="Calibri"/>
                <a:cs typeface="Calibri"/>
              </a:rPr>
              <a:t>financial </a:t>
            </a:r>
            <a:r>
              <a:rPr sz="2000" dirty="0">
                <a:latin typeface="Calibri"/>
                <a:cs typeface="Calibri"/>
              </a:rPr>
              <a:t>losses caused </a:t>
            </a:r>
            <a:r>
              <a:rPr sz="2000" spc="-15" dirty="0">
                <a:latin typeface="Calibri"/>
                <a:cs typeface="Calibri"/>
              </a:rPr>
              <a:t>by </a:t>
            </a:r>
            <a:r>
              <a:rPr sz="2000" dirty="0">
                <a:latin typeface="Calibri"/>
                <a:cs typeface="Calibri"/>
              </a:rPr>
              <a:t>a </a:t>
            </a:r>
            <a:r>
              <a:rPr sz="2000" spc="-5" dirty="0">
                <a:latin typeface="Calibri"/>
                <a:cs typeface="Calibri"/>
              </a:rPr>
              <a:t>type of </a:t>
            </a:r>
            <a:r>
              <a:rPr sz="2000" spc="-15" dirty="0">
                <a:latin typeface="Calibri"/>
                <a:cs typeface="Calibri"/>
              </a:rPr>
              <a:t>event </a:t>
            </a:r>
            <a:r>
              <a:rPr sz="2000" spc="-5" dirty="0">
                <a:latin typeface="Calibri"/>
                <a:cs typeface="Calibri"/>
              </a:rPr>
              <a:t>which qualifies </a:t>
            </a:r>
            <a:r>
              <a:rPr sz="2000" dirty="0">
                <a:latin typeface="Calibri"/>
                <a:cs typeface="Calibri"/>
              </a:rPr>
              <a:t>as the </a:t>
            </a:r>
            <a:r>
              <a:rPr sz="2000" spc="-5" dirty="0">
                <a:latin typeface="Calibri"/>
                <a:cs typeface="Calibri"/>
              </a:rPr>
              <a:t>one </a:t>
            </a:r>
            <a:r>
              <a:rPr sz="2000" spc="-15" dirty="0">
                <a:latin typeface="Calibri"/>
                <a:cs typeface="Calibri"/>
              </a:rPr>
              <a:t>to </a:t>
            </a:r>
            <a:r>
              <a:rPr sz="2000" dirty="0">
                <a:latin typeface="Calibri"/>
                <a:cs typeface="Calibri"/>
              </a:rPr>
              <a:t>be </a:t>
            </a:r>
            <a:r>
              <a:rPr sz="2000" spc="-5" dirty="0">
                <a:latin typeface="Calibri"/>
                <a:cs typeface="Calibri"/>
              </a:rPr>
              <a:t>insured in </a:t>
            </a:r>
            <a:r>
              <a:rPr sz="2000" dirty="0">
                <a:latin typeface="Calibri"/>
                <a:cs typeface="Calibri"/>
              </a:rPr>
              <a:t> </a:t>
            </a:r>
            <a:r>
              <a:rPr sz="2000" spc="-10" dirty="0">
                <a:latin typeface="Calibri"/>
                <a:cs typeface="Calibri"/>
              </a:rPr>
              <a:t>exchange</a:t>
            </a:r>
            <a:r>
              <a:rPr sz="2000" spc="-15" dirty="0">
                <a:latin typeface="Calibri"/>
                <a:cs typeface="Calibri"/>
              </a:rPr>
              <a:t> for</a:t>
            </a:r>
            <a:r>
              <a:rPr sz="2000" spc="-25" dirty="0">
                <a:latin typeface="Calibri"/>
                <a:cs typeface="Calibri"/>
              </a:rPr>
              <a:t> </a:t>
            </a:r>
            <a:r>
              <a:rPr sz="2000" dirty="0">
                <a:latin typeface="Calibri"/>
                <a:cs typeface="Calibri"/>
              </a:rPr>
              <a:t>the </a:t>
            </a:r>
            <a:r>
              <a:rPr sz="2000" spc="-5" dirty="0">
                <a:latin typeface="Calibri"/>
                <a:cs typeface="Calibri"/>
              </a:rPr>
              <a:t>premiums</a:t>
            </a:r>
            <a:r>
              <a:rPr sz="2000" spc="15" dirty="0">
                <a:latin typeface="Calibri"/>
                <a:cs typeface="Calibri"/>
              </a:rPr>
              <a:t> </a:t>
            </a:r>
            <a:r>
              <a:rPr sz="2000" spc="-5" dirty="0">
                <a:latin typeface="Calibri"/>
                <a:cs typeface="Calibri"/>
              </a:rPr>
              <a:t>paid by</a:t>
            </a:r>
            <a:r>
              <a:rPr sz="2000" spc="-15" dirty="0">
                <a:latin typeface="Calibri"/>
                <a:cs typeface="Calibri"/>
              </a:rPr>
              <a:t> </a:t>
            </a:r>
            <a:r>
              <a:rPr sz="2000" dirty="0">
                <a:latin typeface="Calibri"/>
                <a:cs typeface="Calibri"/>
              </a:rPr>
              <a:t>an</a:t>
            </a:r>
            <a:r>
              <a:rPr sz="2000" spc="-10" dirty="0">
                <a:latin typeface="Calibri"/>
                <a:cs typeface="Calibri"/>
              </a:rPr>
              <a:t> </a:t>
            </a:r>
            <a:r>
              <a:rPr sz="2000" spc="-5" dirty="0">
                <a:latin typeface="Calibri"/>
                <a:cs typeface="Calibri"/>
              </a:rPr>
              <a:t>individual.</a:t>
            </a:r>
            <a:endParaRPr sz="2000">
              <a:latin typeface="Calibri"/>
              <a:cs typeface="Calibri"/>
            </a:endParaRPr>
          </a:p>
          <a:p>
            <a:pPr marL="355600" indent="-342900">
              <a:lnSpc>
                <a:spcPct val="100000"/>
              </a:lnSpc>
              <a:spcBef>
                <a:spcPts val="1200"/>
              </a:spcBef>
              <a:buFont typeface="Wingdings"/>
              <a:buChar char=""/>
              <a:tabLst>
                <a:tab pos="354965" algn="l"/>
                <a:tab pos="355600" algn="l"/>
              </a:tabLst>
            </a:pPr>
            <a:r>
              <a:rPr sz="2000" b="1" spc="-15" dirty="0">
                <a:latin typeface="Calibri"/>
                <a:cs typeface="Calibri"/>
              </a:rPr>
              <a:t>Types</a:t>
            </a:r>
            <a:r>
              <a:rPr sz="2000" b="1" spc="-30" dirty="0">
                <a:latin typeface="Calibri"/>
                <a:cs typeface="Calibri"/>
              </a:rPr>
              <a:t> </a:t>
            </a:r>
            <a:r>
              <a:rPr sz="2000" b="1" dirty="0">
                <a:latin typeface="Calibri"/>
                <a:cs typeface="Calibri"/>
              </a:rPr>
              <a:t>of</a:t>
            </a:r>
            <a:r>
              <a:rPr sz="2000" b="1" spc="-5" dirty="0">
                <a:latin typeface="Calibri"/>
                <a:cs typeface="Calibri"/>
              </a:rPr>
              <a:t> insurance</a:t>
            </a:r>
            <a:r>
              <a:rPr sz="2000" b="1" spc="-30" dirty="0">
                <a:latin typeface="Calibri"/>
                <a:cs typeface="Calibri"/>
              </a:rPr>
              <a:t> </a:t>
            </a:r>
            <a:r>
              <a:rPr sz="2000" b="1" spc="-5" dirty="0">
                <a:latin typeface="Calibri"/>
                <a:cs typeface="Calibri"/>
              </a:rPr>
              <a:t>products</a:t>
            </a:r>
            <a:endParaRPr sz="2000">
              <a:latin typeface="Calibri"/>
              <a:cs typeface="Calibri"/>
            </a:endParaRPr>
          </a:p>
          <a:p>
            <a:pPr marL="355600" marR="5080" indent="-342900" algn="just">
              <a:lnSpc>
                <a:spcPct val="100000"/>
              </a:lnSpc>
              <a:spcBef>
                <a:spcPts val="1205"/>
              </a:spcBef>
              <a:buFont typeface="Wingdings"/>
              <a:buChar char=""/>
              <a:tabLst>
                <a:tab pos="355600" algn="l"/>
              </a:tabLst>
            </a:pPr>
            <a:r>
              <a:rPr sz="2000" spc="-5" dirty="0">
                <a:latin typeface="Calibri"/>
                <a:cs typeface="Calibri"/>
              </a:rPr>
              <a:t>Insurance products can </a:t>
            </a:r>
            <a:r>
              <a:rPr sz="2000" dirty="0">
                <a:latin typeface="Calibri"/>
                <a:cs typeface="Calibri"/>
              </a:rPr>
              <a:t>be </a:t>
            </a:r>
            <a:r>
              <a:rPr sz="2000" spc="-5" dirty="0">
                <a:latin typeface="Calibri"/>
                <a:cs typeface="Calibri"/>
              </a:rPr>
              <a:t>generally </a:t>
            </a:r>
            <a:r>
              <a:rPr sz="2000" dirty="0">
                <a:latin typeface="Calibri"/>
                <a:cs typeface="Calibri"/>
              </a:rPr>
              <a:t>classified </a:t>
            </a:r>
            <a:r>
              <a:rPr sz="2000" spc="5" dirty="0">
                <a:latin typeface="Calibri"/>
                <a:cs typeface="Calibri"/>
              </a:rPr>
              <a:t>as </a:t>
            </a:r>
            <a:r>
              <a:rPr sz="2000" dirty="0">
                <a:latin typeface="Calibri"/>
                <a:cs typeface="Calibri"/>
              </a:rPr>
              <a:t>either </a:t>
            </a:r>
            <a:r>
              <a:rPr sz="2000" spc="-15" dirty="0">
                <a:latin typeface="Calibri"/>
                <a:cs typeface="Calibri"/>
              </a:rPr>
              <a:t>Life </a:t>
            </a:r>
            <a:r>
              <a:rPr sz="2000" spc="-5" dirty="0">
                <a:latin typeface="Calibri"/>
                <a:cs typeface="Calibri"/>
              </a:rPr>
              <a:t>insurance </a:t>
            </a:r>
            <a:r>
              <a:rPr sz="2000" spc="-10" dirty="0">
                <a:latin typeface="Calibri"/>
                <a:cs typeface="Calibri"/>
              </a:rPr>
              <a:t>products </a:t>
            </a:r>
            <a:r>
              <a:rPr sz="2000" spc="-5" dirty="0">
                <a:latin typeface="Calibri"/>
                <a:cs typeface="Calibri"/>
              </a:rPr>
              <a:t>or </a:t>
            </a:r>
            <a:r>
              <a:rPr sz="2000" spc="-10" dirty="0">
                <a:latin typeface="Calibri"/>
                <a:cs typeface="Calibri"/>
              </a:rPr>
              <a:t>General </a:t>
            </a:r>
            <a:r>
              <a:rPr sz="2000" spc="-5" dirty="0">
                <a:latin typeface="Calibri"/>
                <a:cs typeface="Calibri"/>
              </a:rPr>
              <a:t>Insurance </a:t>
            </a:r>
            <a:r>
              <a:rPr sz="2000" dirty="0">
                <a:latin typeface="Calibri"/>
                <a:cs typeface="Calibri"/>
              </a:rPr>
              <a:t> </a:t>
            </a:r>
            <a:r>
              <a:rPr sz="2000" spc="-5" dirty="0">
                <a:latin typeface="Calibri"/>
                <a:cs typeface="Calibri"/>
              </a:rPr>
              <a:t>products.</a:t>
            </a:r>
            <a:endParaRPr sz="2000">
              <a:latin typeface="Calibri"/>
              <a:cs typeface="Calibri"/>
            </a:endParaRPr>
          </a:p>
          <a:p>
            <a:pPr marL="355600" marR="6350" indent="-342900" algn="just">
              <a:lnSpc>
                <a:spcPct val="100000"/>
              </a:lnSpc>
              <a:spcBef>
                <a:spcPts val="1200"/>
              </a:spcBef>
              <a:buFont typeface="Wingdings"/>
              <a:buChar char=""/>
              <a:tabLst>
                <a:tab pos="355600" algn="l"/>
              </a:tabLst>
            </a:pPr>
            <a:r>
              <a:rPr sz="2000" spc="-15" dirty="0">
                <a:latin typeface="Calibri"/>
                <a:cs typeface="Calibri"/>
              </a:rPr>
              <a:t>Life </a:t>
            </a:r>
            <a:r>
              <a:rPr sz="2000" spc="-5" dirty="0">
                <a:latin typeface="Calibri"/>
                <a:cs typeface="Calibri"/>
              </a:rPr>
              <a:t>insurance </a:t>
            </a:r>
            <a:r>
              <a:rPr sz="2000" spc="-10" dirty="0">
                <a:latin typeface="Calibri"/>
                <a:cs typeface="Calibri"/>
              </a:rPr>
              <a:t>protects you </a:t>
            </a:r>
            <a:r>
              <a:rPr sz="2000" spc="-15" dirty="0">
                <a:latin typeface="Calibri"/>
                <a:cs typeface="Calibri"/>
              </a:rPr>
              <a:t>from </a:t>
            </a:r>
            <a:r>
              <a:rPr sz="2000" dirty="0">
                <a:latin typeface="Calibri"/>
                <a:cs typeface="Calibri"/>
              </a:rPr>
              <a:t>the </a:t>
            </a:r>
            <a:r>
              <a:rPr sz="2000" spc="-10" dirty="0">
                <a:latin typeface="Calibri"/>
                <a:cs typeface="Calibri"/>
              </a:rPr>
              <a:t>likelihood </a:t>
            </a:r>
            <a:r>
              <a:rPr sz="2000" spc="-5" dirty="0">
                <a:latin typeface="Calibri"/>
                <a:cs typeface="Calibri"/>
              </a:rPr>
              <a:t>of </a:t>
            </a:r>
            <a:r>
              <a:rPr sz="2000" spc="-10" dirty="0">
                <a:latin typeface="Calibri"/>
                <a:cs typeface="Calibri"/>
              </a:rPr>
              <a:t>unforeseen</a:t>
            </a:r>
            <a:r>
              <a:rPr sz="2000" spc="-10" dirty="0">
                <a:solidFill>
                  <a:srgbClr val="FF0000"/>
                </a:solidFill>
                <a:latin typeface="Calibri"/>
                <a:cs typeface="Calibri"/>
              </a:rPr>
              <a:t> </a:t>
            </a:r>
            <a:r>
              <a:rPr sz="2000" u="heavy" spc="-5" dirty="0">
                <a:solidFill>
                  <a:srgbClr val="FF0000"/>
                </a:solidFill>
                <a:uFill>
                  <a:solidFill>
                    <a:srgbClr val="FF0000"/>
                  </a:solidFill>
                </a:uFill>
                <a:latin typeface="Calibri"/>
                <a:cs typeface="Calibri"/>
              </a:rPr>
              <a:t>financial loss </a:t>
            </a:r>
            <a:r>
              <a:rPr sz="2000" u="heavy" spc="-10" dirty="0">
                <a:solidFill>
                  <a:srgbClr val="FF0000"/>
                </a:solidFill>
                <a:uFill>
                  <a:solidFill>
                    <a:srgbClr val="FF0000"/>
                  </a:solidFill>
                </a:uFill>
                <a:latin typeface="Calibri"/>
                <a:cs typeface="Calibri"/>
              </a:rPr>
              <a:t>from </a:t>
            </a:r>
            <a:r>
              <a:rPr sz="2000" u="heavy" spc="-5" dirty="0">
                <a:solidFill>
                  <a:srgbClr val="FF0000"/>
                </a:solidFill>
                <a:uFill>
                  <a:solidFill>
                    <a:srgbClr val="FF0000"/>
                  </a:solidFill>
                </a:uFill>
                <a:latin typeface="Calibri"/>
                <a:cs typeface="Calibri"/>
              </a:rPr>
              <a:t>dying</a:t>
            </a:r>
            <a:r>
              <a:rPr sz="2000" spc="-5" dirty="0">
                <a:latin typeface="Calibri"/>
                <a:cs typeface="Calibri"/>
              </a:rPr>
              <a:t>. </a:t>
            </a:r>
            <a:r>
              <a:rPr sz="2000" spc="-45" dirty="0">
                <a:latin typeface="Calibri"/>
                <a:cs typeface="Calibri"/>
              </a:rPr>
              <a:t>Term</a:t>
            </a:r>
            <a:r>
              <a:rPr sz="2000" spc="-40" dirty="0">
                <a:latin typeface="Calibri"/>
                <a:cs typeface="Calibri"/>
              </a:rPr>
              <a:t> </a:t>
            </a:r>
            <a:r>
              <a:rPr sz="2000" dirty="0">
                <a:latin typeface="Calibri"/>
                <a:cs typeface="Calibri"/>
              </a:rPr>
              <a:t>plans, </a:t>
            </a:r>
            <a:r>
              <a:rPr sz="2000" spc="5" dirty="0">
                <a:latin typeface="Calibri"/>
                <a:cs typeface="Calibri"/>
              </a:rPr>
              <a:t> </a:t>
            </a:r>
            <a:r>
              <a:rPr sz="2000" spc="-5" dirty="0">
                <a:latin typeface="Calibri"/>
                <a:cs typeface="Calibri"/>
              </a:rPr>
              <a:t>endowment </a:t>
            </a:r>
            <a:r>
              <a:rPr sz="2000" dirty="0">
                <a:latin typeface="Calibri"/>
                <a:cs typeface="Calibri"/>
              </a:rPr>
              <a:t>plans, </a:t>
            </a:r>
            <a:r>
              <a:rPr sz="2000" spc="-5" dirty="0">
                <a:latin typeface="Calibri"/>
                <a:cs typeface="Calibri"/>
              </a:rPr>
              <a:t>whole </a:t>
            </a:r>
            <a:r>
              <a:rPr sz="2000" spc="-15" dirty="0">
                <a:latin typeface="Calibri"/>
                <a:cs typeface="Calibri"/>
              </a:rPr>
              <a:t>life </a:t>
            </a:r>
            <a:r>
              <a:rPr sz="2000" spc="-5" dirty="0">
                <a:latin typeface="Calibri"/>
                <a:cs typeface="Calibri"/>
              </a:rPr>
              <a:t>insurance </a:t>
            </a:r>
            <a:r>
              <a:rPr sz="2000" dirty="0">
                <a:latin typeface="Calibri"/>
                <a:cs typeface="Calibri"/>
              </a:rPr>
              <a:t>plans, </a:t>
            </a:r>
            <a:r>
              <a:rPr sz="2000" spc="-10" dirty="0">
                <a:latin typeface="Calibri"/>
                <a:cs typeface="Calibri"/>
              </a:rPr>
              <a:t>money </a:t>
            </a:r>
            <a:r>
              <a:rPr sz="2000" spc="-5" dirty="0">
                <a:latin typeface="Calibri"/>
                <a:cs typeface="Calibri"/>
              </a:rPr>
              <a:t>back </a:t>
            </a:r>
            <a:r>
              <a:rPr sz="2000" dirty="0">
                <a:latin typeface="Calibri"/>
                <a:cs typeface="Calibri"/>
              </a:rPr>
              <a:t>plans, and </a:t>
            </a:r>
            <a:r>
              <a:rPr sz="2000" spc="-10" dirty="0">
                <a:latin typeface="Calibri"/>
                <a:cs typeface="Calibri"/>
              </a:rPr>
              <a:t>unit-linked investment </a:t>
            </a:r>
            <a:r>
              <a:rPr sz="2000" dirty="0">
                <a:latin typeface="Calibri"/>
                <a:cs typeface="Calibri"/>
              </a:rPr>
              <a:t>plans </a:t>
            </a:r>
            <a:r>
              <a:rPr sz="2000" spc="-10" dirty="0">
                <a:latin typeface="Calibri"/>
                <a:cs typeface="Calibri"/>
              </a:rPr>
              <a:t>are </a:t>
            </a:r>
            <a:r>
              <a:rPr sz="2000" spc="-5" dirty="0">
                <a:latin typeface="Calibri"/>
                <a:cs typeface="Calibri"/>
              </a:rPr>
              <a:t> </a:t>
            </a:r>
            <a:r>
              <a:rPr sz="2000" spc="-10" dirty="0">
                <a:latin typeface="Calibri"/>
                <a:cs typeface="Calibri"/>
              </a:rPr>
              <a:t>just</a:t>
            </a:r>
            <a:r>
              <a:rPr sz="2000" spc="5" dirty="0">
                <a:latin typeface="Calibri"/>
                <a:cs typeface="Calibri"/>
              </a:rPr>
              <a:t> </a:t>
            </a:r>
            <a:r>
              <a:rPr sz="2000" dirty="0">
                <a:latin typeface="Calibri"/>
                <a:cs typeface="Calibri"/>
              </a:rPr>
              <a:t>a</a:t>
            </a:r>
            <a:r>
              <a:rPr sz="2000" spc="-10" dirty="0">
                <a:latin typeface="Calibri"/>
                <a:cs typeface="Calibri"/>
              </a:rPr>
              <a:t> </a:t>
            </a:r>
            <a:r>
              <a:rPr sz="2000" spc="-20" dirty="0">
                <a:latin typeface="Calibri"/>
                <a:cs typeface="Calibri"/>
              </a:rPr>
              <a:t>few</a:t>
            </a:r>
            <a:r>
              <a:rPr sz="2000" dirty="0">
                <a:latin typeface="Calibri"/>
                <a:cs typeface="Calibri"/>
              </a:rPr>
              <a:t> </a:t>
            </a:r>
            <a:r>
              <a:rPr sz="2000" spc="-10" dirty="0">
                <a:latin typeface="Calibri"/>
                <a:cs typeface="Calibri"/>
              </a:rPr>
              <a:t>examples</a:t>
            </a:r>
            <a:r>
              <a:rPr sz="2000" spc="20" dirty="0">
                <a:latin typeface="Calibri"/>
                <a:cs typeface="Calibri"/>
              </a:rPr>
              <a:t> </a:t>
            </a:r>
            <a:r>
              <a:rPr sz="2000" spc="-5" dirty="0">
                <a:latin typeface="Calibri"/>
                <a:cs typeface="Calibri"/>
              </a:rPr>
              <a:t>of</a:t>
            </a:r>
            <a:r>
              <a:rPr sz="2000" spc="-10" dirty="0">
                <a:latin typeface="Calibri"/>
                <a:cs typeface="Calibri"/>
              </a:rPr>
              <a:t> </a:t>
            </a:r>
            <a:r>
              <a:rPr sz="2000" spc="-15" dirty="0">
                <a:latin typeface="Calibri"/>
                <a:cs typeface="Calibri"/>
              </a:rPr>
              <a:t>life</a:t>
            </a:r>
            <a:r>
              <a:rPr sz="2000" spc="10" dirty="0">
                <a:latin typeface="Calibri"/>
                <a:cs typeface="Calibri"/>
              </a:rPr>
              <a:t> </a:t>
            </a:r>
            <a:r>
              <a:rPr sz="2000" spc="-5" dirty="0">
                <a:latin typeface="Calibri"/>
                <a:cs typeface="Calibri"/>
              </a:rPr>
              <a:t>insurance</a:t>
            </a:r>
            <a:r>
              <a:rPr sz="2000" spc="10" dirty="0">
                <a:latin typeface="Calibri"/>
                <a:cs typeface="Calibri"/>
              </a:rPr>
              <a:t> </a:t>
            </a:r>
            <a:r>
              <a:rPr sz="2000" spc="-5" dirty="0">
                <a:latin typeface="Calibri"/>
                <a:cs typeface="Calibri"/>
              </a:rPr>
              <a:t>policies</a:t>
            </a:r>
            <a:r>
              <a:rPr sz="2000" spc="10" dirty="0">
                <a:latin typeface="Calibri"/>
                <a:cs typeface="Calibri"/>
              </a:rPr>
              <a:t> </a:t>
            </a:r>
            <a:r>
              <a:rPr sz="2000" dirty="0">
                <a:latin typeface="Calibri"/>
                <a:cs typeface="Calibri"/>
              </a:rPr>
              <a:t>which</a:t>
            </a:r>
            <a:r>
              <a:rPr sz="2000" spc="-20" dirty="0">
                <a:latin typeface="Calibri"/>
                <a:cs typeface="Calibri"/>
              </a:rPr>
              <a:t> </a:t>
            </a:r>
            <a:r>
              <a:rPr sz="2000" spc="-5" dirty="0">
                <a:latin typeface="Calibri"/>
                <a:cs typeface="Calibri"/>
              </a:rPr>
              <a:t>can</a:t>
            </a:r>
            <a:r>
              <a:rPr sz="2000" spc="-10" dirty="0">
                <a:latin typeface="Calibri"/>
                <a:cs typeface="Calibri"/>
              </a:rPr>
              <a:t> </a:t>
            </a:r>
            <a:r>
              <a:rPr sz="2000" dirty="0">
                <a:latin typeface="Calibri"/>
                <a:cs typeface="Calibri"/>
              </a:rPr>
              <a:t>be</a:t>
            </a:r>
            <a:r>
              <a:rPr sz="2000" spc="-5" dirty="0">
                <a:latin typeface="Calibri"/>
                <a:cs typeface="Calibri"/>
              </a:rPr>
              <a:t> </a:t>
            </a:r>
            <a:r>
              <a:rPr sz="2000" dirty="0">
                <a:latin typeface="Calibri"/>
                <a:cs typeface="Calibri"/>
              </a:rPr>
              <a:t>an</a:t>
            </a:r>
            <a:r>
              <a:rPr sz="2000" spc="5" dirty="0">
                <a:latin typeface="Calibri"/>
                <a:cs typeface="Calibri"/>
              </a:rPr>
              <a:t> </a:t>
            </a:r>
            <a:r>
              <a:rPr sz="2000" spc="-15" dirty="0">
                <a:latin typeface="Calibri"/>
                <a:cs typeface="Calibri"/>
              </a:rPr>
              <a:t>excellent</a:t>
            </a:r>
            <a:r>
              <a:rPr sz="2000" spc="30" dirty="0">
                <a:latin typeface="Calibri"/>
                <a:cs typeface="Calibri"/>
              </a:rPr>
              <a:t> </a:t>
            </a:r>
            <a:r>
              <a:rPr sz="2000" spc="-10" dirty="0">
                <a:latin typeface="Calibri"/>
                <a:cs typeface="Calibri"/>
              </a:rPr>
              <a:t>tool</a:t>
            </a:r>
            <a:r>
              <a:rPr sz="2000" dirty="0">
                <a:latin typeface="Calibri"/>
                <a:cs typeface="Calibri"/>
              </a:rPr>
              <a:t> </a:t>
            </a:r>
            <a:r>
              <a:rPr sz="2000" spc="-15" dirty="0">
                <a:latin typeface="Calibri"/>
                <a:cs typeface="Calibri"/>
              </a:rPr>
              <a:t>for</a:t>
            </a:r>
            <a:r>
              <a:rPr sz="2000" spc="-25" dirty="0">
                <a:latin typeface="Calibri"/>
                <a:cs typeface="Calibri"/>
              </a:rPr>
              <a:t> </a:t>
            </a:r>
            <a:r>
              <a:rPr sz="2000" spc="-5" dirty="0">
                <a:latin typeface="Calibri"/>
                <a:cs typeface="Calibri"/>
              </a:rPr>
              <a:t>long-term</a:t>
            </a:r>
            <a:r>
              <a:rPr sz="2000" dirty="0">
                <a:latin typeface="Calibri"/>
                <a:cs typeface="Calibri"/>
              </a:rPr>
              <a:t> </a:t>
            </a:r>
            <a:r>
              <a:rPr sz="2000" spc="-10" dirty="0">
                <a:latin typeface="Calibri"/>
                <a:cs typeface="Calibri"/>
              </a:rPr>
              <a:t>savings.</a:t>
            </a:r>
            <a:endParaRPr sz="2000">
              <a:latin typeface="Calibri"/>
              <a:cs typeface="Calibri"/>
            </a:endParaRPr>
          </a:p>
          <a:p>
            <a:pPr marL="355600" marR="5715" indent="-342900" algn="just">
              <a:lnSpc>
                <a:spcPct val="100000"/>
              </a:lnSpc>
              <a:spcBef>
                <a:spcPts val="1200"/>
              </a:spcBef>
              <a:buFont typeface="Wingdings"/>
              <a:buChar char=""/>
              <a:tabLst>
                <a:tab pos="355600" algn="l"/>
              </a:tabLst>
            </a:pPr>
            <a:r>
              <a:rPr sz="2000" spc="-10" dirty="0">
                <a:latin typeface="Calibri"/>
                <a:cs typeface="Calibri"/>
              </a:rPr>
              <a:t>General </a:t>
            </a:r>
            <a:r>
              <a:rPr sz="2000" spc="-5" dirty="0">
                <a:latin typeface="Calibri"/>
                <a:cs typeface="Calibri"/>
              </a:rPr>
              <a:t>insurance products, on the flip side, </a:t>
            </a:r>
            <a:r>
              <a:rPr sz="2000" spc="-15" dirty="0">
                <a:latin typeface="Calibri"/>
                <a:cs typeface="Calibri"/>
              </a:rPr>
              <a:t>cover </a:t>
            </a:r>
            <a:r>
              <a:rPr sz="2000" spc="-5" dirty="0">
                <a:latin typeface="Calibri"/>
                <a:cs typeface="Calibri"/>
              </a:rPr>
              <a:t>financial </a:t>
            </a:r>
            <a:r>
              <a:rPr sz="2000" dirty="0">
                <a:latin typeface="Calibri"/>
                <a:cs typeface="Calibri"/>
              </a:rPr>
              <a:t>losses caused </a:t>
            </a:r>
            <a:r>
              <a:rPr sz="2000" spc="-15" dirty="0">
                <a:latin typeface="Calibri"/>
                <a:cs typeface="Calibri"/>
              </a:rPr>
              <a:t>by </a:t>
            </a:r>
            <a:r>
              <a:rPr sz="2000" dirty="0">
                <a:latin typeface="Calibri"/>
                <a:cs typeface="Calibri"/>
              </a:rPr>
              <a:t>a </a:t>
            </a:r>
            <a:r>
              <a:rPr sz="2000" spc="-10" dirty="0">
                <a:latin typeface="Calibri"/>
                <a:cs typeface="Calibri"/>
              </a:rPr>
              <a:t>variety </a:t>
            </a:r>
            <a:r>
              <a:rPr sz="2000" spc="-5" dirty="0">
                <a:latin typeface="Calibri"/>
                <a:cs typeface="Calibri"/>
              </a:rPr>
              <a:t>of </a:t>
            </a:r>
            <a:r>
              <a:rPr sz="2000" u="heavy" spc="-10" dirty="0">
                <a:uFill>
                  <a:solidFill>
                    <a:srgbClr val="000000"/>
                  </a:solidFill>
                </a:uFill>
                <a:latin typeface="Calibri"/>
                <a:cs typeface="Calibri"/>
              </a:rPr>
              <a:t>risks </a:t>
            </a:r>
            <a:r>
              <a:rPr sz="2000" u="heavy" spc="-5" dirty="0">
                <a:uFill>
                  <a:solidFill>
                    <a:srgbClr val="000000"/>
                  </a:solidFill>
                </a:uFill>
                <a:latin typeface="Calibri"/>
                <a:cs typeface="Calibri"/>
              </a:rPr>
              <a:t>other </a:t>
            </a:r>
            <a:r>
              <a:rPr sz="2000" u="heavy" dirty="0">
                <a:uFill>
                  <a:solidFill>
                    <a:srgbClr val="000000"/>
                  </a:solidFill>
                </a:uFill>
                <a:latin typeface="Calibri"/>
                <a:cs typeface="Calibri"/>
              </a:rPr>
              <a:t>than </a:t>
            </a:r>
            <a:r>
              <a:rPr sz="2000" spc="5" dirty="0">
                <a:latin typeface="Calibri"/>
                <a:cs typeface="Calibri"/>
              </a:rPr>
              <a:t> </a:t>
            </a:r>
            <a:r>
              <a:rPr sz="2000" u="heavy" dirty="0">
                <a:uFill>
                  <a:solidFill>
                    <a:srgbClr val="000000"/>
                  </a:solidFill>
                </a:uFill>
                <a:latin typeface="Calibri"/>
                <a:cs typeface="Calibri"/>
              </a:rPr>
              <a:t>those </a:t>
            </a:r>
            <a:r>
              <a:rPr sz="2000" u="heavy" spc="-10" dirty="0">
                <a:uFill>
                  <a:solidFill>
                    <a:srgbClr val="000000"/>
                  </a:solidFill>
                </a:uFill>
                <a:latin typeface="Calibri"/>
                <a:cs typeface="Calibri"/>
              </a:rPr>
              <a:t>related</a:t>
            </a:r>
            <a:r>
              <a:rPr sz="2000" u="heavy" spc="-5" dirty="0">
                <a:uFill>
                  <a:solidFill>
                    <a:srgbClr val="000000"/>
                  </a:solidFill>
                </a:uFill>
                <a:latin typeface="Calibri"/>
                <a:cs typeface="Calibri"/>
              </a:rPr>
              <a:t> </a:t>
            </a:r>
            <a:r>
              <a:rPr sz="2000" u="heavy" spc="-15" dirty="0">
                <a:uFill>
                  <a:solidFill>
                    <a:srgbClr val="000000"/>
                  </a:solidFill>
                </a:uFill>
                <a:latin typeface="Calibri"/>
                <a:cs typeface="Calibri"/>
              </a:rPr>
              <a:t>to</a:t>
            </a:r>
            <a:r>
              <a:rPr sz="2000" u="heavy" spc="-10" dirty="0">
                <a:uFill>
                  <a:solidFill>
                    <a:srgbClr val="000000"/>
                  </a:solidFill>
                </a:uFill>
                <a:latin typeface="Calibri"/>
                <a:cs typeface="Calibri"/>
              </a:rPr>
              <a:t> </a:t>
            </a:r>
            <a:r>
              <a:rPr sz="2000" u="heavy" spc="-15" dirty="0">
                <a:uFill>
                  <a:solidFill>
                    <a:srgbClr val="000000"/>
                  </a:solidFill>
                </a:uFill>
                <a:latin typeface="Calibri"/>
                <a:cs typeface="Calibri"/>
              </a:rPr>
              <a:t>mortality</a:t>
            </a:r>
            <a:r>
              <a:rPr sz="2000" spc="-15" dirty="0">
                <a:latin typeface="Calibri"/>
                <a:cs typeface="Calibri"/>
              </a:rPr>
              <a:t>.</a:t>
            </a:r>
            <a:r>
              <a:rPr sz="2000" spc="-10" dirty="0">
                <a:latin typeface="Calibri"/>
                <a:cs typeface="Calibri"/>
              </a:rPr>
              <a:t> </a:t>
            </a:r>
            <a:r>
              <a:rPr sz="2000" spc="-5" dirty="0">
                <a:latin typeface="Calibri"/>
                <a:cs typeface="Calibri"/>
              </a:rPr>
              <a:t>Health</a:t>
            </a:r>
            <a:r>
              <a:rPr sz="2000" dirty="0">
                <a:latin typeface="Calibri"/>
                <a:cs typeface="Calibri"/>
              </a:rPr>
              <a:t> </a:t>
            </a:r>
            <a:r>
              <a:rPr sz="2000" spc="-5" dirty="0">
                <a:latin typeface="Calibri"/>
                <a:cs typeface="Calibri"/>
              </a:rPr>
              <a:t>insurance,</a:t>
            </a:r>
            <a:r>
              <a:rPr sz="2000" dirty="0">
                <a:latin typeface="Calibri"/>
                <a:cs typeface="Calibri"/>
              </a:rPr>
              <a:t> </a:t>
            </a:r>
            <a:r>
              <a:rPr sz="2000" spc="-5" dirty="0">
                <a:latin typeface="Calibri"/>
                <a:cs typeface="Calibri"/>
              </a:rPr>
              <a:t>motor</a:t>
            </a:r>
            <a:r>
              <a:rPr sz="2000" dirty="0">
                <a:latin typeface="Calibri"/>
                <a:cs typeface="Calibri"/>
              </a:rPr>
              <a:t> </a:t>
            </a:r>
            <a:r>
              <a:rPr sz="2000" spc="-5" dirty="0">
                <a:latin typeface="Calibri"/>
                <a:cs typeface="Calibri"/>
              </a:rPr>
              <a:t>insurance,</a:t>
            </a:r>
            <a:r>
              <a:rPr sz="2000" dirty="0">
                <a:latin typeface="Calibri"/>
                <a:cs typeface="Calibri"/>
              </a:rPr>
              <a:t> marine</a:t>
            </a:r>
            <a:r>
              <a:rPr sz="2000" spc="5" dirty="0">
                <a:latin typeface="Calibri"/>
                <a:cs typeface="Calibri"/>
              </a:rPr>
              <a:t> </a:t>
            </a:r>
            <a:r>
              <a:rPr sz="2000" spc="-5" dirty="0">
                <a:latin typeface="Calibri"/>
                <a:cs typeface="Calibri"/>
              </a:rPr>
              <a:t>insurance,</a:t>
            </a:r>
            <a:r>
              <a:rPr sz="2000" dirty="0">
                <a:latin typeface="Calibri"/>
                <a:cs typeface="Calibri"/>
              </a:rPr>
              <a:t> liability</a:t>
            </a:r>
            <a:r>
              <a:rPr sz="2000" spc="450" dirty="0">
                <a:latin typeface="Calibri"/>
                <a:cs typeface="Calibri"/>
              </a:rPr>
              <a:t> </a:t>
            </a:r>
            <a:r>
              <a:rPr sz="2000" spc="-5" dirty="0">
                <a:latin typeface="Calibri"/>
                <a:cs typeface="Calibri"/>
              </a:rPr>
              <a:t>insurance, </a:t>
            </a:r>
            <a:r>
              <a:rPr sz="2000" spc="-440" dirty="0">
                <a:latin typeface="Calibri"/>
                <a:cs typeface="Calibri"/>
              </a:rPr>
              <a:t> </a:t>
            </a:r>
            <a:r>
              <a:rPr sz="2000" spc="-15" dirty="0">
                <a:latin typeface="Calibri"/>
                <a:cs typeface="Calibri"/>
              </a:rPr>
              <a:t>travel </a:t>
            </a:r>
            <a:r>
              <a:rPr sz="2000" spc="-5" dirty="0">
                <a:latin typeface="Calibri"/>
                <a:cs typeface="Calibri"/>
              </a:rPr>
              <a:t>insurance, </a:t>
            </a:r>
            <a:r>
              <a:rPr sz="2000" dirty="0">
                <a:latin typeface="Calibri"/>
                <a:cs typeface="Calibri"/>
              </a:rPr>
              <a:t>and </a:t>
            </a:r>
            <a:r>
              <a:rPr sz="2000" spc="-5" dirty="0">
                <a:latin typeface="Calibri"/>
                <a:cs typeface="Calibri"/>
              </a:rPr>
              <a:t>commercial insurance </a:t>
            </a:r>
            <a:r>
              <a:rPr sz="2000" spc="-10" dirty="0">
                <a:latin typeface="Calibri"/>
                <a:cs typeface="Calibri"/>
              </a:rPr>
              <a:t>are </a:t>
            </a:r>
            <a:r>
              <a:rPr sz="2000" dirty="0">
                <a:latin typeface="Calibri"/>
                <a:cs typeface="Calibri"/>
              </a:rPr>
              <a:t>all </a:t>
            </a:r>
            <a:r>
              <a:rPr sz="2000" spc="-10" dirty="0">
                <a:latin typeface="Calibri"/>
                <a:cs typeface="Calibri"/>
              </a:rPr>
              <a:t>examples </a:t>
            </a:r>
            <a:r>
              <a:rPr sz="2000" dirty="0">
                <a:latin typeface="Calibri"/>
                <a:cs typeface="Calibri"/>
              </a:rPr>
              <a:t>of </a:t>
            </a:r>
            <a:r>
              <a:rPr sz="2000" spc="-10" dirty="0">
                <a:latin typeface="Calibri"/>
                <a:cs typeface="Calibri"/>
              </a:rPr>
              <a:t>general </a:t>
            </a:r>
            <a:r>
              <a:rPr sz="2000" spc="-5" dirty="0">
                <a:latin typeface="Calibri"/>
                <a:cs typeface="Calibri"/>
              </a:rPr>
              <a:t>insurance </a:t>
            </a:r>
            <a:r>
              <a:rPr sz="2000" spc="-10" dirty="0">
                <a:latin typeface="Calibri"/>
                <a:cs typeface="Calibri"/>
              </a:rPr>
              <a:t>products </a:t>
            </a:r>
            <a:r>
              <a:rPr sz="2000" spc="-5" dirty="0">
                <a:latin typeface="Calibri"/>
                <a:cs typeface="Calibri"/>
              </a:rPr>
              <a:t>that </a:t>
            </a:r>
            <a:r>
              <a:rPr sz="2000" spc="-10" dirty="0">
                <a:latin typeface="Calibri"/>
                <a:cs typeface="Calibri"/>
              </a:rPr>
              <a:t>cover </a:t>
            </a:r>
            <a:r>
              <a:rPr sz="2000" dirty="0">
                <a:latin typeface="Calibri"/>
                <a:cs typeface="Calibri"/>
              </a:rPr>
              <a:t>a </a:t>
            </a:r>
            <a:r>
              <a:rPr sz="2000" spc="5" dirty="0">
                <a:latin typeface="Calibri"/>
                <a:cs typeface="Calibri"/>
              </a:rPr>
              <a:t> </a:t>
            </a:r>
            <a:r>
              <a:rPr sz="2000" spc="-5" dirty="0">
                <a:latin typeface="Calibri"/>
                <a:cs typeface="Calibri"/>
              </a:rPr>
              <a:t>wide</a:t>
            </a:r>
            <a:r>
              <a:rPr sz="2000" dirty="0">
                <a:latin typeface="Calibri"/>
                <a:cs typeface="Calibri"/>
              </a:rPr>
              <a:t> </a:t>
            </a:r>
            <a:r>
              <a:rPr sz="2000" spc="-10" dirty="0">
                <a:latin typeface="Calibri"/>
                <a:cs typeface="Calibri"/>
              </a:rPr>
              <a:t>range</a:t>
            </a:r>
            <a:r>
              <a:rPr sz="2000" spc="-25" dirty="0">
                <a:latin typeface="Calibri"/>
                <a:cs typeface="Calibri"/>
              </a:rPr>
              <a:t> </a:t>
            </a:r>
            <a:r>
              <a:rPr sz="2000" spc="-5" dirty="0">
                <a:latin typeface="Calibri"/>
                <a:cs typeface="Calibri"/>
              </a:rPr>
              <a:t>of</a:t>
            </a:r>
            <a:r>
              <a:rPr sz="2000" spc="-15" dirty="0">
                <a:latin typeface="Calibri"/>
                <a:cs typeface="Calibri"/>
              </a:rPr>
              <a:t> </a:t>
            </a:r>
            <a:r>
              <a:rPr sz="2000" spc="-10" dirty="0">
                <a:latin typeface="Calibri"/>
                <a:cs typeface="Calibri"/>
              </a:rPr>
              <a:t>risks.</a:t>
            </a:r>
            <a:endParaRPr sz="2000">
              <a:latin typeface="Calibri"/>
              <a:cs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39214" y="144856"/>
            <a:ext cx="8663940" cy="452120"/>
          </a:xfrm>
          <a:prstGeom prst="rect">
            <a:avLst/>
          </a:prstGeom>
        </p:spPr>
        <p:txBody>
          <a:bodyPr vert="horz" wrap="square" lIns="0" tIns="12065" rIns="0" bIns="0" rtlCol="0">
            <a:spAutoFit/>
          </a:bodyPr>
          <a:lstStyle/>
          <a:p>
            <a:pPr marL="12700">
              <a:lnSpc>
                <a:spcPct val="100000"/>
              </a:lnSpc>
              <a:spcBef>
                <a:spcPts val="95"/>
              </a:spcBef>
            </a:pPr>
            <a:r>
              <a:rPr sz="2800" b="1" spc="-10" dirty="0">
                <a:solidFill>
                  <a:schemeClr val="accent6">
                    <a:lumMod val="50000"/>
                  </a:schemeClr>
                </a:solidFill>
              </a:rPr>
              <a:t>Rule</a:t>
            </a:r>
            <a:r>
              <a:rPr sz="2800" b="1" spc="-65" dirty="0">
                <a:solidFill>
                  <a:schemeClr val="accent6">
                    <a:lumMod val="50000"/>
                  </a:schemeClr>
                </a:solidFill>
              </a:rPr>
              <a:t> </a:t>
            </a:r>
            <a:r>
              <a:rPr sz="2800" b="1" spc="-15" dirty="0">
                <a:solidFill>
                  <a:schemeClr val="accent6">
                    <a:lumMod val="50000"/>
                  </a:schemeClr>
                </a:solidFill>
              </a:rPr>
              <a:t>47.</a:t>
            </a:r>
            <a:r>
              <a:rPr sz="2800" b="1" spc="-40" dirty="0">
                <a:solidFill>
                  <a:schemeClr val="accent6">
                    <a:lumMod val="50000"/>
                  </a:schemeClr>
                </a:solidFill>
              </a:rPr>
              <a:t> </a:t>
            </a:r>
            <a:r>
              <a:rPr sz="2800" b="1" spc="-15" dirty="0">
                <a:solidFill>
                  <a:schemeClr val="accent6">
                    <a:lumMod val="50000"/>
                  </a:schemeClr>
                </a:solidFill>
              </a:rPr>
              <a:t>Time</a:t>
            </a:r>
            <a:r>
              <a:rPr sz="2800" b="1" spc="-65" dirty="0">
                <a:solidFill>
                  <a:schemeClr val="accent6">
                    <a:lumMod val="50000"/>
                  </a:schemeClr>
                </a:solidFill>
              </a:rPr>
              <a:t> </a:t>
            </a:r>
            <a:r>
              <a:rPr sz="2800" b="1" spc="-10" dirty="0">
                <a:solidFill>
                  <a:schemeClr val="accent6">
                    <a:lumMod val="50000"/>
                  </a:schemeClr>
                </a:solidFill>
              </a:rPr>
              <a:t>limit</a:t>
            </a:r>
            <a:r>
              <a:rPr sz="2800" b="1" spc="-55" dirty="0">
                <a:solidFill>
                  <a:schemeClr val="accent6">
                    <a:lumMod val="50000"/>
                  </a:schemeClr>
                </a:solidFill>
              </a:rPr>
              <a:t> </a:t>
            </a:r>
            <a:r>
              <a:rPr sz="2800" b="1" spc="-40" dirty="0">
                <a:solidFill>
                  <a:schemeClr val="accent6">
                    <a:lumMod val="50000"/>
                  </a:schemeClr>
                </a:solidFill>
              </a:rPr>
              <a:t>for</a:t>
            </a:r>
            <a:r>
              <a:rPr sz="2800" b="1" spc="-20" dirty="0">
                <a:solidFill>
                  <a:schemeClr val="accent6">
                    <a:lumMod val="50000"/>
                  </a:schemeClr>
                </a:solidFill>
              </a:rPr>
              <a:t> </a:t>
            </a:r>
            <a:r>
              <a:rPr sz="2800" b="1" spc="-15" dirty="0">
                <a:solidFill>
                  <a:schemeClr val="accent6">
                    <a:lumMod val="50000"/>
                  </a:schemeClr>
                </a:solidFill>
              </a:rPr>
              <a:t>issuing</a:t>
            </a:r>
            <a:r>
              <a:rPr sz="2800" b="1" spc="-55" dirty="0">
                <a:solidFill>
                  <a:schemeClr val="accent6">
                    <a:lumMod val="50000"/>
                  </a:schemeClr>
                </a:solidFill>
              </a:rPr>
              <a:t> </a:t>
            </a:r>
            <a:r>
              <a:rPr sz="2800" b="1" spc="-35" dirty="0">
                <a:solidFill>
                  <a:schemeClr val="accent6">
                    <a:lumMod val="50000"/>
                  </a:schemeClr>
                </a:solidFill>
              </a:rPr>
              <a:t>tax</a:t>
            </a:r>
            <a:r>
              <a:rPr sz="2800" b="1" spc="-60" dirty="0">
                <a:solidFill>
                  <a:schemeClr val="accent6">
                    <a:lumMod val="50000"/>
                  </a:schemeClr>
                </a:solidFill>
              </a:rPr>
              <a:t> </a:t>
            </a:r>
            <a:r>
              <a:rPr sz="2800" b="1" spc="-25" dirty="0">
                <a:solidFill>
                  <a:schemeClr val="accent6">
                    <a:lumMod val="50000"/>
                  </a:schemeClr>
                </a:solidFill>
              </a:rPr>
              <a:t>invoice</a:t>
            </a:r>
            <a:r>
              <a:rPr sz="2800" b="1" spc="-70" dirty="0">
                <a:solidFill>
                  <a:schemeClr val="accent6">
                    <a:lumMod val="50000"/>
                  </a:schemeClr>
                </a:solidFill>
              </a:rPr>
              <a:t> </a:t>
            </a:r>
            <a:r>
              <a:rPr sz="2800" b="1" spc="-40" dirty="0">
                <a:solidFill>
                  <a:schemeClr val="accent6">
                    <a:lumMod val="50000"/>
                  </a:schemeClr>
                </a:solidFill>
              </a:rPr>
              <a:t>for</a:t>
            </a:r>
            <a:r>
              <a:rPr sz="2800" b="1" spc="-20" dirty="0">
                <a:solidFill>
                  <a:schemeClr val="accent6">
                    <a:lumMod val="50000"/>
                  </a:schemeClr>
                </a:solidFill>
              </a:rPr>
              <a:t> </a:t>
            </a:r>
            <a:r>
              <a:rPr sz="2800" b="1" spc="-15" dirty="0">
                <a:solidFill>
                  <a:schemeClr val="accent6">
                    <a:lumMod val="50000"/>
                  </a:schemeClr>
                </a:solidFill>
              </a:rPr>
              <a:t>Supply</a:t>
            </a:r>
            <a:r>
              <a:rPr sz="2800" b="1" spc="-70" dirty="0">
                <a:solidFill>
                  <a:schemeClr val="accent6">
                    <a:lumMod val="50000"/>
                  </a:schemeClr>
                </a:solidFill>
              </a:rPr>
              <a:t> </a:t>
            </a:r>
            <a:r>
              <a:rPr sz="2800" b="1" spc="-15" dirty="0">
                <a:solidFill>
                  <a:schemeClr val="accent6">
                    <a:lumMod val="50000"/>
                  </a:schemeClr>
                </a:solidFill>
              </a:rPr>
              <a:t>of</a:t>
            </a:r>
            <a:r>
              <a:rPr sz="2800" b="1" spc="-10" dirty="0">
                <a:solidFill>
                  <a:schemeClr val="accent6">
                    <a:lumMod val="50000"/>
                  </a:schemeClr>
                </a:solidFill>
              </a:rPr>
              <a:t> Service</a:t>
            </a:r>
            <a:endParaRPr sz="2800" b="1" dirty="0">
              <a:solidFill>
                <a:schemeClr val="accent6">
                  <a:lumMod val="50000"/>
                </a:schemeClr>
              </a:solidFill>
            </a:endParaRPr>
          </a:p>
        </p:txBody>
      </p:sp>
      <p:sp>
        <p:nvSpPr>
          <p:cNvPr id="3" name="object 3"/>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sp>
        <p:nvSpPr>
          <p:cNvPr id="4" name="object 4"/>
          <p:cNvSpPr txBox="1"/>
          <p:nvPr/>
        </p:nvSpPr>
        <p:spPr>
          <a:xfrm>
            <a:off x="675538" y="1142491"/>
            <a:ext cx="10518775" cy="635635"/>
          </a:xfrm>
          <a:prstGeom prst="rect">
            <a:avLst/>
          </a:prstGeom>
        </p:spPr>
        <p:txBody>
          <a:bodyPr vert="horz" wrap="square" lIns="0" tIns="13335" rIns="0" bIns="0" rtlCol="0">
            <a:spAutoFit/>
          </a:bodyPr>
          <a:lstStyle/>
          <a:p>
            <a:pPr marL="12700" marR="5080">
              <a:lnSpc>
                <a:spcPct val="100000"/>
              </a:lnSpc>
              <a:spcBef>
                <a:spcPts val="105"/>
              </a:spcBef>
            </a:pPr>
            <a:r>
              <a:rPr sz="2000" spc="-5" dirty="0">
                <a:latin typeface="Calibri"/>
                <a:cs typeface="Calibri"/>
              </a:rPr>
              <a:t>The</a:t>
            </a:r>
            <a:r>
              <a:rPr sz="2000" spc="15" dirty="0">
                <a:latin typeface="Calibri"/>
                <a:cs typeface="Calibri"/>
              </a:rPr>
              <a:t> </a:t>
            </a:r>
            <a:r>
              <a:rPr sz="2000" spc="-10" dirty="0">
                <a:latin typeface="Calibri"/>
                <a:cs typeface="Calibri"/>
              </a:rPr>
              <a:t>invoice</a:t>
            </a:r>
            <a:r>
              <a:rPr sz="2000" spc="15" dirty="0">
                <a:latin typeface="Calibri"/>
                <a:cs typeface="Calibri"/>
              </a:rPr>
              <a:t> </a:t>
            </a:r>
            <a:r>
              <a:rPr sz="2000" spc="-20" dirty="0">
                <a:latin typeface="Calibri"/>
                <a:cs typeface="Calibri"/>
              </a:rPr>
              <a:t>referred</a:t>
            </a:r>
            <a:r>
              <a:rPr sz="2000" spc="25" dirty="0">
                <a:latin typeface="Calibri"/>
                <a:cs typeface="Calibri"/>
              </a:rPr>
              <a:t> </a:t>
            </a:r>
            <a:r>
              <a:rPr sz="2000" spc="-15" dirty="0">
                <a:latin typeface="Calibri"/>
                <a:cs typeface="Calibri"/>
              </a:rPr>
              <a:t>to</a:t>
            </a:r>
            <a:r>
              <a:rPr sz="2000" spc="15" dirty="0">
                <a:latin typeface="Calibri"/>
                <a:cs typeface="Calibri"/>
              </a:rPr>
              <a:t> </a:t>
            </a:r>
            <a:r>
              <a:rPr sz="2000" spc="-5" dirty="0">
                <a:latin typeface="Calibri"/>
                <a:cs typeface="Calibri"/>
              </a:rPr>
              <a:t>in</a:t>
            </a:r>
            <a:r>
              <a:rPr sz="2000" spc="20" dirty="0">
                <a:latin typeface="Calibri"/>
                <a:cs typeface="Calibri"/>
              </a:rPr>
              <a:t> </a:t>
            </a:r>
            <a:r>
              <a:rPr sz="2000" spc="-5" dirty="0">
                <a:latin typeface="Calibri"/>
                <a:cs typeface="Calibri"/>
              </a:rPr>
              <a:t>rule</a:t>
            </a:r>
            <a:r>
              <a:rPr sz="2000" spc="20" dirty="0">
                <a:latin typeface="Calibri"/>
                <a:cs typeface="Calibri"/>
              </a:rPr>
              <a:t> </a:t>
            </a:r>
            <a:r>
              <a:rPr sz="2000" spc="-5" dirty="0">
                <a:latin typeface="Calibri"/>
                <a:cs typeface="Calibri"/>
              </a:rPr>
              <a:t>46,</a:t>
            </a:r>
            <a:r>
              <a:rPr sz="2000" spc="10" dirty="0">
                <a:latin typeface="Calibri"/>
                <a:cs typeface="Calibri"/>
              </a:rPr>
              <a:t> </a:t>
            </a:r>
            <a:r>
              <a:rPr sz="2000" spc="-5" dirty="0">
                <a:latin typeface="Calibri"/>
                <a:cs typeface="Calibri"/>
              </a:rPr>
              <a:t>in</a:t>
            </a:r>
            <a:r>
              <a:rPr sz="2000" spc="10" dirty="0">
                <a:latin typeface="Calibri"/>
                <a:cs typeface="Calibri"/>
              </a:rPr>
              <a:t> </a:t>
            </a:r>
            <a:r>
              <a:rPr sz="2000" dirty="0">
                <a:latin typeface="Calibri"/>
                <a:cs typeface="Calibri"/>
              </a:rPr>
              <a:t>the</a:t>
            </a:r>
            <a:r>
              <a:rPr sz="2000" spc="5" dirty="0">
                <a:latin typeface="Calibri"/>
                <a:cs typeface="Calibri"/>
              </a:rPr>
              <a:t> </a:t>
            </a:r>
            <a:r>
              <a:rPr sz="2000" spc="-5" dirty="0">
                <a:latin typeface="Calibri"/>
                <a:cs typeface="Calibri"/>
              </a:rPr>
              <a:t>case</a:t>
            </a:r>
            <a:r>
              <a:rPr sz="2000" spc="10" dirty="0">
                <a:latin typeface="Calibri"/>
                <a:cs typeface="Calibri"/>
              </a:rPr>
              <a:t> </a:t>
            </a:r>
            <a:r>
              <a:rPr sz="2000" spc="-5" dirty="0">
                <a:latin typeface="Calibri"/>
                <a:cs typeface="Calibri"/>
              </a:rPr>
              <a:t>of</a:t>
            </a:r>
            <a:r>
              <a:rPr sz="2000" spc="10" dirty="0">
                <a:latin typeface="Calibri"/>
                <a:cs typeface="Calibri"/>
              </a:rPr>
              <a:t> </a:t>
            </a:r>
            <a:r>
              <a:rPr sz="2000" dirty="0">
                <a:latin typeface="Calibri"/>
                <a:cs typeface="Calibri"/>
              </a:rPr>
              <a:t>the</a:t>
            </a:r>
            <a:r>
              <a:rPr sz="2000" spc="5" dirty="0">
                <a:latin typeface="Calibri"/>
                <a:cs typeface="Calibri"/>
              </a:rPr>
              <a:t> </a:t>
            </a:r>
            <a:r>
              <a:rPr sz="2000" spc="-15" dirty="0">
                <a:latin typeface="Calibri"/>
                <a:cs typeface="Calibri"/>
              </a:rPr>
              <a:t>taxable</a:t>
            </a:r>
            <a:r>
              <a:rPr sz="2000" spc="15" dirty="0">
                <a:latin typeface="Calibri"/>
                <a:cs typeface="Calibri"/>
              </a:rPr>
              <a:t> </a:t>
            </a:r>
            <a:r>
              <a:rPr sz="2000" dirty="0">
                <a:latin typeface="Calibri"/>
                <a:cs typeface="Calibri"/>
              </a:rPr>
              <a:t>supply</a:t>
            </a:r>
            <a:r>
              <a:rPr sz="2000" spc="-5" dirty="0">
                <a:latin typeface="Calibri"/>
                <a:cs typeface="Calibri"/>
              </a:rPr>
              <a:t> of</a:t>
            </a:r>
            <a:r>
              <a:rPr sz="2000" spc="15" dirty="0">
                <a:latin typeface="Calibri"/>
                <a:cs typeface="Calibri"/>
              </a:rPr>
              <a:t> </a:t>
            </a:r>
            <a:r>
              <a:rPr sz="2000" dirty="0">
                <a:latin typeface="Calibri"/>
                <a:cs typeface="Calibri"/>
              </a:rPr>
              <a:t>services,</a:t>
            </a:r>
            <a:r>
              <a:rPr sz="2000" spc="20" dirty="0">
                <a:latin typeface="Calibri"/>
                <a:cs typeface="Calibri"/>
              </a:rPr>
              <a:t> </a:t>
            </a:r>
            <a:r>
              <a:rPr sz="2000" dirty="0">
                <a:latin typeface="Calibri"/>
                <a:cs typeface="Calibri"/>
              </a:rPr>
              <a:t>shall</a:t>
            </a:r>
            <a:r>
              <a:rPr sz="2000" spc="10" dirty="0">
                <a:latin typeface="Calibri"/>
                <a:cs typeface="Calibri"/>
              </a:rPr>
              <a:t> </a:t>
            </a:r>
            <a:r>
              <a:rPr sz="2000" dirty="0">
                <a:latin typeface="Calibri"/>
                <a:cs typeface="Calibri"/>
              </a:rPr>
              <a:t>be</a:t>
            </a:r>
            <a:r>
              <a:rPr sz="2000" spc="15" dirty="0">
                <a:latin typeface="Calibri"/>
                <a:cs typeface="Calibri"/>
              </a:rPr>
              <a:t> </a:t>
            </a:r>
            <a:r>
              <a:rPr sz="2000" spc="-5" dirty="0">
                <a:latin typeface="Calibri"/>
                <a:cs typeface="Calibri"/>
              </a:rPr>
              <a:t>issued</a:t>
            </a:r>
            <a:r>
              <a:rPr sz="2000" spc="25" dirty="0">
                <a:latin typeface="Calibri"/>
                <a:cs typeface="Calibri"/>
              </a:rPr>
              <a:t> </a:t>
            </a:r>
            <a:r>
              <a:rPr sz="2000" dirty="0">
                <a:solidFill>
                  <a:srgbClr val="C00000"/>
                </a:solidFill>
                <a:latin typeface="Calibri"/>
                <a:cs typeface="Calibri"/>
              </a:rPr>
              <a:t>within</a:t>
            </a:r>
            <a:r>
              <a:rPr sz="2000" spc="20" dirty="0">
                <a:solidFill>
                  <a:srgbClr val="C00000"/>
                </a:solidFill>
                <a:latin typeface="Calibri"/>
                <a:cs typeface="Calibri"/>
              </a:rPr>
              <a:t> </a:t>
            </a:r>
            <a:r>
              <a:rPr sz="2000" dirty="0">
                <a:solidFill>
                  <a:srgbClr val="C00000"/>
                </a:solidFill>
                <a:latin typeface="Calibri"/>
                <a:cs typeface="Calibri"/>
              </a:rPr>
              <a:t>a </a:t>
            </a:r>
            <a:r>
              <a:rPr sz="2000" spc="-434" dirty="0">
                <a:solidFill>
                  <a:srgbClr val="C00000"/>
                </a:solidFill>
                <a:latin typeface="Calibri"/>
                <a:cs typeface="Calibri"/>
              </a:rPr>
              <a:t> </a:t>
            </a:r>
            <a:r>
              <a:rPr sz="2000" spc="-5" dirty="0">
                <a:solidFill>
                  <a:srgbClr val="C00000"/>
                </a:solidFill>
                <a:latin typeface="Calibri"/>
                <a:cs typeface="Calibri"/>
              </a:rPr>
              <a:t>period</a:t>
            </a:r>
            <a:r>
              <a:rPr sz="2000" spc="-10" dirty="0">
                <a:solidFill>
                  <a:srgbClr val="C00000"/>
                </a:solidFill>
                <a:latin typeface="Calibri"/>
                <a:cs typeface="Calibri"/>
              </a:rPr>
              <a:t> </a:t>
            </a:r>
            <a:r>
              <a:rPr sz="2000" dirty="0">
                <a:solidFill>
                  <a:srgbClr val="C00000"/>
                </a:solidFill>
                <a:latin typeface="Calibri"/>
                <a:cs typeface="Calibri"/>
              </a:rPr>
              <a:t>of</a:t>
            </a:r>
            <a:r>
              <a:rPr sz="2000" spc="-5" dirty="0">
                <a:solidFill>
                  <a:srgbClr val="C00000"/>
                </a:solidFill>
                <a:latin typeface="Calibri"/>
                <a:cs typeface="Calibri"/>
              </a:rPr>
              <a:t> </a:t>
            </a:r>
            <a:r>
              <a:rPr sz="2000" dirty="0">
                <a:solidFill>
                  <a:srgbClr val="C00000"/>
                </a:solidFill>
                <a:latin typeface="Calibri"/>
                <a:cs typeface="Calibri"/>
              </a:rPr>
              <a:t>thirty </a:t>
            </a:r>
            <a:r>
              <a:rPr sz="2000" spc="-15" dirty="0">
                <a:solidFill>
                  <a:srgbClr val="C00000"/>
                </a:solidFill>
                <a:latin typeface="Calibri"/>
                <a:cs typeface="Calibri"/>
              </a:rPr>
              <a:t>days </a:t>
            </a:r>
            <a:r>
              <a:rPr sz="2000" spc="-15" dirty="0">
                <a:latin typeface="Calibri"/>
                <a:cs typeface="Calibri"/>
              </a:rPr>
              <a:t>from</a:t>
            </a:r>
            <a:r>
              <a:rPr sz="2000" spc="-10" dirty="0">
                <a:latin typeface="Calibri"/>
                <a:cs typeface="Calibri"/>
              </a:rPr>
              <a:t> </a:t>
            </a:r>
            <a:r>
              <a:rPr sz="2000" dirty="0">
                <a:latin typeface="Calibri"/>
                <a:cs typeface="Calibri"/>
              </a:rPr>
              <a:t>the</a:t>
            </a:r>
            <a:r>
              <a:rPr sz="2000" spc="-5" dirty="0">
                <a:latin typeface="Calibri"/>
                <a:cs typeface="Calibri"/>
              </a:rPr>
              <a:t> </a:t>
            </a:r>
            <a:r>
              <a:rPr sz="2000" spc="-10" dirty="0">
                <a:latin typeface="Calibri"/>
                <a:cs typeface="Calibri"/>
              </a:rPr>
              <a:t>date</a:t>
            </a:r>
            <a:r>
              <a:rPr sz="2000" spc="10" dirty="0">
                <a:latin typeface="Calibri"/>
                <a:cs typeface="Calibri"/>
              </a:rPr>
              <a:t> </a:t>
            </a:r>
            <a:r>
              <a:rPr sz="2000" spc="-5" dirty="0">
                <a:latin typeface="Calibri"/>
                <a:cs typeface="Calibri"/>
              </a:rPr>
              <a:t>of</a:t>
            </a:r>
            <a:r>
              <a:rPr sz="2000" spc="-10" dirty="0">
                <a:latin typeface="Calibri"/>
                <a:cs typeface="Calibri"/>
              </a:rPr>
              <a:t> </a:t>
            </a:r>
            <a:r>
              <a:rPr sz="2000" dirty="0">
                <a:latin typeface="Calibri"/>
                <a:cs typeface="Calibri"/>
              </a:rPr>
              <a:t>the supply</a:t>
            </a:r>
            <a:r>
              <a:rPr sz="2000" spc="-20" dirty="0">
                <a:latin typeface="Calibri"/>
                <a:cs typeface="Calibri"/>
              </a:rPr>
              <a:t> </a:t>
            </a:r>
            <a:r>
              <a:rPr sz="2000" spc="-5" dirty="0">
                <a:latin typeface="Calibri"/>
                <a:cs typeface="Calibri"/>
              </a:rPr>
              <a:t>of</a:t>
            </a:r>
            <a:r>
              <a:rPr sz="2000" spc="-10" dirty="0">
                <a:latin typeface="Calibri"/>
                <a:cs typeface="Calibri"/>
              </a:rPr>
              <a:t> </a:t>
            </a:r>
            <a:r>
              <a:rPr sz="2000" dirty="0">
                <a:latin typeface="Calibri"/>
                <a:cs typeface="Calibri"/>
              </a:rPr>
              <a:t>service:</a:t>
            </a:r>
            <a:endParaRPr sz="2000">
              <a:latin typeface="Calibri"/>
              <a:cs typeface="Calibri"/>
            </a:endParaRPr>
          </a:p>
        </p:txBody>
      </p:sp>
      <p:sp>
        <p:nvSpPr>
          <p:cNvPr id="5" name="object 5"/>
          <p:cNvSpPr txBox="1"/>
          <p:nvPr/>
        </p:nvSpPr>
        <p:spPr>
          <a:xfrm>
            <a:off x="6212713" y="2079877"/>
            <a:ext cx="967740" cy="311150"/>
          </a:xfrm>
          <a:prstGeom prst="rect">
            <a:avLst/>
          </a:prstGeom>
          <a:solidFill>
            <a:srgbClr val="FFFF00"/>
          </a:solidFill>
        </p:spPr>
        <p:txBody>
          <a:bodyPr vert="horz" wrap="square" lIns="0" tIns="0" rIns="0" bIns="0" rtlCol="0">
            <a:spAutoFit/>
          </a:bodyPr>
          <a:lstStyle/>
          <a:p>
            <a:pPr marL="113030">
              <a:lnSpc>
                <a:spcPts val="2325"/>
              </a:lnSpc>
            </a:pPr>
            <a:r>
              <a:rPr sz="2000" b="1" spc="-5" dirty="0">
                <a:latin typeface="Calibri"/>
                <a:cs typeface="Calibri"/>
              </a:rPr>
              <a:t>insurer</a:t>
            </a:r>
            <a:endParaRPr sz="2000">
              <a:latin typeface="Calibri"/>
              <a:cs typeface="Calibri"/>
            </a:endParaRPr>
          </a:p>
        </p:txBody>
      </p:sp>
      <p:sp>
        <p:nvSpPr>
          <p:cNvPr id="6" name="object 6"/>
          <p:cNvSpPr txBox="1"/>
          <p:nvPr/>
        </p:nvSpPr>
        <p:spPr>
          <a:xfrm>
            <a:off x="675537" y="2056587"/>
            <a:ext cx="10515600" cy="331470"/>
          </a:xfrm>
          <a:prstGeom prst="rect">
            <a:avLst/>
          </a:prstGeom>
        </p:spPr>
        <p:txBody>
          <a:bodyPr vert="horz" wrap="square" lIns="0" tIns="13335" rIns="0" bIns="0" rtlCol="0">
            <a:spAutoFit/>
          </a:bodyPr>
          <a:lstStyle/>
          <a:p>
            <a:pPr marL="12700">
              <a:lnSpc>
                <a:spcPct val="100000"/>
              </a:lnSpc>
              <a:spcBef>
                <a:spcPts val="105"/>
              </a:spcBef>
              <a:tabLst>
                <a:tab pos="6505575" algn="l"/>
              </a:tabLst>
            </a:pPr>
            <a:r>
              <a:rPr sz="2000" spc="-10" dirty="0">
                <a:latin typeface="Calibri"/>
                <a:cs typeface="Calibri"/>
              </a:rPr>
              <a:t>Provided</a:t>
            </a:r>
            <a:r>
              <a:rPr sz="2000" spc="445" dirty="0">
                <a:latin typeface="Calibri"/>
                <a:cs typeface="Calibri"/>
              </a:rPr>
              <a:t> </a:t>
            </a:r>
            <a:r>
              <a:rPr sz="2000" spc="-5" dirty="0">
                <a:latin typeface="Calibri"/>
                <a:cs typeface="Calibri"/>
              </a:rPr>
              <a:t>that</a:t>
            </a:r>
            <a:r>
              <a:rPr sz="2000" spc="455" dirty="0">
                <a:latin typeface="Calibri"/>
                <a:cs typeface="Calibri"/>
              </a:rPr>
              <a:t> </a:t>
            </a:r>
            <a:r>
              <a:rPr sz="2000" spc="-10" dirty="0">
                <a:latin typeface="Calibri"/>
                <a:cs typeface="Calibri"/>
              </a:rPr>
              <a:t>where</a:t>
            </a:r>
            <a:r>
              <a:rPr sz="2000" spc="440" dirty="0">
                <a:latin typeface="Calibri"/>
                <a:cs typeface="Calibri"/>
              </a:rPr>
              <a:t> </a:t>
            </a:r>
            <a:r>
              <a:rPr sz="2000" dirty="0">
                <a:latin typeface="Calibri"/>
                <a:cs typeface="Calibri"/>
              </a:rPr>
              <a:t>the</a:t>
            </a:r>
            <a:r>
              <a:rPr sz="2000" spc="440" dirty="0">
                <a:latin typeface="Calibri"/>
                <a:cs typeface="Calibri"/>
              </a:rPr>
              <a:t> </a:t>
            </a:r>
            <a:r>
              <a:rPr sz="2000" spc="-5" dirty="0">
                <a:latin typeface="Calibri"/>
                <a:cs typeface="Calibri"/>
              </a:rPr>
              <a:t>supplier</a:t>
            </a:r>
            <a:r>
              <a:rPr sz="2000" spc="445" dirty="0">
                <a:latin typeface="Calibri"/>
                <a:cs typeface="Calibri"/>
              </a:rPr>
              <a:t> </a:t>
            </a:r>
            <a:r>
              <a:rPr sz="2000" dirty="0">
                <a:latin typeface="Calibri"/>
                <a:cs typeface="Calibri"/>
              </a:rPr>
              <a:t>of</a:t>
            </a:r>
            <a:r>
              <a:rPr sz="2000" spc="445" dirty="0">
                <a:latin typeface="Calibri"/>
                <a:cs typeface="Calibri"/>
              </a:rPr>
              <a:t> </a:t>
            </a:r>
            <a:r>
              <a:rPr sz="2000" dirty="0">
                <a:latin typeface="Calibri"/>
                <a:cs typeface="Calibri"/>
              </a:rPr>
              <a:t>services</a:t>
            </a:r>
            <a:r>
              <a:rPr sz="2000" spc="450" dirty="0">
                <a:latin typeface="Calibri"/>
                <a:cs typeface="Calibri"/>
              </a:rPr>
              <a:t> </a:t>
            </a:r>
            <a:r>
              <a:rPr sz="2000" spc="-5" dirty="0">
                <a:latin typeface="Calibri"/>
                <a:cs typeface="Calibri"/>
              </a:rPr>
              <a:t>is</a:t>
            </a:r>
            <a:r>
              <a:rPr sz="2000" spc="450" dirty="0">
                <a:latin typeface="Calibri"/>
                <a:cs typeface="Calibri"/>
              </a:rPr>
              <a:t> </a:t>
            </a:r>
            <a:r>
              <a:rPr sz="2000" dirty="0">
                <a:latin typeface="Calibri"/>
                <a:cs typeface="Calibri"/>
              </a:rPr>
              <a:t>an</a:t>
            </a:r>
            <a:r>
              <a:rPr sz="2000" dirty="0">
                <a:latin typeface="Times New Roman"/>
                <a:cs typeface="Times New Roman"/>
              </a:rPr>
              <a:t>	</a:t>
            </a:r>
            <a:r>
              <a:rPr sz="2000" dirty="0">
                <a:latin typeface="Calibri"/>
                <a:cs typeface="Calibri"/>
              </a:rPr>
              <a:t>or</a:t>
            </a:r>
            <a:r>
              <a:rPr sz="2000" spc="425" dirty="0">
                <a:latin typeface="Calibri"/>
                <a:cs typeface="Calibri"/>
              </a:rPr>
              <a:t> </a:t>
            </a:r>
            <a:r>
              <a:rPr sz="2000" dirty="0">
                <a:latin typeface="Calibri"/>
                <a:cs typeface="Calibri"/>
              </a:rPr>
              <a:t>a</a:t>
            </a:r>
            <a:r>
              <a:rPr sz="2000" spc="430" dirty="0">
                <a:latin typeface="Calibri"/>
                <a:cs typeface="Calibri"/>
              </a:rPr>
              <a:t> </a:t>
            </a:r>
            <a:r>
              <a:rPr sz="2000" spc="-5" dirty="0">
                <a:latin typeface="Calibri"/>
                <a:cs typeface="Calibri"/>
              </a:rPr>
              <a:t>banking</a:t>
            </a:r>
            <a:r>
              <a:rPr sz="2000" spc="420" dirty="0">
                <a:latin typeface="Calibri"/>
                <a:cs typeface="Calibri"/>
              </a:rPr>
              <a:t> </a:t>
            </a:r>
            <a:r>
              <a:rPr sz="2000" spc="-15" dirty="0">
                <a:latin typeface="Calibri"/>
                <a:cs typeface="Calibri"/>
              </a:rPr>
              <a:t>company</a:t>
            </a:r>
            <a:r>
              <a:rPr sz="2000" spc="425" dirty="0">
                <a:latin typeface="Calibri"/>
                <a:cs typeface="Calibri"/>
              </a:rPr>
              <a:t> </a:t>
            </a:r>
            <a:r>
              <a:rPr sz="2000" dirty="0">
                <a:latin typeface="Calibri"/>
                <a:cs typeface="Calibri"/>
              </a:rPr>
              <a:t>or</a:t>
            </a:r>
            <a:r>
              <a:rPr sz="2000" spc="425" dirty="0">
                <a:latin typeface="Calibri"/>
                <a:cs typeface="Calibri"/>
              </a:rPr>
              <a:t> </a:t>
            </a:r>
            <a:r>
              <a:rPr sz="2000" dirty="0">
                <a:latin typeface="Calibri"/>
                <a:cs typeface="Calibri"/>
              </a:rPr>
              <a:t>a</a:t>
            </a:r>
            <a:r>
              <a:rPr sz="2000" spc="430" dirty="0">
                <a:latin typeface="Calibri"/>
                <a:cs typeface="Calibri"/>
              </a:rPr>
              <a:t> </a:t>
            </a:r>
            <a:r>
              <a:rPr sz="2000" dirty="0">
                <a:latin typeface="Calibri"/>
                <a:cs typeface="Calibri"/>
              </a:rPr>
              <a:t>financial</a:t>
            </a:r>
            <a:endParaRPr sz="2000">
              <a:latin typeface="Calibri"/>
              <a:cs typeface="Calibri"/>
            </a:endParaRPr>
          </a:p>
        </p:txBody>
      </p:sp>
      <p:sp>
        <p:nvSpPr>
          <p:cNvPr id="7" name="object 7"/>
          <p:cNvSpPr txBox="1"/>
          <p:nvPr/>
        </p:nvSpPr>
        <p:spPr>
          <a:xfrm>
            <a:off x="675543" y="2361944"/>
            <a:ext cx="10517505" cy="1121461"/>
          </a:xfrm>
          <a:prstGeom prst="rect">
            <a:avLst/>
          </a:prstGeom>
        </p:spPr>
        <p:txBody>
          <a:bodyPr vert="horz" wrap="square" lIns="0" tIns="13335" rIns="0" bIns="0" rtlCol="0">
            <a:spAutoFit/>
          </a:bodyPr>
          <a:lstStyle/>
          <a:p>
            <a:pPr marL="12700" marR="5080">
              <a:lnSpc>
                <a:spcPct val="100000"/>
              </a:lnSpc>
              <a:spcBef>
                <a:spcPts val="105"/>
              </a:spcBef>
            </a:pPr>
            <a:r>
              <a:rPr sz="2000" spc="-5" dirty="0">
                <a:latin typeface="Calibri"/>
                <a:cs typeface="Calibri"/>
              </a:rPr>
              <a:t>institution,</a:t>
            </a:r>
            <a:r>
              <a:rPr sz="2000" spc="290" dirty="0">
                <a:latin typeface="Calibri"/>
                <a:cs typeface="Calibri"/>
              </a:rPr>
              <a:t> </a:t>
            </a:r>
            <a:r>
              <a:rPr sz="2000" spc="-5" dirty="0">
                <a:latin typeface="Calibri"/>
                <a:cs typeface="Calibri"/>
              </a:rPr>
              <a:t>including</a:t>
            </a:r>
            <a:r>
              <a:rPr sz="2000" spc="280" dirty="0">
                <a:latin typeface="Calibri"/>
                <a:cs typeface="Calibri"/>
              </a:rPr>
              <a:t> </a:t>
            </a:r>
            <a:r>
              <a:rPr sz="2000" dirty="0">
                <a:latin typeface="Calibri"/>
                <a:cs typeface="Calibri"/>
              </a:rPr>
              <a:t>a</a:t>
            </a:r>
            <a:r>
              <a:rPr sz="2000" spc="285" dirty="0">
                <a:latin typeface="Calibri"/>
                <a:cs typeface="Calibri"/>
              </a:rPr>
              <a:t> </a:t>
            </a:r>
            <a:r>
              <a:rPr sz="2000" spc="-5" dirty="0">
                <a:latin typeface="Calibri"/>
                <a:cs typeface="Calibri"/>
              </a:rPr>
              <a:t>non-banking</a:t>
            </a:r>
            <a:r>
              <a:rPr sz="2000" spc="300" dirty="0">
                <a:latin typeface="Calibri"/>
                <a:cs typeface="Calibri"/>
              </a:rPr>
              <a:t> </a:t>
            </a:r>
            <a:r>
              <a:rPr sz="2000" spc="-5" dirty="0">
                <a:latin typeface="Calibri"/>
                <a:cs typeface="Calibri"/>
              </a:rPr>
              <a:t>financial</a:t>
            </a:r>
            <a:r>
              <a:rPr sz="2000" spc="280" dirty="0">
                <a:latin typeface="Calibri"/>
                <a:cs typeface="Calibri"/>
              </a:rPr>
              <a:t> </a:t>
            </a:r>
            <a:r>
              <a:rPr sz="2000" spc="-30" dirty="0">
                <a:latin typeface="Calibri"/>
                <a:cs typeface="Calibri"/>
              </a:rPr>
              <a:t>company,</a:t>
            </a:r>
            <a:r>
              <a:rPr sz="2000" spc="295" dirty="0">
                <a:latin typeface="Calibri"/>
                <a:cs typeface="Calibri"/>
              </a:rPr>
              <a:t> </a:t>
            </a:r>
            <a:r>
              <a:rPr sz="2000" spc="-5" dirty="0">
                <a:latin typeface="Calibri"/>
                <a:cs typeface="Calibri"/>
              </a:rPr>
              <a:t>the</a:t>
            </a:r>
            <a:r>
              <a:rPr sz="2000" spc="285" dirty="0">
                <a:latin typeface="Calibri"/>
                <a:cs typeface="Calibri"/>
              </a:rPr>
              <a:t> </a:t>
            </a:r>
            <a:r>
              <a:rPr sz="2000" spc="-5" dirty="0">
                <a:latin typeface="Calibri"/>
                <a:cs typeface="Calibri"/>
              </a:rPr>
              <a:t>period</a:t>
            </a:r>
            <a:r>
              <a:rPr sz="2000" spc="290" dirty="0">
                <a:latin typeface="Calibri"/>
                <a:cs typeface="Calibri"/>
              </a:rPr>
              <a:t> </a:t>
            </a:r>
            <a:r>
              <a:rPr sz="2000" dirty="0">
                <a:latin typeface="Calibri"/>
                <a:cs typeface="Calibri"/>
              </a:rPr>
              <a:t>within</a:t>
            </a:r>
            <a:r>
              <a:rPr sz="2000" spc="295" dirty="0">
                <a:latin typeface="Calibri"/>
                <a:cs typeface="Calibri"/>
              </a:rPr>
              <a:t> </a:t>
            </a:r>
            <a:r>
              <a:rPr sz="2000" spc="-5" dirty="0">
                <a:latin typeface="Calibri"/>
                <a:cs typeface="Calibri"/>
              </a:rPr>
              <a:t>which</a:t>
            </a:r>
            <a:r>
              <a:rPr sz="2000" spc="290" dirty="0">
                <a:latin typeface="Calibri"/>
                <a:cs typeface="Calibri"/>
              </a:rPr>
              <a:t> </a:t>
            </a:r>
            <a:r>
              <a:rPr sz="2000" dirty="0">
                <a:latin typeface="Calibri"/>
                <a:cs typeface="Calibri"/>
              </a:rPr>
              <a:t>the</a:t>
            </a:r>
            <a:r>
              <a:rPr sz="2000" spc="280" dirty="0">
                <a:latin typeface="Calibri"/>
                <a:cs typeface="Calibri"/>
              </a:rPr>
              <a:t> </a:t>
            </a:r>
            <a:r>
              <a:rPr sz="2000" spc="-10" dirty="0">
                <a:latin typeface="Calibri"/>
                <a:cs typeface="Calibri"/>
              </a:rPr>
              <a:t>invoice</a:t>
            </a:r>
            <a:r>
              <a:rPr sz="2000" spc="285" dirty="0">
                <a:latin typeface="Calibri"/>
                <a:cs typeface="Calibri"/>
              </a:rPr>
              <a:t> </a:t>
            </a:r>
            <a:r>
              <a:rPr sz="2000" spc="-5" dirty="0">
                <a:latin typeface="Calibri"/>
                <a:cs typeface="Calibri"/>
              </a:rPr>
              <a:t>or</a:t>
            </a:r>
            <a:r>
              <a:rPr sz="2000" spc="285" dirty="0">
                <a:latin typeface="Calibri"/>
                <a:cs typeface="Calibri"/>
              </a:rPr>
              <a:t> </a:t>
            </a:r>
            <a:r>
              <a:rPr sz="2000" spc="-10" dirty="0">
                <a:latin typeface="Calibri"/>
                <a:cs typeface="Calibri"/>
              </a:rPr>
              <a:t>any </a:t>
            </a:r>
            <a:r>
              <a:rPr sz="2000" spc="-440" dirty="0">
                <a:latin typeface="Calibri"/>
                <a:cs typeface="Calibri"/>
              </a:rPr>
              <a:t> </a:t>
            </a:r>
            <a:r>
              <a:rPr sz="2000" spc="-5" dirty="0">
                <a:latin typeface="Calibri"/>
                <a:cs typeface="Calibri"/>
              </a:rPr>
              <a:t>document</a:t>
            </a:r>
            <a:r>
              <a:rPr sz="2000" dirty="0">
                <a:latin typeface="Calibri"/>
                <a:cs typeface="Calibri"/>
              </a:rPr>
              <a:t> </a:t>
            </a:r>
            <a:r>
              <a:rPr sz="2000" spc="-5" dirty="0">
                <a:latin typeface="Calibri"/>
                <a:cs typeface="Calibri"/>
              </a:rPr>
              <a:t>in lieu</a:t>
            </a:r>
            <a:r>
              <a:rPr sz="2000" spc="25" dirty="0">
                <a:latin typeface="Calibri"/>
                <a:cs typeface="Calibri"/>
              </a:rPr>
              <a:t> </a:t>
            </a:r>
            <a:r>
              <a:rPr sz="2000" spc="-5" dirty="0">
                <a:latin typeface="Calibri"/>
                <a:cs typeface="Calibri"/>
              </a:rPr>
              <a:t>thereof</a:t>
            </a:r>
            <a:r>
              <a:rPr sz="2000" spc="-15" dirty="0">
                <a:latin typeface="Calibri"/>
                <a:cs typeface="Calibri"/>
              </a:rPr>
              <a:t> </a:t>
            </a:r>
            <a:r>
              <a:rPr sz="2000" spc="-5" dirty="0">
                <a:latin typeface="Calibri"/>
                <a:cs typeface="Calibri"/>
              </a:rPr>
              <a:t>is</a:t>
            </a:r>
            <a:r>
              <a:rPr sz="2000" spc="15" dirty="0">
                <a:latin typeface="Calibri"/>
                <a:cs typeface="Calibri"/>
              </a:rPr>
              <a:t> </a:t>
            </a:r>
            <a:r>
              <a:rPr sz="2000" spc="-15" dirty="0">
                <a:latin typeface="Calibri"/>
                <a:cs typeface="Calibri"/>
              </a:rPr>
              <a:t>to</a:t>
            </a:r>
            <a:r>
              <a:rPr sz="2000" spc="5" dirty="0">
                <a:latin typeface="Calibri"/>
                <a:cs typeface="Calibri"/>
              </a:rPr>
              <a:t> </a:t>
            </a:r>
            <a:r>
              <a:rPr sz="2000" dirty="0">
                <a:latin typeface="Calibri"/>
                <a:cs typeface="Calibri"/>
              </a:rPr>
              <a:t>be</a:t>
            </a:r>
            <a:r>
              <a:rPr sz="2000" spc="-5" dirty="0">
                <a:latin typeface="Calibri"/>
                <a:cs typeface="Calibri"/>
              </a:rPr>
              <a:t> issued</a:t>
            </a:r>
            <a:r>
              <a:rPr sz="2000" spc="15" dirty="0">
                <a:latin typeface="Calibri"/>
                <a:cs typeface="Calibri"/>
              </a:rPr>
              <a:t> </a:t>
            </a:r>
            <a:r>
              <a:rPr sz="2000" spc="-5" dirty="0">
                <a:latin typeface="Calibri"/>
                <a:cs typeface="Calibri"/>
              </a:rPr>
              <a:t>shall</a:t>
            </a:r>
            <a:r>
              <a:rPr sz="2000" dirty="0">
                <a:latin typeface="Calibri"/>
                <a:cs typeface="Calibri"/>
              </a:rPr>
              <a:t> be </a:t>
            </a:r>
            <a:r>
              <a:rPr sz="3200" spc="-10" dirty="0">
                <a:solidFill>
                  <a:srgbClr val="FF0000"/>
                </a:solidFill>
                <a:latin typeface="Calibri"/>
                <a:cs typeface="Calibri"/>
              </a:rPr>
              <a:t>forty</a:t>
            </a:r>
            <a:r>
              <a:rPr sz="3200" spc="-15" dirty="0">
                <a:solidFill>
                  <a:srgbClr val="FF0000"/>
                </a:solidFill>
                <a:latin typeface="Calibri"/>
                <a:cs typeface="Calibri"/>
              </a:rPr>
              <a:t> </a:t>
            </a:r>
            <a:r>
              <a:rPr sz="3200" spc="-10" dirty="0">
                <a:solidFill>
                  <a:srgbClr val="FF0000"/>
                </a:solidFill>
                <a:latin typeface="Calibri"/>
                <a:cs typeface="Calibri"/>
              </a:rPr>
              <a:t>five</a:t>
            </a:r>
            <a:r>
              <a:rPr sz="3200" spc="15" dirty="0">
                <a:solidFill>
                  <a:srgbClr val="FF0000"/>
                </a:solidFill>
                <a:latin typeface="Calibri"/>
                <a:cs typeface="Calibri"/>
              </a:rPr>
              <a:t> </a:t>
            </a:r>
            <a:r>
              <a:rPr sz="3200" spc="-15" dirty="0">
                <a:solidFill>
                  <a:srgbClr val="FF0000"/>
                </a:solidFill>
                <a:latin typeface="Calibri"/>
                <a:cs typeface="Calibri"/>
              </a:rPr>
              <a:t>days</a:t>
            </a:r>
            <a:r>
              <a:rPr sz="3200" spc="-5" dirty="0">
                <a:solidFill>
                  <a:srgbClr val="FF0000"/>
                </a:solidFill>
                <a:latin typeface="Calibri"/>
                <a:cs typeface="Calibri"/>
              </a:rPr>
              <a:t> </a:t>
            </a:r>
            <a:r>
              <a:rPr sz="3200" spc="-15" dirty="0">
                <a:solidFill>
                  <a:srgbClr val="FF0000"/>
                </a:solidFill>
                <a:latin typeface="Calibri"/>
                <a:cs typeface="Calibri"/>
              </a:rPr>
              <a:t>from</a:t>
            </a:r>
            <a:r>
              <a:rPr sz="3200" spc="5" dirty="0">
                <a:solidFill>
                  <a:srgbClr val="FF0000"/>
                </a:solidFill>
                <a:latin typeface="Calibri"/>
                <a:cs typeface="Calibri"/>
              </a:rPr>
              <a:t> </a:t>
            </a:r>
            <a:r>
              <a:rPr sz="2000" dirty="0">
                <a:latin typeface="Calibri"/>
                <a:cs typeface="Calibri"/>
              </a:rPr>
              <a:t>the</a:t>
            </a:r>
            <a:r>
              <a:rPr sz="2000" spc="10" dirty="0">
                <a:latin typeface="Calibri"/>
                <a:cs typeface="Calibri"/>
              </a:rPr>
              <a:t> </a:t>
            </a:r>
            <a:r>
              <a:rPr sz="2000" spc="-15" dirty="0">
                <a:latin typeface="Calibri"/>
                <a:cs typeface="Calibri"/>
              </a:rPr>
              <a:t>date</a:t>
            </a:r>
            <a:r>
              <a:rPr sz="2000" spc="5" dirty="0">
                <a:latin typeface="Calibri"/>
                <a:cs typeface="Calibri"/>
              </a:rPr>
              <a:t> </a:t>
            </a:r>
            <a:r>
              <a:rPr sz="2000" spc="-5" dirty="0">
                <a:latin typeface="Calibri"/>
                <a:cs typeface="Calibri"/>
              </a:rPr>
              <a:t>of</a:t>
            </a:r>
            <a:r>
              <a:rPr sz="2000" dirty="0">
                <a:latin typeface="Calibri"/>
                <a:cs typeface="Calibri"/>
              </a:rPr>
              <a:t> the</a:t>
            </a:r>
            <a:r>
              <a:rPr lang="en-IN" sz="2000" dirty="0">
                <a:latin typeface="Calibri"/>
                <a:cs typeface="Calibri"/>
              </a:rPr>
              <a:t> </a:t>
            </a:r>
            <a:r>
              <a:rPr sz="2000" dirty="0">
                <a:latin typeface="Calibri"/>
                <a:cs typeface="Calibri"/>
              </a:rPr>
              <a:t>supply</a:t>
            </a:r>
            <a:r>
              <a:rPr sz="2000" spc="-20" dirty="0">
                <a:latin typeface="Calibri"/>
                <a:cs typeface="Calibri"/>
              </a:rPr>
              <a:t> </a:t>
            </a:r>
            <a:r>
              <a:rPr sz="2000" spc="-5" dirty="0">
                <a:latin typeface="Calibri"/>
                <a:cs typeface="Calibri"/>
              </a:rPr>
              <a:t>of </a:t>
            </a:r>
            <a:r>
              <a:rPr sz="2000" dirty="0">
                <a:latin typeface="Calibri"/>
                <a:cs typeface="Calibri"/>
              </a:rPr>
              <a:t>service:</a:t>
            </a:r>
          </a:p>
        </p:txBody>
      </p:sp>
      <p:sp>
        <p:nvSpPr>
          <p:cNvPr id="10" name="object 10"/>
          <p:cNvSpPr txBox="1"/>
          <p:nvPr/>
        </p:nvSpPr>
        <p:spPr>
          <a:xfrm>
            <a:off x="838200" y="3788762"/>
            <a:ext cx="10354202" cy="2037096"/>
          </a:xfrm>
          <a:prstGeom prst="rect">
            <a:avLst/>
          </a:prstGeom>
        </p:spPr>
        <p:txBody>
          <a:bodyPr vert="horz" wrap="square" lIns="0" tIns="13335" rIns="0" bIns="0" rtlCol="0">
            <a:spAutoFit/>
          </a:bodyPr>
          <a:lstStyle/>
          <a:p>
            <a:pPr marL="12700" marR="5080" algn="just">
              <a:spcBef>
                <a:spcPts val="105"/>
              </a:spcBef>
            </a:pPr>
            <a:r>
              <a:rPr lang="en-IN" sz="2000" spc="-5" dirty="0">
                <a:latin typeface="Calibri"/>
                <a:cs typeface="Calibri"/>
              </a:rPr>
              <a:t> </a:t>
            </a:r>
            <a:r>
              <a:rPr lang="en-US" spc="-10" dirty="0">
                <a:latin typeface="Calibri"/>
                <a:cs typeface="Calibri"/>
              </a:rPr>
              <a:t>Provided</a:t>
            </a:r>
            <a:r>
              <a:rPr lang="en-US" spc="315" dirty="0">
                <a:latin typeface="Calibri"/>
                <a:cs typeface="Calibri"/>
              </a:rPr>
              <a:t> </a:t>
            </a:r>
            <a:r>
              <a:rPr lang="en-US" spc="-5" dirty="0">
                <a:latin typeface="Calibri"/>
                <a:cs typeface="Calibri"/>
              </a:rPr>
              <a:t>further</a:t>
            </a:r>
            <a:r>
              <a:rPr lang="en-US" spc="310" dirty="0">
                <a:latin typeface="Calibri"/>
                <a:cs typeface="Calibri"/>
              </a:rPr>
              <a:t> </a:t>
            </a:r>
            <a:r>
              <a:rPr lang="en-US" spc="-5" dirty="0">
                <a:latin typeface="Calibri"/>
                <a:cs typeface="Calibri"/>
              </a:rPr>
              <a:t>that</a:t>
            </a:r>
            <a:r>
              <a:rPr lang="en-US" spc="315" dirty="0">
                <a:latin typeface="Calibri"/>
                <a:cs typeface="Calibri"/>
              </a:rPr>
              <a:t> </a:t>
            </a:r>
            <a:r>
              <a:rPr lang="en-US" dirty="0">
                <a:latin typeface="Calibri"/>
                <a:cs typeface="Calibri"/>
              </a:rPr>
              <a:t>an</a:t>
            </a:r>
            <a:r>
              <a:rPr lang="en-US" dirty="0">
                <a:latin typeface="Times New Roman"/>
                <a:cs typeface="Times New Roman"/>
              </a:rPr>
              <a:t>	                 </a:t>
            </a:r>
            <a:r>
              <a:rPr lang="en-US" spc="-5" dirty="0">
                <a:latin typeface="Calibri"/>
                <a:cs typeface="Calibri"/>
              </a:rPr>
              <a:t>or</a:t>
            </a:r>
            <a:r>
              <a:rPr lang="en-US" spc="300" dirty="0">
                <a:latin typeface="Calibri"/>
                <a:cs typeface="Calibri"/>
              </a:rPr>
              <a:t> </a:t>
            </a:r>
            <a:r>
              <a:rPr lang="en-US" dirty="0">
                <a:latin typeface="Calibri"/>
                <a:cs typeface="Calibri"/>
              </a:rPr>
              <a:t>a</a:t>
            </a:r>
            <a:r>
              <a:rPr lang="en-US" spc="310" dirty="0">
                <a:latin typeface="Calibri"/>
                <a:cs typeface="Calibri"/>
              </a:rPr>
              <a:t> </a:t>
            </a:r>
            <a:r>
              <a:rPr lang="en-US" spc="-5" dirty="0">
                <a:latin typeface="Calibri"/>
                <a:cs typeface="Calibri"/>
              </a:rPr>
              <a:t>banking</a:t>
            </a:r>
            <a:r>
              <a:rPr lang="en-US" spc="305" dirty="0">
                <a:latin typeface="Calibri"/>
                <a:cs typeface="Calibri"/>
              </a:rPr>
              <a:t> </a:t>
            </a:r>
            <a:r>
              <a:rPr lang="en-US" spc="-10" dirty="0">
                <a:latin typeface="Calibri"/>
                <a:cs typeface="Calibri"/>
              </a:rPr>
              <a:t>company</a:t>
            </a:r>
            <a:r>
              <a:rPr lang="en-US" spc="310" dirty="0">
                <a:latin typeface="Calibri"/>
                <a:cs typeface="Calibri"/>
              </a:rPr>
              <a:t> </a:t>
            </a:r>
            <a:r>
              <a:rPr lang="en-US" spc="-5" dirty="0">
                <a:latin typeface="Calibri"/>
                <a:cs typeface="Calibri"/>
              </a:rPr>
              <a:t>or</a:t>
            </a:r>
            <a:r>
              <a:rPr lang="en-US" spc="305" dirty="0">
                <a:latin typeface="Calibri"/>
                <a:cs typeface="Calibri"/>
              </a:rPr>
              <a:t> </a:t>
            </a:r>
            <a:r>
              <a:rPr lang="en-US" dirty="0">
                <a:latin typeface="Calibri"/>
                <a:cs typeface="Calibri"/>
              </a:rPr>
              <a:t>a</a:t>
            </a:r>
            <a:r>
              <a:rPr lang="en-US" spc="310" dirty="0">
                <a:latin typeface="Calibri"/>
                <a:cs typeface="Calibri"/>
              </a:rPr>
              <a:t> </a:t>
            </a:r>
            <a:r>
              <a:rPr lang="en-US" spc="-5" dirty="0">
                <a:latin typeface="Calibri"/>
                <a:cs typeface="Calibri"/>
              </a:rPr>
              <a:t>financial</a:t>
            </a:r>
            <a:r>
              <a:rPr lang="en-US" spc="300" dirty="0">
                <a:latin typeface="Calibri"/>
                <a:cs typeface="Calibri"/>
              </a:rPr>
              <a:t> </a:t>
            </a:r>
            <a:r>
              <a:rPr lang="en-US" spc="-5" dirty="0">
                <a:latin typeface="Calibri"/>
                <a:cs typeface="Calibri"/>
              </a:rPr>
              <a:t>institution,</a:t>
            </a:r>
            <a:r>
              <a:rPr lang="en-US" spc="315" dirty="0">
                <a:latin typeface="Calibri"/>
                <a:cs typeface="Calibri"/>
              </a:rPr>
              <a:t> </a:t>
            </a:r>
            <a:r>
              <a:rPr lang="en-US" spc="-5" dirty="0">
                <a:latin typeface="Calibri"/>
                <a:cs typeface="Calibri"/>
              </a:rPr>
              <a:t>including</a:t>
            </a:r>
            <a:r>
              <a:rPr lang="en-US" spc="300" dirty="0">
                <a:latin typeface="Calibri"/>
                <a:cs typeface="Calibri"/>
              </a:rPr>
              <a:t> </a:t>
            </a:r>
            <a:r>
              <a:rPr lang="en-US" dirty="0">
                <a:latin typeface="Calibri"/>
                <a:cs typeface="Calibri"/>
              </a:rPr>
              <a:t>a</a:t>
            </a:r>
            <a:r>
              <a:rPr lang="en-US" spc="310" dirty="0">
                <a:latin typeface="Calibri"/>
                <a:cs typeface="Calibri"/>
              </a:rPr>
              <a:t> </a:t>
            </a:r>
            <a:r>
              <a:rPr lang="en-US" spc="-5" dirty="0">
                <a:latin typeface="Calibri"/>
                <a:cs typeface="Calibri"/>
              </a:rPr>
              <a:t>non-</a:t>
            </a:r>
            <a:r>
              <a:rPr spc="-5" dirty="0">
                <a:latin typeface="Calibri"/>
                <a:cs typeface="Calibri"/>
              </a:rPr>
              <a:t>banking financial </a:t>
            </a:r>
            <a:r>
              <a:rPr spc="-25" dirty="0">
                <a:latin typeface="Calibri"/>
                <a:cs typeface="Calibri"/>
              </a:rPr>
              <a:t>company, </a:t>
            </a:r>
            <a:r>
              <a:rPr spc="-5" dirty="0">
                <a:latin typeface="Calibri"/>
                <a:cs typeface="Calibri"/>
              </a:rPr>
              <a:t>or </a:t>
            </a:r>
            <a:r>
              <a:rPr dirty="0">
                <a:latin typeface="Calibri"/>
                <a:cs typeface="Calibri"/>
              </a:rPr>
              <a:t>a </a:t>
            </a:r>
            <a:r>
              <a:rPr spc="-5" dirty="0">
                <a:latin typeface="Calibri"/>
                <a:cs typeface="Calibri"/>
              </a:rPr>
              <a:t>telecom </a:t>
            </a:r>
            <a:r>
              <a:rPr spc="-15" dirty="0">
                <a:latin typeface="Calibri"/>
                <a:cs typeface="Calibri"/>
              </a:rPr>
              <a:t>operator</a:t>
            </a:r>
            <a:r>
              <a:rPr b="1" spc="-15" dirty="0">
                <a:latin typeface="Calibri"/>
                <a:cs typeface="Calibri"/>
              </a:rPr>
              <a:t>, </a:t>
            </a:r>
            <a:r>
              <a:rPr dirty="0">
                <a:latin typeface="Calibri"/>
                <a:cs typeface="Calibri"/>
              </a:rPr>
              <a:t>or </a:t>
            </a:r>
            <a:r>
              <a:rPr spc="-20" dirty="0">
                <a:latin typeface="Calibri"/>
                <a:cs typeface="Calibri"/>
              </a:rPr>
              <a:t>any </a:t>
            </a:r>
            <a:r>
              <a:rPr spc="-5" dirty="0">
                <a:latin typeface="Calibri"/>
                <a:cs typeface="Calibri"/>
              </a:rPr>
              <a:t>other </a:t>
            </a:r>
            <a:r>
              <a:rPr dirty="0">
                <a:latin typeface="Calibri"/>
                <a:cs typeface="Calibri"/>
              </a:rPr>
              <a:t>class of </a:t>
            </a:r>
            <a:r>
              <a:rPr spc="-5" dirty="0">
                <a:latin typeface="Calibri"/>
                <a:cs typeface="Calibri"/>
              </a:rPr>
              <a:t>supplier </a:t>
            </a:r>
            <a:r>
              <a:rPr dirty="0">
                <a:latin typeface="Calibri"/>
                <a:cs typeface="Calibri"/>
              </a:rPr>
              <a:t>of services as </a:t>
            </a:r>
            <a:r>
              <a:rPr spc="-15" dirty="0">
                <a:latin typeface="Calibri"/>
                <a:cs typeface="Calibri"/>
              </a:rPr>
              <a:t>may be </a:t>
            </a:r>
            <a:r>
              <a:rPr spc="-10" dirty="0">
                <a:latin typeface="Calibri"/>
                <a:cs typeface="Calibri"/>
              </a:rPr>
              <a:t> </a:t>
            </a:r>
            <a:r>
              <a:rPr spc="-5" dirty="0">
                <a:latin typeface="Calibri"/>
                <a:cs typeface="Calibri"/>
              </a:rPr>
              <a:t>notified </a:t>
            </a:r>
            <a:r>
              <a:rPr spc="-15" dirty="0">
                <a:latin typeface="Calibri"/>
                <a:cs typeface="Calibri"/>
              </a:rPr>
              <a:t>by </a:t>
            </a:r>
            <a:r>
              <a:rPr spc="-10" dirty="0">
                <a:latin typeface="Calibri"/>
                <a:cs typeface="Calibri"/>
              </a:rPr>
              <a:t>the Government on </a:t>
            </a:r>
            <a:r>
              <a:rPr dirty="0">
                <a:latin typeface="Calibri"/>
                <a:cs typeface="Calibri"/>
              </a:rPr>
              <a:t>the </a:t>
            </a:r>
            <a:r>
              <a:rPr spc="-5" dirty="0">
                <a:latin typeface="Calibri"/>
                <a:cs typeface="Calibri"/>
              </a:rPr>
              <a:t>recommendations of </a:t>
            </a:r>
            <a:r>
              <a:rPr dirty="0">
                <a:latin typeface="Calibri"/>
                <a:cs typeface="Calibri"/>
              </a:rPr>
              <a:t>the </a:t>
            </a:r>
            <a:r>
              <a:rPr spc="-5" dirty="0">
                <a:latin typeface="Calibri"/>
                <a:cs typeface="Calibri"/>
              </a:rPr>
              <a:t>Council, </a:t>
            </a:r>
            <a:r>
              <a:rPr u="heavy" spc="-5" dirty="0">
                <a:uFill>
                  <a:solidFill>
                    <a:srgbClr val="000000"/>
                  </a:solidFill>
                </a:uFill>
                <a:latin typeface="Calibri"/>
                <a:cs typeface="Calibri"/>
              </a:rPr>
              <a:t>making </a:t>
            </a:r>
            <a:r>
              <a:rPr u="heavy" spc="-15" dirty="0">
                <a:uFill>
                  <a:solidFill>
                    <a:srgbClr val="000000"/>
                  </a:solidFill>
                </a:uFill>
                <a:latin typeface="Calibri"/>
                <a:cs typeface="Calibri"/>
              </a:rPr>
              <a:t>taxable </a:t>
            </a:r>
            <a:r>
              <a:rPr u="heavy" spc="-5" dirty="0">
                <a:uFill>
                  <a:solidFill>
                    <a:srgbClr val="000000"/>
                  </a:solidFill>
                </a:uFill>
                <a:latin typeface="Calibri"/>
                <a:cs typeface="Calibri"/>
              </a:rPr>
              <a:t>supplies of </a:t>
            </a:r>
            <a:r>
              <a:rPr dirty="0">
                <a:latin typeface="Calibri"/>
                <a:cs typeface="Calibri"/>
              </a:rPr>
              <a:t> </a:t>
            </a:r>
            <a:r>
              <a:rPr u="heavy" dirty="0">
                <a:uFill>
                  <a:solidFill>
                    <a:srgbClr val="000000"/>
                  </a:solidFill>
                </a:uFill>
                <a:latin typeface="Calibri"/>
                <a:cs typeface="Calibri"/>
              </a:rPr>
              <a:t>services </a:t>
            </a:r>
            <a:r>
              <a:rPr b="1" u="heavy" spc="-5" dirty="0">
                <a:solidFill>
                  <a:srgbClr val="C00000"/>
                </a:solidFill>
                <a:uFill>
                  <a:solidFill>
                    <a:srgbClr val="000000"/>
                  </a:solidFill>
                </a:uFill>
                <a:latin typeface="Calibri"/>
                <a:cs typeface="Calibri"/>
              </a:rPr>
              <a:t>between distinct persons a</a:t>
            </a:r>
            <a:r>
              <a:rPr u="heavy" spc="-5" dirty="0">
                <a:uFill>
                  <a:solidFill>
                    <a:srgbClr val="000000"/>
                  </a:solidFill>
                </a:uFill>
                <a:latin typeface="Calibri"/>
                <a:cs typeface="Calibri"/>
              </a:rPr>
              <a:t>s specified in </a:t>
            </a:r>
            <a:r>
              <a:rPr u="heavy" dirty="0">
                <a:uFill>
                  <a:solidFill>
                    <a:srgbClr val="000000"/>
                  </a:solidFill>
                </a:uFill>
                <a:latin typeface="Calibri"/>
                <a:cs typeface="Calibri"/>
              </a:rPr>
              <a:t>section </a:t>
            </a:r>
            <a:r>
              <a:rPr u="heavy" spc="-5" dirty="0">
                <a:uFill>
                  <a:solidFill>
                    <a:srgbClr val="000000"/>
                  </a:solidFill>
                </a:uFill>
                <a:latin typeface="Calibri"/>
                <a:cs typeface="Calibri"/>
              </a:rPr>
              <a:t>25</a:t>
            </a:r>
            <a:r>
              <a:rPr spc="-5" dirty="0">
                <a:latin typeface="Calibri"/>
                <a:cs typeface="Calibri"/>
              </a:rPr>
              <a:t>, </a:t>
            </a:r>
            <a:r>
              <a:rPr spc="-15" dirty="0">
                <a:latin typeface="Calibri"/>
                <a:cs typeface="Calibri"/>
              </a:rPr>
              <a:t>may </a:t>
            </a:r>
            <a:r>
              <a:rPr spc="-5" dirty="0">
                <a:latin typeface="Calibri"/>
                <a:cs typeface="Calibri"/>
              </a:rPr>
              <a:t>issue </a:t>
            </a:r>
            <a:r>
              <a:rPr dirty="0">
                <a:latin typeface="Calibri"/>
                <a:cs typeface="Calibri"/>
              </a:rPr>
              <a:t>the </a:t>
            </a:r>
            <a:r>
              <a:rPr spc="-10" dirty="0">
                <a:latin typeface="Calibri"/>
                <a:cs typeface="Calibri"/>
              </a:rPr>
              <a:t>invoice </a:t>
            </a:r>
            <a:r>
              <a:rPr spc="-15" dirty="0">
                <a:latin typeface="Calibri"/>
                <a:cs typeface="Calibri"/>
              </a:rPr>
              <a:t>before </a:t>
            </a:r>
            <a:r>
              <a:rPr spc="-5" dirty="0">
                <a:latin typeface="Calibri"/>
                <a:cs typeface="Calibri"/>
              </a:rPr>
              <a:t>or </a:t>
            </a:r>
            <a:r>
              <a:rPr spc="-15" dirty="0">
                <a:latin typeface="Calibri"/>
                <a:cs typeface="Calibri"/>
              </a:rPr>
              <a:t>at </a:t>
            </a:r>
            <a:r>
              <a:rPr dirty="0">
                <a:latin typeface="Calibri"/>
                <a:cs typeface="Calibri"/>
              </a:rPr>
              <a:t>the </a:t>
            </a:r>
            <a:r>
              <a:rPr spc="5" dirty="0">
                <a:latin typeface="Calibri"/>
                <a:cs typeface="Calibri"/>
              </a:rPr>
              <a:t> </a:t>
            </a:r>
            <a:r>
              <a:rPr spc="-5" dirty="0">
                <a:latin typeface="Calibri"/>
                <a:cs typeface="Calibri"/>
              </a:rPr>
              <a:t>time</a:t>
            </a:r>
            <a:endParaRPr dirty="0">
              <a:latin typeface="Calibri"/>
              <a:cs typeface="Calibri"/>
            </a:endParaRPr>
          </a:p>
          <a:p>
            <a:pPr marL="927100" indent="-457834" algn="just">
              <a:lnSpc>
                <a:spcPct val="100000"/>
              </a:lnSpc>
              <a:spcBef>
                <a:spcPts val="5"/>
              </a:spcBef>
              <a:buFont typeface="Arial MT"/>
              <a:buChar char="•"/>
              <a:tabLst>
                <a:tab pos="927735" algn="l"/>
              </a:tabLst>
            </a:pPr>
            <a:r>
              <a:rPr i="1" u="heavy" spc="-5" dirty="0">
                <a:uFill>
                  <a:solidFill>
                    <a:srgbClr val="000000"/>
                  </a:solidFill>
                </a:uFill>
                <a:latin typeface="Calibri"/>
                <a:cs typeface="Calibri"/>
              </a:rPr>
              <a:t>such</a:t>
            </a:r>
            <a:r>
              <a:rPr i="1" u="heavy" spc="-10" dirty="0">
                <a:uFill>
                  <a:solidFill>
                    <a:srgbClr val="000000"/>
                  </a:solidFill>
                </a:uFill>
                <a:latin typeface="Calibri"/>
                <a:cs typeface="Calibri"/>
              </a:rPr>
              <a:t> </a:t>
            </a:r>
            <a:r>
              <a:rPr i="1" u="heavy" spc="-5" dirty="0">
                <a:uFill>
                  <a:solidFill>
                    <a:srgbClr val="000000"/>
                  </a:solidFill>
                </a:uFill>
                <a:latin typeface="Calibri"/>
                <a:cs typeface="Calibri"/>
              </a:rPr>
              <a:t>supplier</a:t>
            </a:r>
            <a:r>
              <a:rPr i="1" u="heavy" spc="-20" dirty="0">
                <a:uFill>
                  <a:solidFill>
                    <a:srgbClr val="000000"/>
                  </a:solidFill>
                </a:uFill>
                <a:latin typeface="Calibri"/>
                <a:cs typeface="Calibri"/>
              </a:rPr>
              <a:t> </a:t>
            </a:r>
            <a:r>
              <a:rPr i="1" u="heavy" spc="-5" dirty="0">
                <a:uFill>
                  <a:solidFill>
                    <a:srgbClr val="000000"/>
                  </a:solidFill>
                </a:uFill>
                <a:latin typeface="Calibri"/>
                <a:cs typeface="Calibri"/>
              </a:rPr>
              <a:t>records</a:t>
            </a:r>
            <a:r>
              <a:rPr i="1" u="heavy" spc="-20" dirty="0">
                <a:uFill>
                  <a:solidFill>
                    <a:srgbClr val="000000"/>
                  </a:solidFill>
                </a:uFill>
                <a:latin typeface="Calibri"/>
                <a:cs typeface="Calibri"/>
              </a:rPr>
              <a:t> </a:t>
            </a:r>
            <a:r>
              <a:rPr i="1" u="heavy" dirty="0">
                <a:uFill>
                  <a:solidFill>
                    <a:srgbClr val="000000"/>
                  </a:solidFill>
                </a:uFill>
                <a:latin typeface="Calibri"/>
                <a:cs typeface="Calibri"/>
              </a:rPr>
              <a:t>the</a:t>
            </a:r>
            <a:r>
              <a:rPr i="1" u="heavy" spc="-20" dirty="0">
                <a:uFill>
                  <a:solidFill>
                    <a:srgbClr val="000000"/>
                  </a:solidFill>
                </a:uFill>
                <a:latin typeface="Calibri"/>
                <a:cs typeface="Calibri"/>
              </a:rPr>
              <a:t> </a:t>
            </a:r>
            <a:r>
              <a:rPr i="1" u="heavy" spc="-5" dirty="0">
                <a:uFill>
                  <a:solidFill>
                    <a:srgbClr val="000000"/>
                  </a:solidFill>
                </a:uFill>
                <a:latin typeface="Calibri"/>
                <a:cs typeface="Calibri"/>
              </a:rPr>
              <a:t>same</a:t>
            </a:r>
            <a:r>
              <a:rPr i="1" u="heavy" spc="-15" dirty="0">
                <a:uFill>
                  <a:solidFill>
                    <a:srgbClr val="000000"/>
                  </a:solidFill>
                </a:uFill>
                <a:latin typeface="Calibri"/>
                <a:cs typeface="Calibri"/>
              </a:rPr>
              <a:t> </a:t>
            </a:r>
            <a:r>
              <a:rPr i="1" u="heavy" spc="-5" dirty="0">
                <a:uFill>
                  <a:solidFill>
                    <a:srgbClr val="000000"/>
                  </a:solidFill>
                </a:uFill>
                <a:latin typeface="Calibri"/>
                <a:cs typeface="Calibri"/>
              </a:rPr>
              <a:t>in</a:t>
            </a:r>
            <a:r>
              <a:rPr i="1" u="heavy" spc="-10" dirty="0">
                <a:uFill>
                  <a:solidFill>
                    <a:srgbClr val="000000"/>
                  </a:solidFill>
                </a:uFill>
                <a:latin typeface="Calibri"/>
                <a:cs typeface="Calibri"/>
              </a:rPr>
              <a:t> </a:t>
            </a:r>
            <a:r>
              <a:rPr i="1" u="heavy" dirty="0">
                <a:uFill>
                  <a:solidFill>
                    <a:srgbClr val="000000"/>
                  </a:solidFill>
                </a:uFill>
                <a:latin typeface="Calibri"/>
                <a:cs typeface="Calibri"/>
              </a:rPr>
              <a:t>his</a:t>
            </a:r>
            <a:r>
              <a:rPr i="1" u="heavy" spc="-15" dirty="0">
                <a:uFill>
                  <a:solidFill>
                    <a:srgbClr val="000000"/>
                  </a:solidFill>
                </a:uFill>
                <a:latin typeface="Calibri"/>
                <a:cs typeface="Calibri"/>
              </a:rPr>
              <a:t> </a:t>
            </a:r>
            <a:r>
              <a:rPr i="1" u="heavy" spc="-5" dirty="0">
                <a:uFill>
                  <a:solidFill>
                    <a:srgbClr val="000000"/>
                  </a:solidFill>
                </a:uFill>
                <a:latin typeface="Calibri"/>
                <a:cs typeface="Calibri"/>
              </a:rPr>
              <a:t>books</a:t>
            </a:r>
            <a:r>
              <a:rPr i="1" u="heavy" spc="-20" dirty="0">
                <a:uFill>
                  <a:solidFill>
                    <a:srgbClr val="000000"/>
                  </a:solidFill>
                </a:uFill>
                <a:latin typeface="Calibri"/>
                <a:cs typeface="Calibri"/>
              </a:rPr>
              <a:t> </a:t>
            </a:r>
            <a:r>
              <a:rPr i="1" u="heavy" dirty="0">
                <a:uFill>
                  <a:solidFill>
                    <a:srgbClr val="000000"/>
                  </a:solidFill>
                </a:uFill>
                <a:latin typeface="Calibri"/>
                <a:cs typeface="Calibri"/>
              </a:rPr>
              <a:t>of</a:t>
            </a:r>
            <a:r>
              <a:rPr i="1" u="heavy" spc="-10" dirty="0">
                <a:uFill>
                  <a:solidFill>
                    <a:srgbClr val="000000"/>
                  </a:solidFill>
                </a:uFill>
                <a:latin typeface="Calibri"/>
                <a:cs typeface="Calibri"/>
              </a:rPr>
              <a:t> account</a:t>
            </a:r>
            <a:r>
              <a:rPr i="1" u="heavy" spc="-15" dirty="0">
                <a:uFill>
                  <a:solidFill>
                    <a:srgbClr val="000000"/>
                  </a:solidFill>
                </a:uFill>
                <a:latin typeface="Calibri"/>
                <a:cs typeface="Calibri"/>
              </a:rPr>
              <a:t> </a:t>
            </a:r>
            <a:r>
              <a:rPr i="1" u="heavy" dirty="0">
                <a:uFill>
                  <a:solidFill>
                    <a:srgbClr val="000000"/>
                  </a:solidFill>
                </a:uFill>
                <a:latin typeface="Calibri"/>
                <a:cs typeface="Calibri"/>
              </a:rPr>
              <a:t>or</a:t>
            </a:r>
            <a:endParaRPr dirty="0">
              <a:latin typeface="Calibri"/>
              <a:cs typeface="Calibri"/>
            </a:endParaRPr>
          </a:p>
          <a:p>
            <a:pPr>
              <a:lnSpc>
                <a:spcPct val="100000"/>
              </a:lnSpc>
              <a:spcBef>
                <a:spcPts val="20"/>
              </a:spcBef>
              <a:buFont typeface="Arial MT"/>
              <a:buChar char="•"/>
            </a:pPr>
            <a:endParaRPr dirty="0">
              <a:latin typeface="Calibri"/>
              <a:cs typeface="Calibri"/>
            </a:endParaRPr>
          </a:p>
          <a:p>
            <a:pPr marL="927100" indent="-457834" algn="just">
              <a:lnSpc>
                <a:spcPct val="100000"/>
              </a:lnSpc>
              <a:buFont typeface="Arial MT"/>
              <a:buChar char="•"/>
              <a:tabLst>
                <a:tab pos="927735" algn="l"/>
              </a:tabLst>
            </a:pPr>
            <a:r>
              <a:rPr i="1" u="heavy" spc="-10" dirty="0">
                <a:uFill>
                  <a:solidFill>
                    <a:srgbClr val="000000"/>
                  </a:solidFill>
                </a:uFill>
                <a:latin typeface="Calibri"/>
                <a:cs typeface="Calibri"/>
              </a:rPr>
              <a:t>before</a:t>
            </a:r>
            <a:r>
              <a:rPr i="1" u="heavy" spc="-25" dirty="0">
                <a:uFill>
                  <a:solidFill>
                    <a:srgbClr val="000000"/>
                  </a:solidFill>
                </a:uFill>
                <a:latin typeface="Calibri"/>
                <a:cs typeface="Calibri"/>
              </a:rPr>
              <a:t> </a:t>
            </a:r>
            <a:r>
              <a:rPr i="1" u="heavy" dirty="0">
                <a:uFill>
                  <a:solidFill>
                    <a:srgbClr val="000000"/>
                  </a:solidFill>
                </a:uFill>
                <a:latin typeface="Calibri"/>
                <a:cs typeface="Calibri"/>
              </a:rPr>
              <a:t>the</a:t>
            </a:r>
            <a:r>
              <a:rPr i="1" spc="-10" dirty="0">
                <a:solidFill>
                  <a:srgbClr val="C00000"/>
                </a:solidFill>
                <a:latin typeface="Calibri"/>
                <a:cs typeface="Calibri"/>
              </a:rPr>
              <a:t> </a:t>
            </a:r>
            <a:r>
              <a:rPr i="1" u="heavy" spc="-10" dirty="0">
                <a:solidFill>
                  <a:srgbClr val="C00000"/>
                </a:solidFill>
                <a:uFill>
                  <a:solidFill>
                    <a:srgbClr val="C00000"/>
                  </a:solidFill>
                </a:uFill>
                <a:latin typeface="Calibri"/>
                <a:cs typeface="Calibri"/>
              </a:rPr>
              <a:t>expiry</a:t>
            </a:r>
            <a:r>
              <a:rPr i="1" u="heavy" spc="-15" dirty="0">
                <a:solidFill>
                  <a:srgbClr val="C00000"/>
                </a:solidFill>
                <a:uFill>
                  <a:solidFill>
                    <a:srgbClr val="C00000"/>
                  </a:solidFill>
                </a:uFill>
                <a:latin typeface="Calibri"/>
                <a:cs typeface="Calibri"/>
              </a:rPr>
              <a:t> </a:t>
            </a:r>
            <a:r>
              <a:rPr i="1" u="heavy" dirty="0">
                <a:solidFill>
                  <a:srgbClr val="C00000"/>
                </a:solidFill>
                <a:uFill>
                  <a:solidFill>
                    <a:srgbClr val="C00000"/>
                  </a:solidFill>
                </a:uFill>
                <a:latin typeface="Calibri"/>
                <a:cs typeface="Calibri"/>
              </a:rPr>
              <a:t>of</a:t>
            </a:r>
            <a:r>
              <a:rPr i="1" u="heavy" spc="-5" dirty="0">
                <a:solidFill>
                  <a:srgbClr val="C00000"/>
                </a:solidFill>
                <a:uFill>
                  <a:solidFill>
                    <a:srgbClr val="C00000"/>
                  </a:solidFill>
                </a:uFill>
                <a:latin typeface="Calibri"/>
                <a:cs typeface="Calibri"/>
              </a:rPr>
              <a:t> </a:t>
            </a:r>
            <a:r>
              <a:rPr i="1" u="heavy" dirty="0">
                <a:solidFill>
                  <a:srgbClr val="C00000"/>
                </a:solidFill>
                <a:uFill>
                  <a:solidFill>
                    <a:srgbClr val="C00000"/>
                  </a:solidFill>
                </a:uFill>
                <a:latin typeface="Calibri"/>
                <a:cs typeface="Calibri"/>
              </a:rPr>
              <a:t>the </a:t>
            </a:r>
            <a:r>
              <a:rPr i="1" u="heavy" spc="-5" dirty="0">
                <a:solidFill>
                  <a:srgbClr val="C00000"/>
                </a:solidFill>
                <a:uFill>
                  <a:solidFill>
                    <a:srgbClr val="C00000"/>
                  </a:solidFill>
                </a:uFill>
                <a:latin typeface="Calibri"/>
                <a:cs typeface="Calibri"/>
              </a:rPr>
              <a:t>quarter</a:t>
            </a:r>
            <a:r>
              <a:rPr i="1" spc="-15" dirty="0">
                <a:latin typeface="Calibri"/>
                <a:cs typeface="Calibri"/>
              </a:rPr>
              <a:t> </a:t>
            </a:r>
            <a:r>
              <a:rPr i="1" u="heavy" spc="-5" dirty="0">
                <a:uFill>
                  <a:solidFill>
                    <a:srgbClr val="000000"/>
                  </a:solidFill>
                </a:uFill>
                <a:latin typeface="Calibri"/>
                <a:cs typeface="Calibri"/>
              </a:rPr>
              <a:t>during</a:t>
            </a:r>
            <a:r>
              <a:rPr i="1" u="heavy" spc="-20" dirty="0">
                <a:uFill>
                  <a:solidFill>
                    <a:srgbClr val="000000"/>
                  </a:solidFill>
                </a:uFill>
                <a:latin typeface="Calibri"/>
                <a:cs typeface="Calibri"/>
              </a:rPr>
              <a:t> </a:t>
            </a:r>
            <a:r>
              <a:rPr i="1" u="heavy" spc="-5" dirty="0">
                <a:uFill>
                  <a:solidFill>
                    <a:srgbClr val="000000"/>
                  </a:solidFill>
                </a:uFill>
                <a:latin typeface="Calibri"/>
                <a:cs typeface="Calibri"/>
              </a:rPr>
              <a:t>which </a:t>
            </a:r>
            <a:r>
              <a:rPr i="1" u="heavy" dirty="0">
                <a:uFill>
                  <a:solidFill>
                    <a:srgbClr val="000000"/>
                  </a:solidFill>
                </a:uFill>
                <a:latin typeface="Calibri"/>
                <a:cs typeface="Calibri"/>
              </a:rPr>
              <a:t>the</a:t>
            </a:r>
            <a:r>
              <a:rPr i="1" u="heavy" spc="-15" dirty="0">
                <a:uFill>
                  <a:solidFill>
                    <a:srgbClr val="000000"/>
                  </a:solidFill>
                </a:uFill>
                <a:latin typeface="Calibri"/>
                <a:cs typeface="Calibri"/>
              </a:rPr>
              <a:t> </a:t>
            </a:r>
            <a:r>
              <a:rPr i="1" u="heavy" spc="-5" dirty="0">
                <a:uFill>
                  <a:solidFill>
                    <a:srgbClr val="000000"/>
                  </a:solidFill>
                </a:uFill>
                <a:latin typeface="Calibri"/>
                <a:cs typeface="Calibri"/>
              </a:rPr>
              <a:t>supply</a:t>
            </a:r>
            <a:r>
              <a:rPr i="1" u="heavy" spc="-15" dirty="0">
                <a:uFill>
                  <a:solidFill>
                    <a:srgbClr val="000000"/>
                  </a:solidFill>
                </a:uFill>
                <a:latin typeface="Calibri"/>
                <a:cs typeface="Calibri"/>
              </a:rPr>
              <a:t> </a:t>
            </a:r>
            <a:r>
              <a:rPr i="1" u="heavy" dirty="0">
                <a:uFill>
                  <a:solidFill>
                    <a:srgbClr val="000000"/>
                  </a:solidFill>
                </a:uFill>
                <a:latin typeface="Calibri"/>
                <a:cs typeface="Calibri"/>
              </a:rPr>
              <a:t>was</a:t>
            </a:r>
            <a:r>
              <a:rPr i="1" u="heavy" spc="-10" dirty="0">
                <a:uFill>
                  <a:solidFill>
                    <a:srgbClr val="000000"/>
                  </a:solidFill>
                </a:uFill>
                <a:latin typeface="Calibri"/>
                <a:cs typeface="Calibri"/>
              </a:rPr>
              <a:t> </a:t>
            </a:r>
            <a:r>
              <a:rPr i="1" u="heavy" dirty="0">
                <a:uFill>
                  <a:solidFill>
                    <a:srgbClr val="000000"/>
                  </a:solidFill>
                </a:uFill>
                <a:latin typeface="Calibri"/>
                <a:cs typeface="Calibri"/>
              </a:rPr>
              <a:t>made.</a:t>
            </a:r>
            <a:endParaRPr dirty="0">
              <a:latin typeface="Calibri"/>
              <a:cs typeface="Calibri"/>
            </a:endParaRPr>
          </a:p>
        </p:txBody>
      </p:sp>
      <p:sp>
        <p:nvSpPr>
          <p:cNvPr id="11" name="object 8">
            <a:extLst>
              <a:ext uri="{FF2B5EF4-FFF2-40B4-BE49-F238E27FC236}">
                <a16:creationId xmlns:a16="http://schemas.microsoft.com/office/drawing/2014/main" id="{29FB279A-57DA-CF5E-6705-D399035769D5}"/>
              </a:ext>
            </a:extLst>
          </p:cNvPr>
          <p:cNvSpPr txBox="1"/>
          <p:nvPr/>
        </p:nvSpPr>
        <p:spPr>
          <a:xfrm>
            <a:off x="3505200" y="3788762"/>
            <a:ext cx="907415" cy="294953"/>
          </a:xfrm>
          <a:prstGeom prst="rect">
            <a:avLst/>
          </a:prstGeom>
          <a:solidFill>
            <a:srgbClr val="FFFF00"/>
          </a:solidFill>
        </p:spPr>
        <p:txBody>
          <a:bodyPr vert="horz" wrap="square" lIns="0" tIns="0" rIns="0" bIns="0" rtlCol="0">
            <a:spAutoFit/>
          </a:bodyPr>
          <a:lstStyle/>
          <a:p>
            <a:pPr>
              <a:lnSpc>
                <a:spcPts val="2325"/>
              </a:lnSpc>
            </a:pPr>
            <a:r>
              <a:rPr sz="2000" b="1" dirty="0">
                <a:latin typeface="Calibri"/>
                <a:cs typeface="Calibri"/>
              </a:rPr>
              <a:t>insu</a:t>
            </a:r>
            <a:r>
              <a:rPr sz="2000" b="1" spc="-30" dirty="0">
                <a:latin typeface="Calibri"/>
                <a:cs typeface="Calibri"/>
              </a:rPr>
              <a:t>r</a:t>
            </a:r>
            <a:r>
              <a:rPr sz="2000" b="1" spc="-5" dirty="0">
                <a:latin typeface="Calibri"/>
                <a:cs typeface="Calibri"/>
              </a:rPr>
              <a:t>er</a:t>
            </a:r>
            <a:endParaRPr sz="2000" dirty="0">
              <a:latin typeface="Calibri"/>
              <a:cs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451986" y="144856"/>
            <a:ext cx="5431155" cy="452120"/>
          </a:xfrm>
          <a:prstGeom prst="rect">
            <a:avLst/>
          </a:prstGeom>
        </p:spPr>
        <p:txBody>
          <a:bodyPr vert="horz" wrap="square" lIns="0" tIns="12065" rIns="0" bIns="0" rtlCol="0">
            <a:spAutoFit/>
          </a:bodyPr>
          <a:lstStyle/>
          <a:p>
            <a:pPr marL="12700">
              <a:lnSpc>
                <a:spcPct val="100000"/>
              </a:lnSpc>
              <a:spcBef>
                <a:spcPts val="95"/>
              </a:spcBef>
            </a:pPr>
            <a:r>
              <a:rPr sz="2800" b="1" spc="-5" dirty="0">
                <a:solidFill>
                  <a:schemeClr val="accent6">
                    <a:lumMod val="50000"/>
                  </a:schemeClr>
                </a:solidFill>
                <a:latin typeface="Calibri"/>
                <a:cs typeface="Calibri"/>
              </a:rPr>
              <a:t>Rule</a:t>
            </a:r>
            <a:r>
              <a:rPr sz="2800" b="1" spc="-10" dirty="0">
                <a:solidFill>
                  <a:schemeClr val="accent6">
                    <a:lumMod val="50000"/>
                  </a:schemeClr>
                </a:solidFill>
                <a:latin typeface="Calibri"/>
                <a:cs typeface="Calibri"/>
              </a:rPr>
              <a:t> </a:t>
            </a:r>
            <a:r>
              <a:rPr sz="2800" b="1" spc="-5" dirty="0">
                <a:solidFill>
                  <a:schemeClr val="accent6">
                    <a:lumMod val="50000"/>
                  </a:schemeClr>
                </a:solidFill>
                <a:latin typeface="Calibri"/>
                <a:cs typeface="Calibri"/>
              </a:rPr>
              <a:t>54.</a:t>
            </a:r>
            <a:r>
              <a:rPr sz="2800" b="1" dirty="0">
                <a:solidFill>
                  <a:schemeClr val="accent6">
                    <a:lumMod val="50000"/>
                  </a:schemeClr>
                </a:solidFill>
                <a:latin typeface="Calibri"/>
                <a:cs typeface="Calibri"/>
              </a:rPr>
              <a:t> </a:t>
            </a:r>
            <a:r>
              <a:rPr sz="2800" b="1" spc="-85" dirty="0">
                <a:solidFill>
                  <a:schemeClr val="accent6">
                    <a:lumMod val="50000"/>
                  </a:schemeClr>
                </a:solidFill>
                <a:latin typeface="Calibri"/>
                <a:cs typeface="Calibri"/>
              </a:rPr>
              <a:t>Tax</a:t>
            </a:r>
            <a:r>
              <a:rPr sz="2800" b="1" spc="15" dirty="0">
                <a:solidFill>
                  <a:schemeClr val="accent6">
                    <a:lumMod val="50000"/>
                  </a:schemeClr>
                </a:solidFill>
                <a:latin typeface="Calibri"/>
                <a:cs typeface="Calibri"/>
              </a:rPr>
              <a:t> </a:t>
            </a:r>
            <a:r>
              <a:rPr sz="2800" b="1" spc="-15" dirty="0">
                <a:solidFill>
                  <a:schemeClr val="accent6">
                    <a:lumMod val="50000"/>
                  </a:schemeClr>
                </a:solidFill>
                <a:latin typeface="Calibri"/>
                <a:cs typeface="Calibri"/>
              </a:rPr>
              <a:t>invoice</a:t>
            </a:r>
            <a:r>
              <a:rPr sz="2800" b="1" spc="10" dirty="0">
                <a:solidFill>
                  <a:schemeClr val="accent6">
                    <a:lumMod val="50000"/>
                  </a:schemeClr>
                </a:solidFill>
                <a:latin typeface="Calibri"/>
                <a:cs typeface="Calibri"/>
              </a:rPr>
              <a:t> </a:t>
            </a:r>
            <a:r>
              <a:rPr sz="2800" b="1" spc="-5" dirty="0">
                <a:solidFill>
                  <a:schemeClr val="accent6">
                    <a:lumMod val="50000"/>
                  </a:schemeClr>
                </a:solidFill>
                <a:latin typeface="Calibri"/>
                <a:cs typeface="Calibri"/>
              </a:rPr>
              <a:t>in</a:t>
            </a:r>
            <a:r>
              <a:rPr sz="2800" b="1" spc="-10" dirty="0">
                <a:solidFill>
                  <a:schemeClr val="accent6">
                    <a:lumMod val="50000"/>
                  </a:schemeClr>
                </a:solidFill>
                <a:latin typeface="Calibri"/>
                <a:cs typeface="Calibri"/>
              </a:rPr>
              <a:t> </a:t>
            </a:r>
            <a:r>
              <a:rPr sz="2800" b="1" spc="-5" dirty="0">
                <a:solidFill>
                  <a:schemeClr val="accent6">
                    <a:lumMod val="50000"/>
                  </a:schemeClr>
                </a:solidFill>
                <a:latin typeface="Calibri"/>
                <a:cs typeface="Calibri"/>
              </a:rPr>
              <a:t>special</a:t>
            </a:r>
            <a:r>
              <a:rPr sz="2800" b="1" dirty="0">
                <a:solidFill>
                  <a:schemeClr val="accent6">
                    <a:lumMod val="50000"/>
                  </a:schemeClr>
                </a:solidFill>
                <a:latin typeface="Calibri"/>
                <a:cs typeface="Calibri"/>
              </a:rPr>
              <a:t> </a:t>
            </a:r>
            <a:r>
              <a:rPr sz="2800" b="1" spc="-5" dirty="0">
                <a:solidFill>
                  <a:schemeClr val="accent6">
                    <a:lumMod val="50000"/>
                  </a:schemeClr>
                </a:solidFill>
                <a:latin typeface="Calibri"/>
                <a:cs typeface="Calibri"/>
              </a:rPr>
              <a:t>cases.-</a:t>
            </a:r>
            <a:endParaRPr sz="2800" b="1" dirty="0">
              <a:solidFill>
                <a:schemeClr val="accent6">
                  <a:lumMod val="50000"/>
                </a:schemeClr>
              </a:solidFill>
              <a:latin typeface="Calibri"/>
              <a:cs typeface="Calibri"/>
            </a:endParaRPr>
          </a:p>
        </p:txBody>
      </p:sp>
      <p:sp>
        <p:nvSpPr>
          <p:cNvPr id="3" name="object 3"/>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sp>
        <p:nvSpPr>
          <p:cNvPr id="6" name="object 6"/>
          <p:cNvSpPr txBox="1"/>
          <p:nvPr/>
        </p:nvSpPr>
        <p:spPr>
          <a:xfrm>
            <a:off x="1143000" y="1219200"/>
            <a:ext cx="10058400" cy="3793987"/>
          </a:xfrm>
          <a:prstGeom prst="rect">
            <a:avLst/>
          </a:prstGeom>
        </p:spPr>
        <p:txBody>
          <a:bodyPr vert="horz" wrap="square" lIns="0" tIns="13335" rIns="0" bIns="0" rtlCol="0">
            <a:spAutoFit/>
          </a:bodyPr>
          <a:lstStyle/>
          <a:p>
            <a:pPr marL="177800" marR="1066800" lvl="1" algn="just" defTabSz="954088">
              <a:spcBef>
                <a:spcPts val="105"/>
              </a:spcBef>
              <a:tabLst>
                <a:tab pos="10228263" algn="l"/>
              </a:tabLst>
            </a:pPr>
            <a:r>
              <a:rPr lang="en-IN" sz="2000" spc="-5" dirty="0">
                <a:latin typeface="Calibri"/>
                <a:cs typeface="Calibri"/>
              </a:rPr>
              <a:t>54(2)</a:t>
            </a:r>
            <a:r>
              <a:rPr lang="en-US" sz="2000" spc="-5" dirty="0">
                <a:latin typeface="Calibri"/>
                <a:cs typeface="Calibri"/>
              </a:rPr>
              <a:t>Where</a:t>
            </a:r>
            <a:r>
              <a:rPr lang="en-US" sz="2000" spc="35" dirty="0">
                <a:latin typeface="Calibri"/>
                <a:cs typeface="Calibri"/>
              </a:rPr>
              <a:t> </a:t>
            </a:r>
            <a:r>
              <a:rPr lang="en-US" sz="2000" dirty="0">
                <a:latin typeface="Calibri"/>
                <a:cs typeface="Calibri"/>
              </a:rPr>
              <a:t>the</a:t>
            </a:r>
            <a:r>
              <a:rPr lang="en-US" sz="2000" spc="25" dirty="0">
                <a:latin typeface="Calibri"/>
                <a:cs typeface="Calibri"/>
              </a:rPr>
              <a:t> </a:t>
            </a:r>
            <a:r>
              <a:rPr lang="en-US" sz="2000" spc="-5" dirty="0">
                <a:latin typeface="Calibri"/>
                <a:cs typeface="Calibri"/>
              </a:rPr>
              <a:t>supplier</a:t>
            </a:r>
            <a:r>
              <a:rPr lang="en-US" sz="2000" spc="30" dirty="0">
                <a:latin typeface="Calibri"/>
                <a:cs typeface="Calibri"/>
              </a:rPr>
              <a:t> </a:t>
            </a:r>
            <a:r>
              <a:rPr lang="en-US" sz="2000" spc="-5" dirty="0">
                <a:latin typeface="Calibri"/>
                <a:cs typeface="Calibri"/>
              </a:rPr>
              <a:t>of</a:t>
            </a:r>
            <a:r>
              <a:rPr lang="en-US" sz="2000" spc="35" dirty="0">
                <a:latin typeface="Calibri"/>
                <a:cs typeface="Calibri"/>
              </a:rPr>
              <a:t> </a:t>
            </a:r>
            <a:r>
              <a:rPr lang="en-US" sz="2000" spc="-10" dirty="0">
                <a:latin typeface="Calibri"/>
                <a:cs typeface="Calibri"/>
              </a:rPr>
              <a:t>taxable</a:t>
            </a:r>
            <a:r>
              <a:rPr lang="en-US" sz="2000" spc="35" dirty="0">
                <a:latin typeface="Calibri"/>
                <a:cs typeface="Calibri"/>
              </a:rPr>
              <a:t> </a:t>
            </a:r>
            <a:r>
              <a:rPr lang="en-US" sz="2000" dirty="0">
                <a:latin typeface="Calibri"/>
                <a:cs typeface="Calibri"/>
              </a:rPr>
              <a:t>service</a:t>
            </a:r>
            <a:r>
              <a:rPr lang="en-US" sz="2000" spc="40" dirty="0">
                <a:latin typeface="Calibri"/>
                <a:cs typeface="Calibri"/>
              </a:rPr>
              <a:t> </a:t>
            </a:r>
            <a:r>
              <a:rPr lang="en-US" sz="2000" dirty="0">
                <a:latin typeface="Calibri"/>
                <a:cs typeface="Calibri"/>
              </a:rPr>
              <a:t>is</a:t>
            </a:r>
            <a:r>
              <a:rPr lang="en-US" sz="2000" dirty="0">
                <a:latin typeface="Times New Roman"/>
                <a:cs typeface="Times New Roman"/>
              </a:rPr>
              <a:t> </a:t>
            </a:r>
            <a:r>
              <a:rPr lang="en-US" sz="2800" b="1" dirty="0">
                <a:solidFill>
                  <a:srgbClr val="FF0000"/>
                </a:solidFill>
                <a:latin typeface="Times New Roman"/>
                <a:cs typeface="Times New Roman"/>
              </a:rPr>
              <a:t>an insurer </a:t>
            </a:r>
            <a:r>
              <a:rPr lang="en-US" sz="2000" dirty="0">
                <a:latin typeface="Calibri"/>
                <a:cs typeface="Calibri"/>
              </a:rPr>
              <a:t>or</a:t>
            </a:r>
            <a:r>
              <a:rPr lang="en-US" sz="2000" spc="25" dirty="0">
                <a:latin typeface="Calibri"/>
                <a:cs typeface="Calibri"/>
              </a:rPr>
              <a:t> </a:t>
            </a:r>
            <a:r>
              <a:rPr lang="en-US" sz="2000" dirty="0">
                <a:latin typeface="Calibri"/>
                <a:cs typeface="Calibri"/>
              </a:rPr>
              <a:t>a</a:t>
            </a:r>
            <a:r>
              <a:rPr lang="en-US" sz="2000" spc="25" dirty="0">
                <a:latin typeface="Calibri"/>
                <a:cs typeface="Calibri"/>
              </a:rPr>
              <a:t> </a:t>
            </a:r>
            <a:r>
              <a:rPr lang="en-US" sz="2000" spc="-5" dirty="0">
                <a:latin typeface="Calibri"/>
                <a:cs typeface="Calibri"/>
              </a:rPr>
              <a:t>banking</a:t>
            </a:r>
            <a:r>
              <a:rPr lang="en-US" sz="2000" spc="35" dirty="0">
                <a:latin typeface="Calibri"/>
                <a:cs typeface="Calibri"/>
              </a:rPr>
              <a:t> </a:t>
            </a:r>
            <a:r>
              <a:rPr lang="en-US" sz="2000" spc="-10" dirty="0">
                <a:latin typeface="Calibri"/>
                <a:cs typeface="Calibri"/>
              </a:rPr>
              <a:t>company</a:t>
            </a:r>
            <a:r>
              <a:rPr lang="en-US" sz="2000" spc="20" dirty="0">
                <a:latin typeface="Calibri"/>
                <a:cs typeface="Calibri"/>
              </a:rPr>
              <a:t> </a:t>
            </a:r>
            <a:r>
              <a:rPr lang="en-US" sz="2000" spc="-5" dirty="0">
                <a:latin typeface="Calibri"/>
                <a:cs typeface="Calibri"/>
              </a:rPr>
              <a:t>or </a:t>
            </a:r>
            <a:r>
              <a:rPr lang="en-US" sz="2000" spc="30" dirty="0">
                <a:latin typeface="Calibri"/>
                <a:cs typeface="Calibri"/>
              </a:rPr>
              <a:t> </a:t>
            </a:r>
            <a:r>
              <a:rPr lang="en-US" sz="2000" dirty="0">
                <a:latin typeface="Calibri"/>
                <a:cs typeface="Calibri"/>
              </a:rPr>
              <a:t>a</a:t>
            </a:r>
            <a:r>
              <a:rPr lang="en-US" sz="2000" spc="30" dirty="0">
                <a:latin typeface="Calibri"/>
                <a:cs typeface="Calibri"/>
              </a:rPr>
              <a:t> </a:t>
            </a:r>
            <a:r>
              <a:rPr lang="en-US" sz="2000" spc="-5" dirty="0">
                <a:latin typeface="Calibri"/>
                <a:cs typeface="Calibri"/>
              </a:rPr>
              <a:t>financial</a:t>
            </a:r>
            <a:r>
              <a:rPr lang="en-US" sz="2000" spc="35" dirty="0">
                <a:latin typeface="Calibri"/>
                <a:cs typeface="Calibri"/>
              </a:rPr>
              <a:t> </a:t>
            </a:r>
            <a:r>
              <a:rPr lang="en-US" sz="2000" spc="-5" dirty="0">
                <a:latin typeface="Calibri"/>
                <a:cs typeface="Calibri"/>
              </a:rPr>
              <a:t>institution </a:t>
            </a:r>
            <a:r>
              <a:rPr sz="2000" spc="-5" dirty="0">
                <a:latin typeface="Calibri"/>
                <a:cs typeface="Calibri"/>
              </a:rPr>
              <a:t>including</a:t>
            </a:r>
            <a:r>
              <a:rPr sz="2000" dirty="0">
                <a:latin typeface="Calibri"/>
                <a:cs typeface="Calibri"/>
              </a:rPr>
              <a:t> a </a:t>
            </a:r>
            <a:r>
              <a:rPr sz="2000" spc="-5" dirty="0">
                <a:latin typeface="Calibri"/>
                <a:cs typeface="Calibri"/>
              </a:rPr>
              <a:t>non-banking</a:t>
            </a:r>
            <a:r>
              <a:rPr sz="2000" dirty="0">
                <a:latin typeface="Calibri"/>
                <a:cs typeface="Calibri"/>
              </a:rPr>
              <a:t> </a:t>
            </a:r>
            <a:r>
              <a:rPr sz="2000" spc="-5" dirty="0">
                <a:latin typeface="Calibri"/>
                <a:cs typeface="Calibri"/>
              </a:rPr>
              <a:t>financial </a:t>
            </a:r>
            <a:r>
              <a:rPr sz="2000" spc="-30" dirty="0">
                <a:latin typeface="Calibri"/>
                <a:cs typeface="Calibri"/>
              </a:rPr>
              <a:t>company,</a:t>
            </a:r>
            <a:r>
              <a:rPr sz="2000" spc="-25" dirty="0">
                <a:latin typeface="Calibri"/>
                <a:cs typeface="Calibri"/>
              </a:rPr>
              <a:t> </a:t>
            </a:r>
            <a:r>
              <a:rPr sz="2000" u="heavy" dirty="0">
                <a:uFill>
                  <a:solidFill>
                    <a:srgbClr val="000000"/>
                  </a:solidFill>
                </a:uFill>
                <a:latin typeface="Calibri"/>
                <a:cs typeface="Calibri"/>
              </a:rPr>
              <a:t>the </a:t>
            </a:r>
            <a:r>
              <a:rPr sz="2000" u="heavy" spc="-5" dirty="0">
                <a:uFill>
                  <a:solidFill>
                    <a:srgbClr val="000000"/>
                  </a:solidFill>
                </a:uFill>
                <a:latin typeface="Calibri"/>
                <a:cs typeface="Calibri"/>
              </a:rPr>
              <a:t>said</a:t>
            </a:r>
            <a:r>
              <a:rPr sz="2000" u="heavy" dirty="0">
                <a:uFill>
                  <a:solidFill>
                    <a:srgbClr val="000000"/>
                  </a:solidFill>
                </a:uFill>
                <a:latin typeface="Calibri"/>
                <a:cs typeface="Calibri"/>
              </a:rPr>
              <a:t> </a:t>
            </a:r>
            <a:r>
              <a:rPr sz="2000" u="heavy" spc="-5" dirty="0">
                <a:uFill>
                  <a:solidFill>
                    <a:srgbClr val="000000"/>
                  </a:solidFill>
                </a:uFill>
                <a:latin typeface="Calibri"/>
                <a:cs typeface="Calibri"/>
              </a:rPr>
              <a:t>supplier </a:t>
            </a:r>
            <a:r>
              <a:rPr sz="2000" u="heavy" spc="-15" dirty="0">
                <a:uFill>
                  <a:solidFill>
                    <a:srgbClr val="000000"/>
                  </a:solidFill>
                </a:uFill>
                <a:latin typeface="Calibri"/>
                <a:cs typeface="Calibri"/>
              </a:rPr>
              <a:t>may</a:t>
            </a:r>
            <a:r>
              <a:rPr sz="2000" u="heavy" spc="-10" dirty="0">
                <a:uFill>
                  <a:solidFill>
                    <a:srgbClr val="000000"/>
                  </a:solidFill>
                </a:uFill>
                <a:latin typeface="Calibri"/>
                <a:cs typeface="Calibri"/>
              </a:rPr>
              <a:t> </a:t>
            </a:r>
            <a:r>
              <a:rPr sz="2000" u="heavy" spc="-5" dirty="0">
                <a:uFill>
                  <a:solidFill>
                    <a:srgbClr val="000000"/>
                  </a:solidFill>
                </a:uFill>
                <a:latin typeface="Calibri"/>
                <a:cs typeface="Calibri"/>
              </a:rPr>
              <a:t>issue</a:t>
            </a:r>
            <a:r>
              <a:rPr sz="2000" u="heavy" dirty="0">
                <a:uFill>
                  <a:solidFill>
                    <a:srgbClr val="000000"/>
                  </a:solidFill>
                </a:uFill>
                <a:latin typeface="Calibri"/>
                <a:cs typeface="Calibri"/>
              </a:rPr>
              <a:t> </a:t>
            </a:r>
            <a:r>
              <a:rPr sz="2000" u="heavy" spc="-10" dirty="0">
                <a:uFill>
                  <a:solidFill>
                    <a:srgbClr val="000000"/>
                  </a:solidFill>
                </a:uFill>
                <a:latin typeface="Calibri"/>
                <a:cs typeface="Calibri"/>
              </a:rPr>
              <a:t>consolidated</a:t>
            </a:r>
            <a:r>
              <a:rPr sz="2000" u="heavy" spc="430" dirty="0">
                <a:uFill>
                  <a:solidFill>
                    <a:srgbClr val="000000"/>
                  </a:solidFill>
                </a:uFill>
                <a:latin typeface="Calibri"/>
                <a:cs typeface="Calibri"/>
              </a:rPr>
              <a:t> </a:t>
            </a:r>
            <a:r>
              <a:rPr sz="2000" u="heavy" spc="-15" dirty="0">
                <a:uFill>
                  <a:solidFill>
                    <a:srgbClr val="000000"/>
                  </a:solidFill>
                </a:uFill>
                <a:latin typeface="Calibri"/>
                <a:cs typeface="Calibri"/>
              </a:rPr>
              <a:t>tax</a:t>
            </a:r>
            <a:r>
              <a:rPr sz="2000" u="heavy" spc="420" dirty="0">
                <a:uFill>
                  <a:solidFill>
                    <a:srgbClr val="000000"/>
                  </a:solidFill>
                </a:uFill>
                <a:latin typeface="Calibri"/>
                <a:cs typeface="Calibri"/>
              </a:rPr>
              <a:t> </a:t>
            </a:r>
            <a:r>
              <a:rPr sz="2000" u="heavy" spc="-10" dirty="0">
                <a:uFill>
                  <a:solidFill>
                    <a:srgbClr val="000000"/>
                  </a:solidFill>
                </a:uFill>
                <a:latin typeface="Calibri"/>
                <a:cs typeface="Calibri"/>
              </a:rPr>
              <a:t>invoice </a:t>
            </a:r>
            <a:r>
              <a:rPr sz="2000" spc="-5" dirty="0">
                <a:latin typeface="Calibri"/>
                <a:cs typeface="Calibri"/>
              </a:rPr>
              <a:t>or </a:t>
            </a:r>
            <a:r>
              <a:rPr sz="2000" spc="-440" dirty="0">
                <a:latin typeface="Calibri"/>
                <a:cs typeface="Calibri"/>
              </a:rPr>
              <a:t> </a:t>
            </a:r>
            <a:r>
              <a:rPr sz="2000" b="1" spc="-15" dirty="0">
                <a:solidFill>
                  <a:srgbClr val="B52B1F"/>
                </a:solidFill>
                <a:latin typeface="Calibri"/>
                <a:cs typeface="Calibri"/>
              </a:rPr>
              <a:t>any</a:t>
            </a:r>
            <a:r>
              <a:rPr sz="2000" b="1" spc="50" dirty="0">
                <a:solidFill>
                  <a:srgbClr val="B52B1F"/>
                </a:solidFill>
                <a:latin typeface="Calibri"/>
                <a:cs typeface="Calibri"/>
              </a:rPr>
              <a:t> </a:t>
            </a:r>
            <a:r>
              <a:rPr sz="2000" b="1" spc="-5" dirty="0">
                <a:solidFill>
                  <a:srgbClr val="B52B1F"/>
                </a:solidFill>
                <a:latin typeface="Calibri"/>
                <a:cs typeface="Calibri"/>
              </a:rPr>
              <a:t>other</a:t>
            </a:r>
            <a:r>
              <a:rPr sz="2000" b="1" spc="60" dirty="0">
                <a:solidFill>
                  <a:srgbClr val="B52B1F"/>
                </a:solidFill>
                <a:latin typeface="Calibri"/>
                <a:cs typeface="Calibri"/>
              </a:rPr>
              <a:t> </a:t>
            </a:r>
            <a:r>
              <a:rPr sz="2000" b="1" spc="-5" dirty="0">
                <a:solidFill>
                  <a:srgbClr val="B52B1F"/>
                </a:solidFill>
                <a:latin typeface="Calibri"/>
                <a:cs typeface="Calibri"/>
              </a:rPr>
              <a:t>document</a:t>
            </a:r>
            <a:r>
              <a:rPr sz="2000" b="1" spc="45" dirty="0">
                <a:solidFill>
                  <a:srgbClr val="B52B1F"/>
                </a:solidFill>
                <a:latin typeface="Calibri"/>
                <a:cs typeface="Calibri"/>
              </a:rPr>
              <a:t> </a:t>
            </a:r>
            <a:r>
              <a:rPr sz="2000" b="1" spc="-10" dirty="0">
                <a:solidFill>
                  <a:srgbClr val="B52B1F"/>
                </a:solidFill>
                <a:latin typeface="Calibri"/>
                <a:cs typeface="Calibri"/>
              </a:rPr>
              <a:t>in</a:t>
            </a:r>
            <a:r>
              <a:rPr sz="2000" b="1" spc="50" dirty="0">
                <a:solidFill>
                  <a:srgbClr val="B52B1F"/>
                </a:solidFill>
                <a:latin typeface="Calibri"/>
                <a:cs typeface="Calibri"/>
              </a:rPr>
              <a:t> </a:t>
            </a:r>
            <a:r>
              <a:rPr sz="2000" b="1" spc="-5" dirty="0">
                <a:solidFill>
                  <a:srgbClr val="B52B1F"/>
                </a:solidFill>
                <a:latin typeface="Calibri"/>
                <a:cs typeface="Calibri"/>
              </a:rPr>
              <a:t>lieu</a:t>
            </a:r>
            <a:r>
              <a:rPr sz="2000" b="1" spc="50" dirty="0">
                <a:solidFill>
                  <a:srgbClr val="B52B1F"/>
                </a:solidFill>
                <a:latin typeface="Calibri"/>
                <a:cs typeface="Calibri"/>
              </a:rPr>
              <a:t> </a:t>
            </a:r>
            <a:r>
              <a:rPr sz="2000" b="1" spc="-5" dirty="0">
                <a:solidFill>
                  <a:srgbClr val="B52B1F"/>
                </a:solidFill>
                <a:latin typeface="Calibri"/>
                <a:cs typeface="Calibri"/>
              </a:rPr>
              <a:t>thereof</a:t>
            </a:r>
            <a:r>
              <a:rPr sz="2000" spc="-5" dirty="0">
                <a:latin typeface="Calibri"/>
                <a:cs typeface="Calibri"/>
              </a:rPr>
              <a:t>,</a:t>
            </a:r>
            <a:r>
              <a:rPr sz="2000" spc="60" dirty="0">
                <a:latin typeface="Calibri"/>
                <a:cs typeface="Calibri"/>
              </a:rPr>
              <a:t> </a:t>
            </a:r>
            <a:r>
              <a:rPr sz="2000" spc="-15" dirty="0">
                <a:latin typeface="Calibri"/>
                <a:cs typeface="Calibri"/>
              </a:rPr>
              <a:t>by</a:t>
            </a:r>
            <a:r>
              <a:rPr sz="2000" spc="60" dirty="0">
                <a:latin typeface="Calibri"/>
                <a:cs typeface="Calibri"/>
              </a:rPr>
              <a:t> </a:t>
            </a:r>
            <a:r>
              <a:rPr sz="2000" spc="-15" dirty="0">
                <a:latin typeface="Calibri"/>
                <a:cs typeface="Calibri"/>
              </a:rPr>
              <a:t>whatever</a:t>
            </a:r>
            <a:r>
              <a:rPr sz="2000" spc="55" dirty="0">
                <a:latin typeface="Calibri"/>
                <a:cs typeface="Calibri"/>
              </a:rPr>
              <a:t> </a:t>
            </a:r>
            <a:r>
              <a:rPr sz="2000" spc="-5" dirty="0">
                <a:latin typeface="Calibri"/>
                <a:cs typeface="Calibri"/>
              </a:rPr>
              <a:t>name</a:t>
            </a:r>
            <a:r>
              <a:rPr sz="2000" spc="55" dirty="0">
                <a:latin typeface="Calibri"/>
                <a:cs typeface="Calibri"/>
              </a:rPr>
              <a:t> </a:t>
            </a:r>
            <a:r>
              <a:rPr sz="2000" spc="-5" dirty="0">
                <a:latin typeface="Calibri"/>
                <a:cs typeface="Calibri"/>
              </a:rPr>
              <a:t>called</a:t>
            </a:r>
            <a:r>
              <a:rPr sz="2000" spc="60" dirty="0">
                <a:latin typeface="Calibri"/>
                <a:cs typeface="Calibri"/>
              </a:rPr>
              <a:t> </a:t>
            </a:r>
            <a:r>
              <a:rPr sz="2000" spc="-15" dirty="0">
                <a:latin typeface="Calibri"/>
                <a:cs typeface="Calibri"/>
              </a:rPr>
              <a:t>for</a:t>
            </a:r>
            <a:r>
              <a:rPr sz="2000" spc="40" dirty="0">
                <a:latin typeface="Calibri"/>
                <a:cs typeface="Calibri"/>
              </a:rPr>
              <a:t> </a:t>
            </a:r>
            <a:r>
              <a:rPr sz="2000" dirty="0">
                <a:latin typeface="Calibri"/>
                <a:cs typeface="Calibri"/>
              </a:rPr>
              <a:t>the</a:t>
            </a:r>
            <a:r>
              <a:rPr sz="2000" spc="60" dirty="0">
                <a:latin typeface="Calibri"/>
                <a:cs typeface="Calibri"/>
              </a:rPr>
              <a:t> </a:t>
            </a:r>
            <a:r>
              <a:rPr sz="2000" spc="-5" dirty="0">
                <a:latin typeface="Calibri"/>
                <a:cs typeface="Calibri"/>
              </a:rPr>
              <a:t>supply</a:t>
            </a:r>
            <a:r>
              <a:rPr sz="2000" spc="50" dirty="0">
                <a:latin typeface="Calibri"/>
                <a:cs typeface="Calibri"/>
              </a:rPr>
              <a:t> </a:t>
            </a:r>
            <a:r>
              <a:rPr sz="2000" spc="-5" dirty="0">
                <a:latin typeface="Calibri"/>
                <a:cs typeface="Calibri"/>
              </a:rPr>
              <a:t>of</a:t>
            </a:r>
            <a:r>
              <a:rPr sz="2000" spc="50" dirty="0">
                <a:latin typeface="Calibri"/>
                <a:cs typeface="Calibri"/>
              </a:rPr>
              <a:t> </a:t>
            </a:r>
            <a:r>
              <a:rPr sz="2000" dirty="0">
                <a:latin typeface="Calibri"/>
                <a:cs typeface="Calibri"/>
              </a:rPr>
              <a:t>services</a:t>
            </a:r>
            <a:r>
              <a:rPr sz="2000" spc="55" dirty="0">
                <a:latin typeface="Calibri"/>
                <a:cs typeface="Calibri"/>
              </a:rPr>
              <a:t> </a:t>
            </a:r>
            <a:r>
              <a:rPr sz="2000" dirty="0">
                <a:latin typeface="Calibri"/>
                <a:cs typeface="Calibri"/>
              </a:rPr>
              <a:t>made</a:t>
            </a:r>
            <a:r>
              <a:rPr sz="2000" spc="55" dirty="0">
                <a:latin typeface="Calibri"/>
                <a:cs typeface="Calibri"/>
              </a:rPr>
              <a:t> </a:t>
            </a:r>
            <a:r>
              <a:rPr sz="2000" spc="-5" dirty="0">
                <a:latin typeface="Calibri"/>
                <a:cs typeface="Calibri"/>
              </a:rPr>
              <a:t>during </a:t>
            </a:r>
            <a:r>
              <a:rPr sz="2000" spc="-440" dirty="0">
                <a:latin typeface="Calibri"/>
                <a:cs typeface="Calibri"/>
              </a:rPr>
              <a:t> </a:t>
            </a:r>
            <a:r>
              <a:rPr sz="2000" dirty="0">
                <a:latin typeface="Calibri"/>
                <a:cs typeface="Calibri"/>
              </a:rPr>
              <a:t>a </a:t>
            </a:r>
            <a:r>
              <a:rPr sz="2000" spc="-5" dirty="0">
                <a:latin typeface="Calibri"/>
                <a:cs typeface="Calibri"/>
              </a:rPr>
              <a:t>month </a:t>
            </a:r>
            <a:r>
              <a:rPr sz="2000" spc="-15" dirty="0">
                <a:latin typeface="Calibri"/>
                <a:cs typeface="Calibri"/>
              </a:rPr>
              <a:t>at </a:t>
            </a:r>
            <a:r>
              <a:rPr sz="2000" spc="-5" dirty="0">
                <a:latin typeface="Calibri"/>
                <a:cs typeface="Calibri"/>
              </a:rPr>
              <a:t>the </a:t>
            </a:r>
            <a:r>
              <a:rPr sz="2000" dirty="0">
                <a:latin typeface="Calibri"/>
                <a:cs typeface="Calibri"/>
              </a:rPr>
              <a:t>end of </a:t>
            </a:r>
            <a:r>
              <a:rPr sz="2000" spc="-5" dirty="0">
                <a:latin typeface="Calibri"/>
                <a:cs typeface="Calibri"/>
              </a:rPr>
              <a:t>the month], whether issued </a:t>
            </a:r>
            <a:r>
              <a:rPr sz="2000" dirty="0">
                <a:latin typeface="Calibri"/>
                <a:cs typeface="Calibri"/>
              </a:rPr>
              <a:t>or made </a:t>
            </a:r>
            <a:r>
              <a:rPr sz="2000" spc="-10" dirty="0">
                <a:latin typeface="Calibri"/>
                <a:cs typeface="Calibri"/>
              </a:rPr>
              <a:t>available, physically </a:t>
            </a:r>
            <a:r>
              <a:rPr sz="2000" spc="-5" dirty="0">
                <a:latin typeface="Calibri"/>
                <a:cs typeface="Calibri"/>
              </a:rPr>
              <a:t>or electronically </a:t>
            </a:r>
            <a:r>
              <a:rPr sz="2000" dirty="0">
                <a:latin typeface="Calibri"/>
                <a:cs typeface="Calibri"/>
              </a:rPr>
              <a:t> </a:t>
            </a:r>
            <a:r>
              <a:rPr sz="2000" spc="-5" dirty="0">
                <a:latin typeface="Calibri"/>
                <a:cs typeface="Calibri"/>
              </a:rPr>
              <a:t>whether or not </a:t>
            </a:r>
            <a:r>
              <a:rPr sz="2000" dirty="0">
                <a:latin typeface="Calibri"/>
                <a:cs typeface="Calibri"/>
              </a:rPr>
              <a:t>serially</a:t>
            </a:r>
            <a:r>
              <a:rPr lang="en-IN" sz="2000" dirty="0">
                <a:latin typeface="Calibri"/>
                <a:cs typeface="Calibri"/>
              </a:rPr>
              <a:t> </a:t>
            </a:r>
            <a:r>
              <a:rPr sz="2000" dirty="0">
                <a:latin typeface="Calibri"/>
                <a:cs typeface="Calibri"/>
              </a:rPr>
              <a:t> </a:t>
            </a:r>
            <a:r>
              <a:rPr sz="2000" spc="-5" dirty="0">
                <a:latin typeface="Calibri"/>
                <a:cs typeface="Calibri"/>
              </a:rPr>
              <a:t>numbered, and whether or not </a:t>
            </a:r>
            <a:r>
              <a:rPr sz="2000" spc="-10" dirty="0">
                <a:latin typeface="Calibri"/>
                <a:cs typeface="Calibri"/>
              </a:rPr>
              <a:t>containing </a:t>
            </a:r>
            <a:r>
              <a:rPr sz="2000" dirty="0">
                <a:latin typeface="Calibri"/>
                <a:cs typeface="Calibri"/>
              </a:rPr>
              <a:t>the </a:t>
            </a:r>
            <a:r>
              <a:rPr sz="2000" spc="-5" dirty="0">
                <a:latin typeface="Calibri"/>
                <a:cs typeface="Calibri"/>
              </a:rPr>
              <a:t>address of the </a:t>
            </a:r>
            <a:r>
              <a:rPr sz="2000" spc="-10" dirty="0">
                <a:latin typeface="Calibri"/>
                <a:cs typeface="Calibri"/>
              </a:rPr>
              <a:t>recipient </a:t>
            </a:r>
            <a:r>
              <a:rPr sz="2000" spc="-5" dirty="0">
                <a:latin typeface="Calibri"/>
                <a:cs typeface="Calibri"/>
              </a:rPr>
              <a:t>of </a:t>
            </a:r>
            <a:r>
              <a:rPr sz="2000" dirty="0">
                <a:latin typeface="Calibri"/>
                <a:cs typeface="Calibri"/>
              </a:rPr>
              <a:t> </a:t>
            </a:r>
            <a:r>
              <a:rPr sz="2000" spc="-15" dirty="0">
                <a:latin typeface="Calibri"/>
                <a:cs typeface="Calibri"/>
              </a:rPr>
              <a:t>taxable</a:t>
            </a:r>
            <a:r>
              <a:rPr sz="2000" spc="10" dirty="0">
                <a:latin typeface="Calibri"/>
                <a:cs typeface="Calibri"/>
              </a:rPr>
              <a:t> </a:t>
            </a:r>
            <a:r>
              <a:rPr sz="2000" dirty="0">
                <a:latin typeface="Calibri"/>
                <a:cs typeface="Calibri"/>
              </a:rPr>
              <a:t>service</a:t>
            </a:r>
            <a:r>
              <a:rPr sz="2000" spc="20" dirty="0">
                <a:latin typeface="Calibri"/>
                <a:cs typeface="Calibri"/>
              </a:rPr>
              <a:t> </a:t>
            </a:r>
            <a:r>
              <a:rPr sz="2000" dirty="0">
                <a:latin typeface="Calibri"/>
                <a:cs typeface="Calibri"/>
              </a:rPr>
              <a:t>but</a:t>
            </a:r>
            <a:r>
              <a:rPr sz="2000" spc="-10" dirty="0">
                <a:latin typeface="Calibri"/>
                <a:cs typeface="Calibri"/>
              </a:rPr>
              <a:t> containing</a:t>
            </a:r>
            <a:r>
              <a:rPr sz="2000" spc="-20" dirty="0">
                <a:latin typeface="Calibri"/>
                <a:cs typeface="Calibri"/>
              </a:rPr>
              <a:t> </a:t>
            </a:r>
            <a:r>
              <a:rPr sz="2000" dirty="0">
                <a:latin typeface="Calibri"/>
                <a:cs typeface="Calibri"/>
              </a:rPr>
              <a:t>other</a:t>
            </a:r>
            <a:r>
              <a:rPr sz="2000" spc="-20" dirty="0">
                <a:latin typeface="Calibri"/>
                <a:cs typeface="Calibri"/>
              </a:rPr>
              <a:t> </a:t>
            </a:r>
            <a:r>
              <a:rPr sz="2000" spc="-10" dirty="0">
                <a:latin typeface="Calibri"/>
                <a:cs typeface="Calibri"/>
              </a:rPr>
              <a:t>information</a:t>
            </a:r>
            <a:r>
              <a:rPr sz="2000" spc="5" dirty="0">
                <a:latin typeface="Calibri"/>
                <a:cs typeface="Calibri"/>
              </a:rPr>
              <a:t> </a:t>
            </a:r>
            <a:r>
              <a:rPr sz="2000" dirty="0">
                <a:latin typeface="Calibri"/>
                <a:cs typeface="Calibri"/>
              </a:rPr>
              <a:t>as </a:t>
            </a:r>
            <a:r>
              <a:rPr sz="2000" spc="-5" dirty="0">
                <a:latin typeface="Calibri"/>
                <a:cs typeface="Calibri"/>
              </a:rPr>
              <a:t>mentioned</a:t>
            </a:r>
            <a:r>
              <a:rPr sz="2000" spc="5" dirty="0">
                <a:latin typeface="Calibri"/>
                <a:cs typeface="Calibri"/>
              </a:rPr>
              <a:t> </a:t>
            </a:r>
            <a:r>
              <a:rPr sz="2000" spc="-5" dirty="0">
                <a:latin typeface="Calibri"/>
                <a:cs typeface="Calibri"/>
              </a:rPr>
              <a:t>under</a:t>
            </a:r>
            <a:r>
              <a:rPr sz="2000" spc="-15" dirty="0">
                <a:latin typeface="Calibri"/>
                <a:cs typeface="Calibri"/>
              </a:rPr>
              <a:t> </a:t>
            </a:r>
            <a:r>
              <a:rPr sz="2000" dirty="0">
                <a:latin typeface="Calibri"/>
                <a:cs typeface="Calibri"/>
              </a:rPr>
              <a:t>rule 46.</a:t>
            </a:r>
          </a:p>
          <a:p>
            <a:pPr>
              <a:lnSpc>
                <a:spcPct val="100000"/>
              </a:lnSpc>
              <a:spcBef>
                <a:spcPts val="35"/>
              </a:spcBef>
            </a:pPr>
            <a:endParaRPr sz="2100" dirty="0">
              <a:latin typeface="Calibri"/>
              <a:cs typeface="Calibri"/>
            </a:endParaRPr>
          </a:p>
          <a:p>
            <a:pPr marL="12700" algn="just">
              <a:lnSpc>
                <a:spcPts val="2300"/>
              </a:lnSpc>
            </a:pPr>
            <a:r>
              <a:rPr sz="2000" spc="-5" dirty="0">
                <a:solidFill>
                  <a:srgbClr val="F47F17"/>
                </a:solidFill>
                <a:latin typeface="Lucida Sans Unicode"/>
                <a:cs typeface="Lucida Sans Unicode"/>
              </a:rPr>
              <a:t>Provided</a:t>
            </a:r>
            <a:r>
              <a:rPr sz="2000" spc="-215" dirty="0">
                <a:solidFill>
                  <a:srgbClr val="F47F17"/>
                </a:solidFill>
                <a:latin typeface="Lucida Sans Unicode"/>
                <a:cs typeface="Lucida Sans Unicode"/>
              </a:rPr>
              <a:t> </a:t>
            </a:r>
            <a:r>
              <a:rPr sz="2000" spc="-10" dirty="0">
                <a:solidFill>
                  <a:srgbClr val="F47F17"/>
                </a:solidFill>
                <a:latin typeface="Lucida Sans Unicode"/>
                <a:cs typeface="Lucida Sans Unicode"/>
              </a:rPr>
              <a:t>that</a:t>
            </a:r>
            <a:r>
              <a:rPr sz="2000" spc="-140" dirty="0">
                <a:solidFill>
                  <a:srgbClr val="F47F17"/>
                </a:solidFill>
                <a:latin typeface="Lucida Sans Unicode"/>
                <a:cs typeface="Lucida Sans Unicode"/>
              </a:rPr>
              <a:t> </a:t>
            </a:r>
            <a:r>
              <a:rPr sz="2000" spc="-5" dirty="0">
                <a:solidFill>
                  <a:srgbClr val="F47F17"/>
                </a:solidFill>
                <a:latin typeface="Lucida Sans Unicode"/>
                <a:cs typeface="Lucida Sans Unicode"/>
              </a:rPr>
              <a:t>the</a:t>
            </a:r>
            <a:r>
              <a:rPr sz="2000" spc="-225" dirty="0">
                <a:solidFill>
                  <a:srgbClr val="F47F17"/>
                </a:solidFill>
                <a:latin typeface="Lucida Sans Unicode"/>
                <a:cs typeface="Lucida Sans Unicode"/>
              </a:rPr>
              <a:t> </a:t>
            </a:r>
            <a:r>
              <a:rPr sz="2000" spc="-15" dirty="0">
                <a:solidFill>
                  <a:srgbClr val="F47F17"/>
                </a:solidFill>
                <a:latin typeface="Lucida Sans Unicode"/>
                <a:cs typeface="Lucida Sans Unicode"/>
              </a:rPr>
              <a:t>signature</a:t>
            </a:r>
            <a:r>
              <a:rPr sz="2000" spc="-225" dirty="0">
                <a:solidFill>
                  <a:srgbClr val="F47F17"/>
                </a:solidFill>
                <a:latin typeface="Lucida Sans Unicode"/>
                <a:cs typeface="Lucida Sans Unicode"/>
              </a:rPr>
              <a:t> </a:t>
            </a:r>
            <a:r>
              <a:rPr sz="2000" spc="-5" dirty="0">
                <a:solidFill>
                  <a:srgbClr val="F47F17"/>
                </a:solidFill>
                <a:latin typeface="Lucida Sans Unicode"/>
                <a:cs typeface="Lucida Sans Unicode"/>
              </a:rPr>
              <a:t>or</a:t>
            </a:r>
            <a:r>
              <a:rPr sz="2000" spc="-170" dirty="0">
                <a:solidFill>
                  <a:srgbClr val="F47F17"/>
                </a:solidFill>
                <a:latin typeface="Lucida Sans Unicode"/>
                <a:cs typeface="Lucida Sans Unicode"/>
              </a:rPr>
              <a:t> </a:t>
            </a:r>
            <a:r>
              <a:rPr sz="2000" spc="-40" dirty="0">
                <a:solidFill>
                  <a:srgbClr val="F47F17"/>
                </a:solidFill>
                <a:latin typeface="Lucida Sans Unicode"/>
                <a:cs typeface="Lucida Sans Unicode"/>
              </a:rPr>
              <a:t>digital</a:t>
            </a:r>
            <a:r>
              <a:rPr sz="2000" spc="-190" dirty="0">
                <a:solidFill>
                  <a:srgbClr val="F47F17"/>
                </a:solidFill>
                <a:latin typeface="Lucida Sans Unicode"/>
                <a:cs typeface="Lucida Sans Unicode"/>
              </a:rPr>
              <a:t> </a:t>
            </a:r>
            <a:r>
              <a:rPr sz="2000" spc="-15" dirty="0">
                <a:solidFill>
                  <a:srgbClr val="F47F17"/>
                </a:solidFill>
                <a:latin typeface="Lucida Sans Unicode"/>
                <a:cs typeface="Lucida Sans Unicode"/>
              </a:rPr>
              <a:t>signature</a:t>
            </a:r>
            <a:r>
              <a:rPr sz="2000" spc="-225" dirty="0">
                <a:solidFill>
                  <a:srgbClr val="F47F17"/>
                </a:solidFill>
                <a:latin typeface="Lucida Sans Unicode"/>
                <a:cs typeface="Lucida Sans Unicode"/>
              </a:rPr>
              <a:t> </a:t>
            </a:r>
            <a:r>
              <a:rPr sz="2000" spc="-35" dirty="0">
                <a:solidFill>
                  <a:srgbClr val="F47F17"/>
                </a:solidFill>
                <a:latin typeface="Lucida Sans Unicode"/>
                <a:cs typeface="Lucida Sans Unicode"/>
              </a:rPr>
              <a:t>of</a:t>
            </a:r>
            <a:r>
              <a:rPr sz="2000" spc="-135" dirty="0">
                <a:solidFill>
                  <a:srgbClr val="F47F17"/>
                </a:solidFill>
                <a:latin typeface="Lucida Sans Unicode"/>
                <a:cs typeface="Lucida Sans Unicode"/>
              </a:rPr>
              <a:t> </a:t>
            </a:r>
            <a:r>
              <a:rPr sz="2000" spc="-5" dirty="0">
                <a:solidFill>
                  <a:srgbClr val="F47F17"/>
                </a:solidFill>
                <a:latin typeface="Lucida Sans Unicode"/>
                <a:cs typeface="Lucida Sans Unicode"/>
              </a:rPr>
              <a:t>the</a:t>
            </a:r>
            <a:r>
              <a:rPr sz="2000" spc="-225" dirty="0">
                <a:solidFill>
                  <a:srgbClr val="F47F17"/>
                </a:solidFill>
                <a:latin typeface="Lucida Sans Unicode"/>
                <a:cs typeface="Lucida Sans Unicode"/>
              </a:rPr>
              <a:t> </a:t>
            </a:r>
            <a:r>
              <a:rPr sz="2000" spc="-30" dirty="0">
                <a:solidFill>
                  <a:srgbClr val="F47F17"/>
                </a:solidFill>
                <a:latin typeface="Lucida Sans Unicode"/>
                <a:cs typeface="Lucida Sans Unicode"/>
              </a:rPr>
              <a:t>supplier</a:t>
            </a:r>
            <a:r>
              <a:rPr sz="2000" spc="-185" dirty="0">
                <a:solidFill>
                  <a:srgbClr val="F47F17"/>
                </a:solidFill>
                <a:latin typeface="Lucida Sans Unicode"/>
                <a:cs typeface="Lucida Sans Unicode"/>
              </a:rPr>
              <a:t> </a:t>
            </a:r>
            <a:r>
              <a:rPr sz="2000" spc="-5" dirty="0">
                <a:solidFill>
                  <a:srgbClr val="F47F17"/>
                </a:solidFill>
                <a:latin typeface="Lucida Sans Unicode"/>
                <a:cs typeface="Lucida Sans Unicode"/>
              </a:rPr>
              <a:t>or</a:t>
            </a:r>
            <a:r>
              <a:rPr sz="2000" spc="-165" dirty="0">
                <a:solidFill>
                  <a:srgbClr val="F47F17"/>
                </a:solidFill>
                <a:latin typeface="Lucida Sans Unicode"/>
                <a:cs typeface="Lucida Sans Unicode"/>
              </a:rPr>
              <a:t> </a:t>
            </a:r>
            <a:r>
              <a:rPr sz="2000" spc="-45" dirty="0">
                <a:solidFill>
                  <a:srgbClr val="F47F17"/>
                </a:solidFill>
                <a:latin typeface="Lucida Sans Unicode"/>
                <a:cs typeface="Lucida Sans Unicode"/>
              </a:rPr>
              <a:t>his</a:t>
            </a:r>
            <a:r>
              <a:rPr sz="2000" spc="-145" dirty="0">
                <a:solidFill>
                  <a:srgbClr val="F47F17"/>
                </a:solidFill>
                <a:latin typeface="Lucida Sans Unicode"/>
                <a:cs typeface="Lucida Sans Unicode"/>
              </a:rPr>
              <a:t> </a:t>
            </a:r>
            <a:r>
              <a:rPr sz="2000" spc="-20" dirty="0" err="1">
                <a:solidFill>
                  <a:srgbClr val="F47F17"/>
                </a:solidFill>
                <a:latin typeface="Lucida Sans Unicode"/>
                <a:cs typeface="Lucida Sans Unicode"/>
              </a:rPr>
              <a:t>authorised</a:t>
            </a:r>
            <a:r>
              <a:rPr sz="2000" spc="-135" dirty="0">
                <a:solidFill>
                  <a:srgbClr val="F47F17"/>
                </a:solidFill>
                <a:latin typeface="Lucida Sans Unicode"/>
                <a:cs typeface="Lucida Sans Unicode"/>
              </a:rPr>
              <a:t> </a:t>
            </a:r>
            <a:r>
              <a:rPr lang="en-IN" sz="2000" spc="-15" dirty="0">
                <a:solidFill>
                  <a:srgbClr val="F47F17"/>
                </a:solidFill>
                <a:latin typeface="Lucida Sans Unicode"/>
                <a:cs typeface="Lucida Sans Unicode"/>
              </a:rPr>
              <a:t>representative</a:t>
            </a:r>
            <a:r>
              <a:rPr lang="en-IN" sz="2000" spc="-140" dirty="0">
                <a:solidFill>
                  <a:srgbClr val="F47F17"/>
                </a:solidFill>
                <a:latin typeface="Lucida Sans Unicode"/>
                <a:cs typeface="Lucida Sans Unicode"/>
              </a:rPr>
              <a:t> </a:t>
            </a:r>
            <a:r>
              <a:rPr lang="en-IN" sz="2000" spc="-35" dirty="0">
                <a:solidFill>
                  <a:srgbClr val="F47F17"/>
                </a:solidFill>
                <a:latin typeface="Lucida Sans Unicode"/>
                <a:cs typeface="Lucida Sans Unicode"/>
              </a:rPr>
              <a:t>shall </a:t>
            </a:r>
            <a:r>
              <a:rPr sz="2000" spc="-5" dirty="0">
                <a:latin typeface="Calibri"/>
                <a:cs typeface="Calibri"/>
              </a:rPr>
              <a:t>not</a:t>
            </a:r>
            <a:r>
              <a:rPr sz="2000" spc="175" dirty="0">
                <a:latin typeface="Calibri"/>
                <a:cs typeface="Calibri"/>
              </a:rPr>
              <a:t> </a:t>
            </a:r>
            <a:r>
              <a:rPr sz="2000" dirty="0">
                <a:latin typeface="Calibri"/>
                <a:cs typeface="Calibri"/>
              </a:rPr>
              <a:t>be</a:t>
            </a:r>
            <a:r>
              <a:rPr sz="2000" spc="190" dirty="0">
                <a:latin typeface="Calibri"/>
                <a:cs typeface="Calibri"/>
              </a:rPr>
              <a:t> </a:t>
            </a:r>
            <a:r>
              <a:rPr sz="2000" spc="-10" dirty="0">
                <a:latin typeface="Calibri"/>
                <a:cs typeface="Calibri"/>
              </a:rPr>
              <a:t>required</a:t>
            </a:r>
            <a:r>
              <a:rPr sz="2000" spc="185" dirty="0">
                <a:latin typeface="Calibri"/>
                <a:cs typeface="Calibri"/>
              </a:rPr>
              <a:t> </a:t>
            </a:r>
            <a:r>
              <a:rPr sz="2000" spc="-5" dirty="0">
                <a:latin typeface="Calibri"/>
                <a:cs typeface="Calibri"/>
              </a:rPr>
              <a:t>in</a:t>
            </a:r>
            <a:r>
              <a:rPr sz="2000" spc="180" dirty="0">
                <a:latin typeface="Calibri"/>
                <a:cs typeface="Calibri"/>
              </a:rPr>
              <a:t> </a:t>
            </a:r>
            <a:r>
              <a:rPr sz="2000" dirty="0">
                <a:latin typeface="Calibri"/>
                <a:cs typeface="Calibri"/>
              </a:rPr>
              <a:t>the</a:t>
            </a:r>
            <a:r>
              <a:rPr sz="2000" spc="170" dirty="0">
                <a:latin typeface="Calibri"/>
                <a:cs typeface="Calibri"/>
              </a:rPr>
              <a:t> </a:t>
            </a:r>
            <a:r>
              <a:rPr sz="2000" dirty="0">
                <a:latin typeface="Calibri"/>
                <a:cs typeface="Calibri"/>
              </a:rPr>
              <a:t>case</a:t>
            </a:r>
            <a:r>
              <a:rPr sz="2000" spc="170" dirty="0">
                <a:latin typeface="Calibri"/>
                <a:cs typeface="Calibri"/>
              </a:rPr>
              <a:t> </a:t>
            </a:r>
            <a:r>
              <a:rPr sz="2000" dirty="0">
                <a:latin typeface="Calibri"/>
                <a:cs typeface="Calibri"/>
              </a:rPr>
              <a:t>of</a:t>
            </a:r>
            <a:r>
              <a:rPr sz="2000" spc="190" dirty="0">
                <a:latin typeface="Calibri"/>
                <a:cs typeface="Calibri"/>
              </a:rPr>
              <a:t> </a:t>
            </a:r>
            <a:r>
              <a:rPr sz="2000" spc="-5" dirty="0">
                <a:latin typeface="Calibri"/>
                <a:cs typeface="Calibri"/>
              </a:rPr>
              <a:t>issuance</a:t>
            </a:r>
            <a:r>
              <a:rPr sz="2000" spc="190" dirty="0">
                <a:latin typeface="Calibri"/>
                <a:cs typeface="Calibri"/>
              </a:rPr>
              <a:t> </a:t>
            </a:r>
            <a:r>
              <a:rPr sz="2000" dirty="0">
                <a:latin typeface="Calibri"/>
                <a:cs typeface="Calibri"/>
              </a:rPr>
              <a:t>of</a:t>
            </a:r>
            <a:r>
              <a:rPr sz="2000" spc="160" dirty="0">
                <a:latin typeface="Calibri"/>
                <a:cs typeface="Calibri"/>
              </a:rPr>
              <a:t> </a:t>
            </a:r>
            <a:r>
              <a:rPr sz="2000" dirty="0">
                <a:latin typeface="Calibri"/>
                <a:cs typeface="Calibri"/>
              </a:rPr>
              <a:t>a</a:t>
            </a:r>
            <a:r>
              <a:rPr sz="2000" spc="185" dirty="0">
                <a:latin typeface="Calibri"/>
                <a:cs typeface="Calibri"/>
              </a:rPr>
              <a:t> </a:t>
            </a:r>
            <a:r>
              <a:rPr sz="2000" spc="-10" dirty="0">
                <a:latin typeface="Calibri"/>
                <a:cs typeface="Calibri"/>
              </a:rPr>
              <a:t>consolidated</a:t>
            </a:r>
            <a:r>
              <a:rPr sz="2000" spc="200" dirty="0">
                <a:latin typeface="Calibri"/>
                <a:cs typeface="Calibri"/>
              </a:rPr>
              <a:t> </a:t>
            </a:r>
            <a:r>
              <a:rPr sz="2000" spc="-15" dirty="0">
                <a:latin typeface="Calibri"/>
                <a:cs typeface="Calibri"/>
              </a:rPr>
              <a:t>tax</a:t>
            </a:r>
            <a:r>
              <a:rPr sz="2000" spc="180" dirty="0">
                <a:latin typeface="Calibri"/>
                <a:cs typeface="Calibri"/>
              </a:rPr>
              <a:t> </a:t>
            </a:r>
            <a:r>
              <a:rPr sz="2000" spc="-10" dirty="0">
                <a:latin typeface="Calibri"/>
                <a:cs typeface="Calibri"/>
              </a:rPr>
              <a:t>invoice</a:t>
            </a:r>
            <a:r>
              <a:rPr sz="2000" spc="180" dirty="0">
                <a:latin typeface="Calibri"/>
                <a:cs typeface="Calibri"/>
              </a:rPr>
              <a:t> </a:t>
            </a:r>
            <a:r>
              <a:rPr sz="2000" dirty="0">
                <a:latin typeface="Calibri"/>
                <a:cs typeface="Calibri"/>
              </a:rPr>
              <a:t>or</a:t>
            </a:r>
            <a:r>
              <a:rPr sz="2000" spc="175" dirty="0">
                <a:latin typeface="Calibri"/>
                <a:cs typeface="Calibri"/>
              </a:rPr>
              <a:t> </a:t>
            </a:r>
            <a:r>
              <a:rPr sz="2000" spc="-15" dirty="0">
                <a:latin typeface="Calibri"/>
                <a:cs typeface="Calibri"/>
              </a:rPr>
              <a:t>any</a:t>
            </a:r>
            <a:r>
              <a:rPr sz="2000" spc="180" dirty="0">
                <a:latin typeface="Calibri"/>
                <a:cs typeface="Calibri"/>
              </a:rPr>
              <a:t> </a:t>
            </a:r>
            <a:r>
              <a:rPr sz="2000" spc="-5" dirty="0">
                <a:latin typeface="Calibri"/>
                <a:cs typeface="Calibri"/>
              </a:rPr>
              <a:t>other</a:t>
            </a:r>
            <a:r>
              <a:rPr sz="2000" spc="185" dirty="0">
                <a:latin typeface="Calibri"/>
                <a:cs typeface="Calibri"/>
              </a:rPr>
              <a:t> </a:t>
            </a:r>
            <a:r>
              <a:rPr sz="2000" spc="-10" dirty="0">
                <a:latin typeface="Calibri"/>
                <a:cs typeface="Calibri"/>
              </a:rPr>
              <a:t>document</a:t>
            </a:r>
            <a:r>
              <a:rPr sz="2000" spc="190" dirty="0">
                <a:latin typeface="Calibri"/>
                <a:cs typeface="Calibri"/>
              </a:rPr>
              <a:t> </a:t>
            </a:r>
            <a:r>
              <a:rPr sz="2000" spc="-5" dirty="0">
                <a:latin typeface="Calibri"/>
                <a:cs typeface="Calibri"/>
              </a:rPr>
              <a:t>in</a:t>
            </a:r>
            <a:r>
              <a:rPr sz="2000" spc="190" dirty="0">
                <a:latin typeface="Calibri"/>
                <a:cs typeface="Calibri"/>
              </a:rPr>
              <a:t> </a:t>
            </a:r>
            <a:r>
              <a:rPr sz="2000" spc="-5" dirty="0">
                <a:latin typeface="Calibri"/>
                <a:cs typeface="Calibri"/>
              </a:rPr>
              <a:t>lieu</a:t>
            </a:r>
            <a:r>
              <a:rPr lang="en-IN" sz="2000" spc="-5" dirty="0">
                <a:latin typeface="Calibri"/>
                <a:cs typeface="Calibri"/>
              </a:rPr>
              <a:t> </a:t>
            </a:r>
            <a:r>
              <a:rPr sz="2000" spc="-5" dirty="0">
                <a:latin typeface="Calibri"/>
                <a:cs typeface="Calibri"/>
              </a:rPr>
              <a:t>thereof</a:t>
            </a:r>
            <a:r>
              <a:rPr sz="2000" spc="10" dirty="0">
                <a:latin typeface="Calibri"/>
                <a:cs typeface="Calibri"/>
              </a:rPr>
              <a:t> </a:t>
            </a:r>
            <a:r>
              <a:rPr sz="2000" spc="-5" dirty="0">
                <a:latin typeface="Calibri"/>
                <a:cs typeface="Calibri"/>
              </a:rPr>
              <a:t>in</a:t>
            </a:r>
            <a:r>
              <a:rPr sz="2000" dirty="0">
                <a:latin typeface="Calibri"/>
                <a:cs typeface="Calibri"/>
              </a:rPr>
              <a:t> </a:t>
            </a:r>
            <a:r>
              <a:rPr sz="2000" spc="-5" dirty="0">
                <a:latin typeface="Calibri"/>
                <a:cs typeface="Calibri"/>
              </a:rPr>
              <a:t>accordance</a:t>
            </a:r>
            <a:r>
              <a:rPr sz="2000" spc="-10" dirty="0">
                <a:latin typeface="Calibri"/>
                <a:cs typeface="Calibri"/>
              </a:rPr>
              <a:t> </a:t>
            </a:r>
            <a:r>
              <a:rPr sz="2000" spc="-5" dirty="0">
                <a:latin typeface="Calibri"/>
                <a:cs typeface="Calibri"/>
              </a:rPr>
              <a:t>with</a:t>
            </a:r>
            <a:r>
              <a:rPr sz="2000" spc="15" dirty="0">
                <a:latin typeface="Calibri"/>
                <a:cs typeface="Calibri"/>
              </a:rPr>
              <a:t> </a:t>
            </a:r>
            <a:r>
              <a:rPr sz="2000" dirty="0">
                <a:latin typeface="Calibri"/>
                <a:cs typeface="Calibri"/>
              </a:rPr>
              <a:t>the </a:t>
            </a:r>
            <a:r>
              <a:rPr sz="2000" spc="-10" dirty="0">
                <a:latin typeface="Calibri"/>
                <a:cs typeface="Calibri"/>
              </a:rPr>
              <a:t>provisions</a:t>
            </a:r>
            <a:r>
              <a:rPr sz="2000" spc="10" dirty="0">
                <a:latin typeface="Calibri"/>
                <a:cs typeface="Calibri"/>
              </a:rPr>
              <a:t> </a:t>
            </a:r>
            <a:r>
              <a:rPr sz="2000" spc="-5" dirty="0">
                <a:latin typeface="Calibri"/>
                <a:cs typeface="Calibri"/>
              </a:rPr>
              <a:t>of </a:t>
            </a:r>
            <a:r>
              <a:rPr sz="2000" dirty="0">
                <a:latin typeface="Calibri"/>
                <a:cs typeface="Calibri"/>
              </a:rPr>
              <a:t>the</a:t>
            </a:r>
            <a:r>
              <a:rPr sz="2000" spc="10" dirty="0">
                <a:latin typeface="Calibri"/>
                <a:cs typeface="Calibri"/>
              </a:rPr>
              <a:t> </a:t>
            </a:r>
            <a:r>
              <a:rPr sz="2000" spc="-10" dirty="0">
                <a:latin typeface="Calibri"/>
                <a:cs typeface="Calibri"/>
              </a:rPr>
              <a:t>Information</a:t>
            </a:r>
            <a:r>
              <a:rPr sz="2000" spc="-15" dirty="0">
                <a:latin typeface="Calibri"/>
                <a:cs typeface="Calibri"/>
              </a:rPr>
              <a:t> </a:t>
            </a:r>
            <a:r>
              <a:rPr sz="2000" spc="-20" dirty="0">
                <a:latin typeface="Calibri"/>
                <a:cs typeface="Calibri"/>
              </a:rPr>
              <a:t>Technology </a:t>
            </a:r>
            <a:r>
              <a:rPr sz="2000" dirty="0">
                <a:latin typeface="Calibri"/>
                <a:cs typeface="Calibri"/>
              </a:rPr>
              <a:t>Act,</a:t>
            </a:r>
            <a:r>
              <a:rPr sz="2000" spc="5" dirty="0">
                <a:latin typeface="Calibri"/>
                <a:cs typeface="Calibri"/>
              </a:rPr>
              <a:t> </a:t>
            </a:r>
            <a:r>
              <a:rPr sz="2000" dirty="0">
                <a:latin typeface="Calibri"/>
                <a:cs typeface="Calibri"/>
              </a:rPr>
              <a:t>2000</a:t>
            </a:r>
            <a:r>
              <a:rPr sz="2000" spc="-20" dirty="0">
                <a:latin typeface="Calibri"/>
                <a:cs typeface="Calibri"/>
              </a:rPr>
              <a:t> </a:t>
            </a:r>
            <a:r>
              <a:rPr sz="2000" dirty="0">
                <a:latin typeface="Calibri"/>
                <a:cs typeface="Calibri"/>
              </a:rPr>
              <a:t>(21</a:t>
            </a:r>
            <a:r>
              <a:rPr sz="2000" spc="5" dirty="0">
                <a:latin typeface="Calibri"/>
                <a:cs typeface="Calibri"/>
              </a:rPr>
              <a:t> </a:t>
            </a:r>
            <a:r>
              <a:rPr sz="2000" spc="-5" dirty="0">
                <a:latin typeface="Calibri"/>
                <a:cs typeface="Calibri"/>
              </a:rPr>
              <a:t>of </a:t>
            </a:r>
            <a:r>
              <a:rPr sz="2000" dirty="0">
                <a:latin typeface="Calibri"/>
                <a:cs typeface="Calibri"/>
              </a:rPr>
              <a:t>2000).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06802" y="144856"/>
            <a:ext cx="9925050" cy="452120"/>
          </a:xfrm>
          <a:prstGeom prst="rect">
            <a:avLst/>
          </a:prstGeom>
        </p:spPr>
        <p:txBody>
          <a:bodyPr vert="horz" wrap="square" lIns="0" tIns="12065" rIns="0" bIns="0" rtlCol="0">
            <a:spAutoFit/>
          </a:bodyPr>
          <a:lstStyle/>
          <a:p>
            <a:pPr marL="12700">
              <a:lnSpc>
                <a:spcPct val="100000"/>
              </a:lnSpc>
              <a:spcBef>
                <a:spcPts val="95"/>
              </a:spcBef>
            </a:pPr>
            <a:r>
              <a:rPr sz="2800" b="1" spc="-30" dirty="0">
                <a:solidFill>
                  <a:schemeClr val="accent6">
                    <a:lumMod val="50000"/>
                  </a:schemeClr>
                </a:solidFill>
              </a:rPr>
              <a:t>Exemption</a:t>
            </a:r>
            <a:r>
              <a:rPr sz="2800" b="1" spc="-70" dirty="0">
                <a:solidFill>
                  <a:schemeClr val="accent6">
                    <a:lumMod val="50000"/>
                  </a:schemeClr>
                </a:solidFill>
              </a:rPr>
              <a:t> </a:t>
            </a:r>
            <a:r>
              <a:rPr sz="2800" b="1" spc="-15" dirty="0">
                <a:solidFill>
                  <a:schemeClr val="accent6">
                    <a:lumMod val="50000"/>
                  </a:schemeClr>
                </a:solidFill>
              </a:rPr>
              <a:t>and</a:t>
            </a:r>
            <a:r>
              <a:rPr sz="2800" b="1" spc="-65" dirty="0">
                <a:solidFill>
                  <a:schemeClr val="accent6">
                    <a:lumMod val="50000"/>
                  </a:schemeClr>
                </a:solidFill>
              </a:rPr>
              <a:t> </a:t>
            </a:r>
            <a:r>
              <a:rPr sz="2800" b="1" spc="-35" dirty="0">
                <a:solidFill>
                  <a:schemeClr val="accent6">
                    <a:lumMod val="50000"/>
                  </a:schemeClr>
                </a:solidFill>
              </a:rPr>
              <a:t>Requirement</a:t>
            </a:r>
            <a:r>
              <a:rPr sz="2800" b="1" spc="-65" dirty="0">
                <a:solidFill>
                  <a:schemeClr val="accent6">
                    <a:lumMod val="50000"/>
                  </a:schemeClr>
                </a:solidFill>
              </a:rPr>
              <a:t> </a:t>
            </a:r>
            <a:r>
              <a:rPr sz="2800" b="1" spc="-15" dirty="0">
                <a:solidFill>
                  <a:schemeClr val="accent6">
                    <a:lumMod val="50000"/>
                  </a:schemeClr>
                </a:solidFill>
              </a:rPr>
              <a:t>of</a:t>
            </a:r>
            <a:r>
              <a:rPr sz="2800" b="1" spc="-10" dirty="0">
                <a:solidFill>
                  <a:schemeClr val="accent6">
                    <a:lumMod val="50000"/>
                  </a:schemeClr>
                </a:solidFill>
              </a:rPr>
              <a:t> </a:t>
            </a:r>
            <a:r>
              <a:rPr sz="2800" b="1" spc="-5" dirty="0">
                <a:solidFill>
                  <a:schemeClr val="accent6">
                    <a:lumMod val="50000"/>
                  </a:schemeClr>
                </a:solidFill>
              </a:rPr>
              <a:t>E</a:t>
            </a:r>
            <a:r>
              <a:rPr sz="2800" b="1" spc="-40" dirty="0">
                <a:solidFill>
                  <a:schemeClr val="accent6">
                    <a:lumMod val="50000"/>
                  </a:schemeClr>
                </a:solidFill>
              </a:rPr>
              <a:t> </a:t>
            </a:r>
            <a:r>
              <a:rPr sz="2800" b="1" spc="-25" dirty="0">
                <a:solidFill>
                  <a:schemeClr val="accent6">
                    <a:lumMod val="50000"/>
                  </a:schemeClr>
                </a:solidFill>
              </a:rPr>
              <a:t>Invoice</a:t>
            </a:r>
            <a:r>
              <a:rPr sz="2800" b="1" spc="-70" dirty="0">
                <a:solidFill>
                  <a:schemeClr val="accent6">
                    <a:lumMod val="50000"/>
                  </a:schemeClr>
                </a:solidFill>
              </a:rPr>
              <a:t> </a:t>
            </a:r>
            <a:r>
              <a:rPr sz="2800" b="1" spc="-15" dirty="0">
                <a:solidFill>
                  <a:schemeClr val="accent6">
                    <a:lumMod val="50000"/>
                  </a:schemeClr>
                </a:solidFill>
              </a:rPr>
              <a:t>[NN</a:t>
            </a:r>
            <a:r>
              <a:rPr sz="2800" b="1" spc="-65" dirty="0">
                <a:solidFill>
                  <a:schemeClr val="accent6">
                    <a:lumMod val="50000"/>
                  </a:schemeClr>
                </a:solidFill>
              </a:rPr>
              <a:t> </a:t>
            </a:r>
            <a:r>
              <a:rPr sz="2800" b="1" spc="-25" dirty="0">
                <a:solidFill>
                  <a:schemeClr val="accent6">
                    <a:lumMod val="50000"/>
                  </a:schemeClr>
                </a:solidFill>
              </a:rPr>
              <a:t>13/2020–CT</a:t>
            </a:r>
            <a:r>
              <a:rPr sz="2800" b="1" spc="-60" dirty="0">
                <a:solidFill>
                  <a:schemeClr val="accent6">
                    <a:lumMod val="50000"/>
                  </a:schemeClr>
                </a:solidFill>
              </a:rPr>
              <a:t> </a:t>
            </a:r>
            <a:r>
              <a:rPr sz="2800" b="1" spc="-10" dirty="0">
                <a:solidFill>
                  <a:schemeClr val="accent6">
                    <a:lumMod val="50000"/>
                  </a:schemeClr>
                </a:solidFill>
              </a:rPr>
              <a:t>dt</a:t>
            </a:r>
            <a:r>
              <a:rPr sz="2800" b="1" spc="-40" dirty="0">
                <a:solidFill>
                  <a:schemeClr val="accent6">
                    <a:lumMod val="50000"/>
                  </a:schemeClr>
                </a:solidFill>
              </a:rPr>
              <a:t> </a:t>
            </a:r>
            <a:r>
              <a:rPr sz="2800" b="1" spc="-25" dirty="0">
                <a:solidFill>
                  <a:schemeClr val="accent6">
                    <a:lumMod val="50000"/>
                  </a:schemeClr>
                </a:solidFill>
              </a:rPr>
              <a:t>21.03.20]</a:t>
            </a:r>
            <a:endParaRPr sz="2800" b="1" dirty="0">
              <a:solidFill>
                <a:schemeClr val="accent6">
                  <a:lumMod val="50000"/>
                </a:schemeClr>
              </a:solidFill>
            </a:endParaRPr>
          </a:p>
        </p:txBody>
      </p:sp>
      <p:sp>
        <p:nvSpPr>
          <p:cNvPr id="3" name="object 3"/>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sp>
        <p:nvSpPr>
          <p:cNvPr id="4" name="object 4"/>
          <p:cNvSpPr txBox="1"/>
          <p:nvPr/>
        </p:nvSpPr>
        <p:spPr>
          <a:xfrm>
            <a:off x="637437" y="1144015"/>
            <a:ext cx="10594975" cy="2494915"/>
          </a:xfrm>
          <a:prstGeom prst="rect">
            <a:avLst/>
          </a:prstGeom>
        </p:spPr>
        <p:txBody>
          <a:bodyPr vert="horz" wrap="square" lIns="0" tIns="12700" rIns="0" bIns="0" rtlCol="0">
            <a:spAutoFit/>
          </a:bodyPr>
          <a:lstStyle/>
          <a:p>
            <a:pPr marL="50800" marR="41910" algn="just">
              <a:lnSpc>
                <a:spcPct val="100000"/>
              </a:lnSpc>
              <a:spcBef>
                <a:spcPts val="100"/>
              </a:spcBef>
            </a:pPr>
            <a:r>
              <a:rPr sz="1800" dirty="0">
                <a:latin typeface="Calibri"/>
                <a:cs typeface="Calibri"/>
              </a:rPr>
              <a:t>In</a:t>
            </a:r>
            <a:r>
              <a:rPr sz="1800" spc="300" dirty="0">
                <a:latin typeface="Calibri"/>
                <a:cs typeface="Calibri"/>
              </a:rPr>
              <a:t> </a:t>
            </a:r>
            <a:r>
              <a:rPr sz="1800" spc="-15" dirty="0">
                <a:latin typeface="Calibri"/>
                <a:cs typeface="Calibri"/>
              </a:rPr>
              <a:t>exercise</a:t>
            </a:r>
            <a:r>
              <a:rPr sz="1800" spc="315" dirty="0">
                <a:latin typeface="Calibri"/>
                <a:cs typeface="Calibri"/>
              </a:rPr>
              <a:t> </a:t>
            </a:r>
            <a:r>
              <a:rPr sz="1800" spc="-5" dirty="0">
                <a:latin typeface="Calibri"/>
                <a:cs typeface="Calibri"/>
              </a:rPr>
              <a:t>of</a:t>
            </a:r>
            <a:r>
              <a:rPr sz="1800" spc="700" dirty="0">
                <a:latin typeface="Calibri"/>
                <a:cs typeface="Calibri"/>
              </a:rPr>
              <a:t> </a:t>
            </a:r>
            <a:r>
              <a:rPr sz="1800" dirty="0">
                <a:latin typeface="Calibri"/>
                <a:cs typeface="Calibri"/>
              </a:rPr>
              <a:t>the</a:t>
            </a:r>
            <a:r>
              <a:rPr sz="1800" spc="700" dirty="0">
                <a:latin typeface="Calibri"/>
                <a:cs typeface="Calibri"/>
              </a:rPr>
              <a:t> </a:t>
            </a:r>
            <a:r>
              <a:rPr sz="1800" spc="-10" dirty="0">
                <a:latin typeface="Calibri"/>
                <a:cs typeface="Calibri"/>
              </a:rPr>
              <a:t>powers</a:t>
            </a:r>
            <a:r>
              <a:rPr sz="1800" spc="705" dirty="0">
                <a:latin typeface="Calibri"/>
                <a:cs typeface="Calibri"/>
              </a:rPr>
              <a:t> </a:t>
            </a:r>
            <a:r>
              <a:rPr sz="1800" spc="-15" dirty="0">
                <a:latin typeface="Calibri"/>
                <a:cs typeface="Calibri"/>
              </a:rPr>
              <a:t>conferred</a:t>
            </a:r>
            <a:r>
              <a:rPr sz="1800" spc="705" dirty="0">
                <a:latin typeface="Calibri"/>
                <a:cs typeface="Calibri"/>
              </a:rPr>
              <a:t> </a:t>
            </a:r>
            <a:r>
              <a:rPr sz="1800" spc="-5" dirty="0">
                <a:latin typeface="Calibri"/>
                <a:cs typeface="Calibri"/>
              </a:rPr>
              <a:t>by</a:t>
            </a:r>
            <a:r>
              <a:rPr sz="1800" spc="700" dirty="0">
                <a:latin typeface="Calibri"/>
                <a:cs typeface="Calibri"/>
              </a:rPr>
              <a:t> </a:t>
            </a:r>
            <a:r>
              <a:rPr sz="1800" dirty="0">
                <a:latin typeface="Calibri"/>
                <a:cs typeface="Calibri"/>
              </a:rPr>
              <a:t>sub-rule</a:t>
            </a:r>
            <a:r>
              <a:rPr sz="1800" spc="720" dirty="0">
                <a:latin typeface="Calibri"/>
                <a:cs typeface="Calibri"/>
              </a:rPr>
              <a:t> </a:t>
            </a:r>
            <a:r>
              <a:rPr sz="1800" spc="-5" dirty="0">
                <a:latin typeface="Calibri"/>
                <a:cs typeface="Calibri"/>
              </a:rPr>
              <a:t>(4)</a:t>
            </a:r>
            <a:r>
              <a:rPr sz="1800" spc="700" dirty="0">
                <a:latin typeface="Calibri"/>
                <a:cs typeface="Calibri"/>
              </a:rPr>
              <a:t> </a:t>
            </a:r>
            <a:r>
              <a:rPr sz="1800" spc="-5" dirty="0">
                <a:latin typeface="Calibri"/>
                <a:cs typeface="Calibri"/>
              </a:rPr>
              <a:t>of</a:t>
            </a:r>
            <a:r>
              <a:rPr sz="1800" spc="700" dirty="0">
                <a:latin typeface="Calibri"/>
                <a:cs typeface="Calibri"/>
              </a:rPr>
              <a:t> </a:t>
            </a:r>
            <a:r>
              <a:rPr sz="1800" dirty="0">
                <a:latin typeface="Calibri"/>
                <a:cs typeface="Calibri"/>
              </a:rPr>
              <a:t>rule</a:t>
            </a:r>
            <a:r>
              <a:rPr sz="1800" spc="710" dirty="0">
                <a:latin typeface="Calibri"/>
                <a:cs typeface="Calibri"/>
              </a:rPr>
              <a:t> </a:t>
            </a:r>
            <a:r>
              <a:rPr sz="1800" spc="-5" dirty="0">
                <a:latin typeface="Calibri"/>
                <a:cs typeface="Calibri"/>
              </a:rPr>
              <a:t>48,</a:t>
            </a:r>
            <a:r>
              <a:rPr sz="1800" spc="690" dirty="0">
                <a:latin typeface="Calibri"/>
                <a:cs typeface="Calibri"/>
              </a:rPr>
              <a:t> </a:t>
            </a:r>
            <a:r>
              <a:rPr sz="1800" spc="-5" dirty="0">
                <a:latin typeface="Calibri"/>
                <a:cs typeface="Calibri"/>
              </a:rPr>
              <a:t>Government</a:t>
            </a:r>
            <a:r>
              <a:rPr sz="1800" spc="695" dirty="0">
                <a:latin typeface="Calibri"/>
                <a:cs typeface="Calibri"/>
              </a:rPr>
              <a:t> </a:t>
            </a:r>
            <a:r>
              <a:rPr sz="1800" dirty="0">
                <a:latin typeface="Calibri"/>
                <a:cs typeface="Calibri"/>
              </a:rPr>
              <a:t>on</a:t>
            </a:r>
            <a:r>
              <a:rPr sz="1800" spc="590" dirty="0">
                <a:latin typeface="Calibri"/>
                <a:cs typeface="Calibri"/>
              </a:rPr>
              <a:t> </a:t>
            </a:r>
            <a:r>
              <a:rPr sz="1800" b="1" dirty="0">
                <a:latin typeface="Calibri"/>
                <a:cs typeface="Calibri"/>
              </a:rPr>
              <a:t>in</a:t>
            </a:r>
            <a:r>
              <a:rPr sz="1800" b="1" spc="705" dirty="0">
                <a:latin typeface="Calibri"/>
                <a:cs typeface="Calibri"/>
              </a:rPr>
              <a:t> </a:t>
            </a:r>
            <a:r>
              <a:rPr sz="1800" b="1" spc="-15" dirty="0">
                <a:latin typeface="Calibri"/>
                <a:cs typeface="Calibri"/>
              </a:rPr>
              <a:t>supersession</a:t>
            </a:r>
            <a:r>
              <a:rPr sz="1800" b="1" spc="705" dirty="0">
                <a:latin typeface="Calibri"/>
                <a:cs typeface="Calibri"/>
              </a:rPr>
              <a:t> </a:t>
            </a:r>
            <a:r>
              <a:rPr sz="1800" b="1" dirty="0">
                <a:latin typeface="Calibri"/>
                <a:cs typeface="Calibri"/>
              </a:rPr>
              <a:t>of </a:t>
            </a:r>
            <a:r>
              <a:rPr sz="1800" b="1" spc="-395" dirty="0">
                <a:latin typeface="Calibri"/>
                <a:cs typeface="Calibri"/>
              </a:rPr>
              <a:t> </a:t>
            </a:r>
            <a:r>
              <a:rPr sz="1800" b="1" spc="-5" dirty="0">
                <a:latin typeface="Calibri"/>
                <a:cs typeface="Calibri"/>
              </a:rPr>
              <a:t>the </a:t>
            </a:r>
            <a:r>
              <a:rPr sz="1800" b="1" spc="-10" dirty="0">
                <a:latin typeface="Calibri"/>
                <a:cs typeface="Calibri"/>
              </a:rPr>
              <a:t>notification </a:t>
            </a:r>
            <a:r>
              <a:rPr sz="1800" spc="-5" dirty="0">
                <a:latin typeface="Calibri"/>
                <a:cs typeface="Calibri"/>
              </a:rPr>
              <a:t>No.70/2019–Central </a:t>
            </a:r>
            <a:r>
              <a:rPr sz="1800" spc="-45" dirty="0">
                <a:latin typeface="Calibri"/>
                <a:cs typeface="Calibri"/>
              </a:rPr>
              <a:t>Tax, </a:t>
            </a:r>
            <a:r>
              <a:rPr sz="1800" spc="-10" dirty="0">
                <a:latin typeface="Calibri"/>
                <a:cs typeface="Calibri"/>
              </a:rPr>
              <a:t>dated </a:t>
            </a:r>
            <a:r>
              <a:rPr sz="1800" dirty="0">
                <a:latin typeface="Calibri"/>
                <a:cs typeface="Calibri"/>
              </a:rPr>
              <a:t>the </a:t>
            </a:r>
            <a:r>
              <a:rPr sz="1800" spc="-5" dirty="0">
                <a:latin typeface="Calibri"/>
                <a:cs typeface="Calibri"/>
              </a:rPr>
              <a:t>13th </a:t>
            </a:r>
            <a:r>
              <a:rPr sz="1800" spc="-20" dirty="0">
                <a:latin typeface="Calibri"/>
                <a:cs typeface="Calibri"/>
              </a:rPr>
              <a:t>December, </a:t>
            </a:r>
            <a:r>
              <a:rPr sz="1800" spc="-5" dirty="0">
                <a:latin typeface="Calibri"/>
                <a:cs typeface="Calibri"/>
              </a:rPr>
              <a:t>2019, </a:t>
            </a:r>
            <a:r>
              <a:rPr sz="1800" spc="-10" dirty="0">
                <a:latin typeface="Calibri"/>
                <a:cs typeface="Calibri"/>
              </a:rPr>
              <a:t>except </a:t>
            </a:r>
            <a:r>
              <a:rPr sz="1800" dirty="0">
                <a:latin typeface="Calibri"/>
                <a:cs typeface="Calibri"/>
              </a:rPr>
              <a:t>as </a:t>
            </a:r>
            <a:r>
              <a:rPr sz="1800" spc="-5" dirty="0">
                <a:latin typeface="Calibri"/>
                <a:cs typeface="Calibri"/>
              </a:rPr>
              <a:t>respects things done or </a:t>
            </a:r>
            <a:r>
              <a:rPr sz="1800" dirty="0">
                <a:latin typeface="Calibri"/>
                <a:cs typeface="Calibri"/>
              </a:rPr>
              <a:t> </a:t>
            </a:r>
            <a:r>
              <a:rPr sz="1800" spc="-15" dirty="0">
                <a:latin typeface="Calibri"/>
                <a:cs typeface="Calibri"/>
              </a:rPr>
              <a:t>omitted </a:t>
            </a:r>
            <a:r>
              <a:rPr sz="1800" spc="-10" dirty="0">
                <a:latin typeface="Calibri"/>
                <a:cs typeface="Calibri"/>
              </a:rPr>
              <a:t>to </a:t>
            </a:r>
            <a:r>
              <a:rPr sz="1800" dirty="0">
                <a:latin typeface="Calibri"/>
                <a:cs typeface="Calibri"/>
              </a:rPr>
              <a:t>be done </a:t>
            </a:r>
            <a:r>
              <a:rPr sz="1800" spc="-15" dirty="0">
                <a:latin typeface="Calibri"/>
                <a:cs typeface="Calibri"/>
              </a:rPr>
              <a:t>before </a:t>
            </a:r>
            <a:r>
              <a:rPr sz="1800" dirty="0">
                <a:latin typeface="Calibri"/>
                <a:cs typeface="Calibri"/>
              </a:rPr>
              <a:t>such </a:t>
            </a:r>
            <a:r>
              <a:rPr sz="1800" spc="-5" dirty="0">
                <a:latin typeface="Calibri"/>
                <a:cs typeface="Calibri"/>
              </a:rPr>
              <a:t>supersession, </a:t>
            </a:r>
            <a:r>
              <a:rPr sz="1800" spc="-10" dirty="0">
                <a:latin typeface="Calibri"/>
                <a:cs typeface="Calibri"/>
              </a:rPr>
              <a:t>hereby </a:t>
            </a:r>
            <a:r>
              <a:rPr sz="1800" spc="-5" dirty="0">
                <a:latin typeface="Calibri"/>
                <a:cs typeface="Calibri"/>
              </a:rPr>
              <a:t>notifies </a:t>
            </a:r>
            <a:r>
              <a:rPr sz="1800" spc="-15" dirty="0">
                <a:latin typeface="Calibri"/>
                <a:cs typeface="Calibri"/>
              </a:rPr>
              <a:t>registered </a:t>
            </a:r>
            <a:r>
              <a:rPr sz="1800" spc="-10" dirty="0">
                <a:latin typeface="Calibri"/>
                <a:cs typeface="Calibri"/>
              </a:rPr>
              <a:t>person, </a:t>
            </a:r>
            <a:r>
              <a:rPr sz="1800" spc="-5" dirty="0">
                <a:latin typeface="Calibri"/>
                <a:cs typeface="Calibri"/>
              </a:rPr>
              <a:t>other than </a:t>
            </a:r>
            <a:r>
              <a:rPr sz="1800" b="1" baseline="25462" dirty="0">
                <a:solidFill>
                  <a:srgbClr val="FF0000"/>
                </a:solidFill>
                <a:latin typeface="Calibri"/>
                <a:cs typeface="Calibri"/>
              </a:rPr>
              <a:t>5</a:t>
            </a:r>
            <a:r>
              <a:rPr sz="1800" dirty="0">
                <a:solidFill>
                  <a:srgbClr val="FF0000"/>
                </a:solidFill>
                <a:latin typeface="Calibri"/>
                <a:cs typeface="Calibri"/>
              </a:rPr>
              <a:t>[a </a:t>
            </a:r>
            <a:r>
              <a:rPr sz="1800" spc="-5" dirty="0">
                <a:solidFill>
                  <a:srgbClr val="FF0000"/>
                </a:solidFill>
                <a:latin typeface="Calibri"/>
                <a:cs typeface="Calibri"/>
              </a:rPr>
              <a:t>government </a:t>
            </a:r>
            <a:r>
              <a:rPr sz="1800" dirty="0">
                <a:solidFill>
                  <a:srgbClr val="FF0000"/>
                </a:solidFill>
                <a:latin typeface="Calibri"/>
                <a:cs typeface="Calibri"/>
              </a:rPr>
              <a:t> </a:t>
            </a:r>
            <a:r>
              <a:rPr sz="1800" spc="-5" dirty="0">
                <a:solidFill>
                  <a:srgbClr val="FF0000"/>
                </a:solidFill>
                <a:latin typeface="Calibri"/>
                <a:cs typeface="Calibri"/>
              </a:rPr>
              <a:t>department, </a:t>
            </a:r>
            <a:r>
              <a:rPr sz="1800" dirty="0">
                <a:solidFill>
                  <a:srgbClr val="FF0000"/>
                </a:solidFill>
                <a:latin typeface="Calibri"/>
                <a:cs typeface="Calibri"/>
              </a:rPr>
              <a:t>a </a:t>
            </a:r>
            <a:r>
              <a:rPr sz="1800" spc="-5" dirty="0">
                <a:solidFill>
                  <a:srgbClr val="FF0000"/>
                </a:solidFill>
                <a:latin typeface="Calibri"/>
                <a:cs typeface="Calibri"/>
              </a:rPr>
              <a:t>local </a:t>
            </a:r>
            <a:r>
              <a:rPr sz="1800" spc="-15" dirty="0">
                <a:solidFill>
                  <a:srgbClr val="FF0000"/>
                </a:solidFill>
                <a:latin typeface="Calibri"/>
                <a:cs typeface="Calibri"/>
              </a:rPr>
              <a:t>authority,</a:t>
            </a:r>
            <a:r>
              <a:rPr sz="1800" spc="-15" dirty="0">
                <a:latin typeface="Calibri"/>
                <a:cs typeface="Calibri"/>
              </a:rPr>
              <a:t>] </a:t>
            </a:r>
            <a:r>
              <a:rPr sz="1800" b="1" spc="7" baseline="25462" dirty="0">
                <a:latin typeface="Calibri"/>
                <a:cs typeface="Calibri"/>
              </a:rPr>
              <a:t>1</a:t>
            </a:r>
            <a:r>
              <a:rPr sz="1800" spc="5" dirty="0">
                <a:latin typeface="Calibri"/>
                <a:cs typeface="Calibri"/>
              </a:rPr>
              <a:t>[</a:t>
            </a:r>
            <a:r>
              <a:rPr sz="1800" spc="5" dirty="0">
                <a:solidFill>
                  <a:srgbClr val="FF0000"/>
                </a:solidFill>
                <a:latin typeface="Calibri"/>
                <a:cs typeface="Calibri"/>
              </a:rPr>
              <a:t>a </a:t>
            </a:r>
            <a:r>
              <a:rPr sz="1800" spc="-5" dirty="0">
                <a:solidFill>
                  <a:srgbClr val="FF0000"/>
                </a:solidFill>
                <a:latin typeface="Calibri"/>
                <a:cs typeface="Calibri"/>
              </a:rPr>
              <a:t>Special Economic </a:t>
            </a:r>
            <a:r>
              <a:rPr sz="1800" spc="-10" dirty="0">
                <a:solidFill>
                  <a:srgbClr val="FF0000"/>
                </a:solidFill>
                <a:latin typeface="Calibri"/>
                <a:cs typeface="Calibri"/>
              </a:rPr>
              <a:t>Zone </a:t>
            </a:r>
            <a:r>
              <a:rPr sz="1800" spc="-5" dirty="0">
                <a:solidFill>
                  <a:srgbClr val="FF0000"/>
                </a:solidFill>
                <a:latin typeface="Calibri"/>
                <a:cs typeface="Calibri"/>
              </a:rPr>
              <a:t>unit </a:t>
            </a:r>
            <a:r>
              <a:rPr sz="1800" dirty="0">
                <a:solidFill>
                  <a:srgbClr val="FF0000"/>
                </a:solidFill>
                <a:latin typeface="Calibri"/>
                <a:cs typeface="Calibri"/>
              </a:rPr>
              <a:t>and</a:t>
            </a:r>
            <a:r>
              <a:rPr sz="1800" dirty="0">
                <a:latin typeface="Calibri"/>
                <a:cs typeface="Calibri"/>
              </a:rPr>
              <a:t>] those </a:t>
            </a:r>
            <a:r>
              <a:rPr sz="1800" spc="-15" dirty="0">
                <a:latin typeface="Calibri"/>
                <a:cs typeface="Calibri"/>
              </a:rPr>
              <a:t>referred </a:t>
            </a:r>
            <a:r>
              <a:rPr sz="1800" spc="-10" dirty="0">
                <a:latin typeface="Calibri"/>
                <a:cs typeface="Calibri"/>
              </a:rPr>
              <a:t>to </a:t>
            </a:r>
            <a:r>
              <a:rPr sz="1800" spc="-5" dirty="0">
                <a:latin typeface="Calibri"/>
                <a:cs typeface="Calibri"/>
              </a:rPr>
              <a:t>in </a:t>
            </a:r>
            <a:r>
              <a:rPr sz="1800" dirty="0">
                <a:latin typeface="Calibri"/>
                <a:cs typeface="Calibri"/>
              </a:rPr>
              <a:t>sub-rules </a:t>
            </a:r>
            <a:r>
              <a:rPr sz="1800" spc="-5" dirty="0">
                <a:latin typeface="Calibri"/>
                <a:cs typeface="Calibri"/>
              </a:rPr>
              <a:t>(2), (3), (4) </a:t>
            </a:r>
            <a:r>
              <a:rPr sz="1800" dirty="0">
                <a:latin typeface="Calibri"/>
                <a:cs typeface="Calibri"/>
              </a:rPr>
              <a:t>and </a:t>
            </a:r>
            <a:r>
              <a:rPr sz="1800" spc="5" dirty="0">
                <a:latin typeface="Calibri"/>
                <a:cs typeface="Calibri"/>
              </a:rPr>
              <a:t> </a:t>
            </a:r>
            <a:r>
              <a:rPr sz="1800" spc="-5" dirty="0">
                <a:latin typeface="Calibri"/>
                <a:cs typeface="Calibri"/>
              </a:rPr>
              <a:t>(4A) of rule 54 of </a:t>
            </a:r>
            <a:r>
              <a:rPr sz="1800" dirty="0">
                <a:latin typeface="Calibri"/>
                <a:cs typeface="Calibri"/>
              </a:rPr>
              <a:t>the </a:t>
            </a:r>
            <a:r>
              <a:rPr sz="1800" spc="-5" dirty="0">
                <a:latin typeface="Calibri"/>
                <a:cs typeface="Calibri"/>
              </a:rPr>
              <a:t>said </a:t>
            </a:r>
            <a:r>
              <a:rPr sz="1800" dirty="0">
                <a:latin typeface="Calibri"/>
                <a:cs typeface="Calibri"/>
              </a:rPr>
              <a:t>rules, whose </a:t>
            </a:r>
            <a:r>
              <a:rPr sz="1800" spc="-10" dirty="0">
                <a:latin typeface="Calibri"/>
                <a:cs typeface="Calibri"/>
              </a:rPr>
              <a:t>aggregate </a:t>
            </a:r>
            <a:r>
              <a:rPr sz="1800" spc="-5" dirty="0">
                <a:latin typeface="Calibri"/>
                <a:cs typeface="Calibri"/>
              </a:rPr>
              <a:t>turnover </a:t>
            </a:r>
            <a:r>
              <a:rPr sz="1800" dirty="0">
                <a:latin typeface="Calibri"/>
                <a:cs typeface="Calibri"/>
              </a:rPr>
              <a:t>in </a:t>
            </a:r>
            <a:r>
              <a:rPr sz="1800" b="1" spc="-15" baseline="25462" dirty="0">
                <a:latin typeface="Calibri"/>
                <a:cs typeface="Calibri"/>
              </a:rPr>
              <a:t>3</a:t>
            </a:r>
            <a:r>
              <a:rPr sz="1800" spc="-10" dirty="0">
                <a:latin typeface="Calibri"/>
                <a:cs typeface="Calibri"/>
              </a:rPr>
              <a:t>[</a:t>
            </a:r>
            <a:r>
              <a:rPr sz="1800" spc="-10" dirty="0">
                <a:solidFill>
                  <a:srgbClr val="C00000"/>
                </a:solidFill>
                <a:latin typeface="Calibri"/>
                <a:cs typeface="Calibri"/>
              </a:rPr>
              <a:t>any </a:t>
            </a:r>
            <a:r>
              <a:rPr sz="1800" spc="-5" dirty="0">
                <a:solidFill>
                  <a:srgbClr val="C00000"/>
                </a:solidFill>
                <a:latin typeface="Calibri"/>
                <a:cs typeface="Calibri"/>
              </a:rPr>
              <a:t>preceding financial year </a:t>
            </a:r>
            <a:r>
              <a:rPr sz="1800" spc="-10" dirty="0">
                <a:solidFill>
                  <a:srgbClr val="C00000"/>
                </a:solidFill>
                <a:latin typeface="Calibri"/>
                <a:cs typeface="Calibri"/>
              </a:rPr>
              <a:t>from </a:t>
            </a:r>
            <a:r>
              <a:rPr sz="1800" spc="-5" dirty="0">
                <a:solidFill>
                  <a:srgbClr val="C00000"/>
                </a:solidFill>
                <a:latin typeface="Calibri"/>
                <a:cs typeface="Calibri"/>
              </a:rPr>
              <a:t>2017-18 </a:t>
            </a:r>
            <a:r>
              <a:rPr sz="1800" dirty="0">
                <a:solidFill>
                  <a:srgbClr val="C00000"/>
                </a:solidFill>
                <a:latin typeface="Calibri"/>
                <a:cs typeface="Calibri"/>
              </a:rPr>
              <a:t> </a:t>
            </a:r>
            <a:r>
              <a:rPr sz="1800" spc="-10" dirty="0">
                <a:solidFill>
                  <a:srgbClr val="C00000"/>
                </a:solidFill>
                <a:latin typeface="Calibri"/>
                <a:cs typeface="Calibri"/>
              </a:rPr>
              <a:t>onwards</a:t>
            </a:r>
            <a:r>
              <a:rPr sz="1800" spc="-10" dirty="0">
                <a:latin typeface="Calibri"/>
                <a:cs typeface="Calibri"/>
              </a:rPr>
              <a:t>] exceeds </a:t>
            </a:r>
            <a:r>
              <a:rPr sz="1800" b="1" spc="-22" baseline="25462" dirty="0">
                <a:solidFill>
                  <a:srgbClr val="FF0000"/>
                </a:solidFill>
                <a:latin typeface="Calibri"/>
                <a:cs typeface="Calibri"/>
              </a:rPr>
              <a:t>2</a:t>
            </a:r>
            <a:r>
              <a:rPr sz="1800" spc="-15" dirty="0">
                <a:solidFill>
                  <a:srgbClr val="FF0000"/>
                </a:solidFill>
                <a:latin typeface="Calibri"/>
                <a:cs typeface="Calibri"/>
              </a:rPr>
              <a:t>[Twenty </a:t>
            </a:r>
            <a:r>
              <a:rPr sz="1800" spc="-20" dirty="0">
                <a:solidFill>
                  <a:srgbClr val="FF0000"/>
                </a:solidFill>
                <a:latin typeface="Calibri"/>
                <a:cs typeface="Calibri"/>
              </a:rPr>
              <a:t>crore </a:t>
            </a:r>
            <a:r>
              <a:rPr sz="1800" dirty="0">
                <a:solidFill>
                  <a:srgbClr val="FF0000"/>
                </a:solidFill>
                <a:latin typeface="Calibri"/>
                <a:cs typeface="Calibri"/>
              </a:rPr>
              <a:t>rupees</a:t>
            </a:r>
            <a:r>
              <a:rPr sz="1800" dirty="0">
                <a:latin typeface="Calibri"/>
                <a:cs typeface="Calibri"/>
              </a:rPr>
              <a:t>], as a </a:t>
            </a:r>
            <a:r>
              <a:rPr sz="1800" spc="-5" dirty="0">
                <a:latin typeface="Calibri"/>
                <a:cs typeface="Calibri"/>
              </a:rPr>
              <a:t>class of </a:t>
            </a:r>
            <a:r>
              <a:rPr sz="1800" spc="-15" dirty="0">
                <a:latin typeface="Calibri"/>
                <a:cs typeface="Calibri"/>
              </a:rPr>
              <a:t>registered </a:t>
            </a:r>
            <a:r>
              <a:rPr sz="1800" spc="-10" dirty="0">
                <a:latin typeface="Calibri"/>
                <a:cs typeface="Calibri"/>
              </a:rPr>
              <a:t>person </a:t>
            </a:r>
            <a:r>
              <a:rPr sz="1800" dirty="0">
                <a:latin typeface="Calibri"/>
                <a:cs typeface="Calibri"/>
              </a:rPr>
              <a:t>who shall </a:t>
            </a:r>
            <a:r>
              <a:rPr sz="1800" spc="-10" dirty="0">
                <a:latin typeface="Calibri"/>
                <a:cs typeface="Calibri"/>
              </a:rPr>
              <a:t>prepare invoice </a:t>
            </a:r>
            <a:r>
              <a:rPr sz="1800" dirty="0">
                <a:latin typeface="Calibri"/>
                <a:cs typeface="Calibri"/>
              </a:rPr>
              <a:t>and </a:t>
            </a:r>
            <a:r>
              <a:rPr sz="1800" spc="-5" dirty="0">
                <a:latin typeface="Calibri"/>
                <a:cs typeface="Calibri"/>
              </a:rPr>
              <a:t>other </a:t>
            </a:r>
            <a:r>
              <a:rPr sz="1800" dirty="0">
                <a:latin typeface="Calibri"/>
                <a:cs typeface="Calibri"/>
              </a:rPr>
              <a:t> </a:t>
            </a:r>
            <a:r>
              <a:rPr sz="1800" spc="-10" dirty="0">
                <a:latin typeface="Calibri"/>
                <a:cs typeface="Calibri"/>
              </a:rPr>
              <a:t>prescribed</a:t>
            </a:r>
            <a:r>
              <a:rPr sz="1800" spc="305" dirty="0">
                <a:latin typeface="Calibri"/>
                <a:cs typeface="Calibri"/>
              </a:rPr>
              <a:t> </a:t>
            </a:r>
            <a:r>
              <a:rPr sz="1800" spc="-5" dirty="0">
                <a:latin typeface="Calibri"/>
                <a:cs typeface="Calibri"/>
              </a:rPr>
              <a:t>documents,</a:t>
            </a:r>
            <a:r>
              <a:rPr sz="1800" spc="285" dirty="0">
                <a:latin typeface="Calibri"/>
                <a:cs typeface="Calibri"/>
              </a:rPr>
              <a:t> </a:t>
            </a:r>
            <a:r>
              <a:rPr sz="1800" spc="-5" dirty="0">
                <a:latin typeface="Calibri"/>
                <a:cs typeface="Calibri"/>
              </a:rPr>
              <a:t>in</a:t>
            </a:r>
            <a:r>
              <a:rPr sz="1800" spc="295" dirty="0">
                <a:latin typeface="Calibri"/>
                <a:cs typeface="Calibri"/>
              </a:rPr>
              <a:t> </a:t>
            </a:r>
            <a:r>
              <a:rPr sz="1800" spc="-10" dirty="0">
                <a:latin typeface="Calibri"/>
                <a:cs typeface="Calibri"/>
              </a:rPr>
              <a:t>terms</a:t>
            </a:r>
            <a:r>
              <a:rPr sz="1800" spc="285" dirty="0">
                <a:latin typeface="Calibri"/>
                <a:cs typeface="Calibri"/>
              </a:rPr>
              <a:t> </a:t>
            </a:r>
            <a:r>
              <a:rPr sz="1800" dirty="0">
                <a:latin typeface="Calibri"/>
                <a:cs typeface="Calibri"/>
              </a:rPr>
              <a:t>of</a:t>
            </a:r>
            <a:r>
              <a:rPr sz="1800" spc="295" dirty="0">
                <a:latin typeface="Calibri"/>
                <a:cs typeface="Calibri"/>
              </a:rPr>
              <a:t> </a:t>
            </a:r>
            <a:r>
              <a:rPr sz="1800" spc="-5" dirty="0">
                <a:latin typeface="Calibri"/>
                <a:cs typeface="Calibri"/>
              </a:rPr>
              <a:t>sub-rule</a:t>
            </a:r>
            <a:r>
              <a:rPr sz="1800" spc="300" dirty="0">
                <a:latin typeface="Calibri"/>
                <a:cs typeface="Calibri"/>
              </a:rPr>
              <a:t> </a:t>
            </a:r>
            <a:r>
              <a:rPr sz="1800" dirty="0">
                <a:latin typeface="Calibri"/>
                <a:cs typeface="Calibri"/>
              </a:rPr>
              <a:t>(4)</a:t>
            </a:r>
            <a:r>
              <a:rPr sz="1800" spc="285" dirty="0">
                <a:latin typeface="Calibri"/>
                <a:cs typeface="Calibri"/>
              </a:rPr>
              <a:t> </a:t>
            </a:r>
            <a:r>
              <a:rPr sz="1800" spc="-5" dirty="0">
                <a:latin typeface="Calibri"/>
                <a:cs typeface="Calibri"/>
              </a:rPr>
              <a:t>of</a:t>
            </a:r>
            <a:r>
              <a:rPr sz="1800" spc="300" dirty="0">
                <a:latin typeface="Calibri"/>
                <a:cs typeface="Calibri"/>
              </a:rPr>
              <a:t> </a:t>
            </a:r>
            <a:r>
              <a:rPr sz="1800" spc="-5" dirty="0">
                <a:latin typeface="Calibri"/>
                <a:cs typeface="Calibri"/>
              </a:rPr>
              <a:t>rule</a:t>
            </a:r>
            <a:r>
              <a:rPr sz="1800" spc="295" dirty="0">
                <a:latin typeface="Calibri"/>
                <a:cs typeface="Calibri"/>
              </a:rPr>
              <a:t> </a:t>
            </a:r>
            <a:r>
              <a:rPr sz="1800" spc="-5" dirty="0">
                <a:latin typeface="Calibri"/>
                <a:cs typeface="Calibri"/>
              </a:rPr>
              <a:t>48</a:t>
            </a:r>
            <a:r>
              <a:rPr sz="1800" spc="295" dirty="0">
                <a:latin typeface="Calibri"/>
                <a:cs typeface="Calibri"/>
              </a:rPr>
              <a:t> </a:t>
            </a:r>
            <a:r>
              <a:rPr sz="1800" dirty="0">
                <a:latin typeface="Calibri"/>
                <a:cs typeface="Calibri"/>
              </a:rPr>
              <a:t>of</a:t>
            </a:r>
            <a:r>
              <a:rPr sz="1800" spc="295" dirty="0">
                <a:latin typeface="Calibri"/>
                <a:cs typeface="Calibri"/>
              </a:rPr>
              <a:t> </a:t>
            </a:r>
            <a:r>
              <a:rPr sz="1800" dirty="0">
                <a:latin typeface="Calibri"/>
                <a:cs typeface="Calibri"/>
              </a:rPr>
              <a:t>the</a:t>
            </a:r>
            <a:r>
              <a:rPr sz="1800" spc="290" dirty="0">
                <a:latin typeface="Calibri"/>
                <a:cs typeface="Calibri"/>
              </a:rPr>
              <a:t> </a:t>
            </a:r>
            <a:r>
              <a:rPr sz="1800" spc="-5" dirty="0">
                <a:latin typeface="Calibri"/>
                <a:cs typeface="Calibri"/>
              </a:rPr>
              <a:t>said</a:t>
            </a:r>
            <a:r>
              <a:rPr sz="1800" spc="300" dirty="0">
                <a:latin typeface="Calibri"/>
                <a:cs typeface="Calibri"/>
              </a:rPr>
              <a:t> </a:t>
            </a:r>
            <a:r>
              <a:rPr sz="1800" spc="-5" dirty="0">
                <a:latin typeface="Calibri"/>
                <a:cs typeface="Calibri"/>
              </a:rPr>
              <a:t>rules</a:t>
            </a:r>
            <a:r>
              <a:rPr sz="1800" spc="300" dirty="0">
                <a:latin typeface="Calibri"/>
                <a:cs typeface="Calibri"/>
              </a:rPr>
              <a:t> </a:t>
            </a:r>
            <a:r>
              <a:rPr sz="1800" spc="-5" dirty="0">
                <a:latin typeface="Calibri"/>
                <a:cs typeface="Calibri"/>
              </a:rPr>
              <a:t>in</a:t>
            </a:r>
            <a:r>
              <a:rPr sz="1800" spc="300" dirty="0">
                <a:latin typeface="Calibri"/>
                <a:cs typeface="Calibri"/>
              </a:rPr>
              <a:t> </a:t>
            </a:r>
            <a:r>
              <a:rPr sz="1800" spc="-10" dirty="0">
                <a:latin typeface="Calibri"/>
                <a:cs typeface="Calibri"/>
              </a:rPr>
              <a:t>respect</a:t>
            </a:r>
            <a:r>
              <a:rPr sz="1800" spc="300" dirty="0">
                <a:latin typeface="Calibri"/>
                <a:cs typeface="Calibri"/>
              </a:rPr>
              <a:t> </a:t>
            </a:r>
            <a:r>
              <a:rPr sz="1800" spc="-5" dirty="0">
                <a:latin typeface="Calibri"/>
                <a:cs typeface="Calibri"/>
              </a:rPr>
              <a:t>of</a:t>
            </a:r>
            <a:r>
              <a:rPr sz="1800" spc="295" dirty="0">
                <a:latin typeface="Calibri"/>
                <a:cs typeface="Calibri"/>
              </a:rPr>
              <a:t> </a:t>
            </a:r>
            <a:r>
              <a:rPr sz="1800" spc="-5" dirty="0">
                <a:latin typeface="Calibri"/>
                <a:cs typeface="Calibri"/>
              </a:rPr>
              <a:t>supply</a:t>
            </a:r>
            <a:r>
              <a:rPr sz="1800" spc="285" dirty="0">
                <a:latin typeface="Calibri"/>
                <a:cs typeface="Calibri"/>
              </a:rPr>
              <a:t> </a:t>
            </a:r>
            <a:r>
              <a:rPr sz="1800" spc="-5" dirty="0">
                <a:latin typeface="Calibri"/>
                <a:cs typeface="Calibri"/>
              </a:rPr>
              <a:t>of</a:t>
            </a:r>
            <a:r>
              <a:rPr sz="1800" spc="295" dirty="0">
                <a:latin typeface="Calibri"/>
                <a:cs typeface="Calibri"/>
              </a:rPr>
              <a:t> </a:t>
            </a:r>
            <a:r>
              <a:rPr sz="1800" spc="-5" dirty="0">
                <a:latin typeface="Calibri"/>
                <a:cs typeface="Calibri"/>
              </a:rPr>
              <a:t>goods</a:t>
            </a:r>
            <a:r>
              <a:rPr sz="1800" spc="285" dirty="0">
                <a:latin typeface="Calibri"/>
                <a:cs typeface="Calibri"/>
              </a:rPr>
              <a:t> </a:t>
            </a:r>
            <a:r>
              <a:rPr sz="1800" spc="10" dirty="0">
                <a:latin typeface="Calibri"/>
                <a:cs typeface="Calibri"/>
              </a:rPr>
              <a:t>or </a:t>
            </a:r>
            <a:r>
              <a:rPr sz="1800" spc="-395" dirty="0">
                <a:latin typeface="Calibri"/>
                <a:cs typeface="Calibri"/>
              </a:rPr>
              <a:t> </a:t>
            </a:r>
            <a:r>
              <a:rPr sz="1800" spc="-5" dirty="0">
                <a:latin typeface="Calibri"/>
                <a:cs typeface="Calibri"/>
              </a:rPr>
              <a:t>services</a:t>
            </a:r>
            <a:r>
              <a:rPr sz="1800" spc="10" dirty="0">
                <a:latin typeface="Calibri"/>
                <a:cs typeface="Calibri"/>
              </a:rPr>
              <a:t> </a:t>
            </a:r>
            <a:r>
              <a:rPr sz="1800" spc="-5" dirty="0">
                <a:latin typeface="Calibri"/>
                <a:cs typeface="Calibri"/>
              </a:rPr>
              <a:t>or</a:t>
            </a:r>
            <a:r>
              <a:rPr sz="1800" spc="10" dirty="0">
                <a:latin typeface="Calibri"/>
                <a:cs typeface="Calibri"/>
              </a:rPr>
              <a:t> </a:t>
            </a:r>
            <a:r>
              <a:rPr sz="1800" spc="-5" dirty="0">
                <a:latin typeface="Calibri"/>
                <a:cs typeface="Calibri"/>
              </a:rPr>
              <a:t>both</a:t>
            </a:r>
            <a:r>
              <a:rPr sz="1800" spc="10" dirty="0">
                <a:latin typeface="Calibri"/>
                <a:cs typeface="Calibri"/>
              </a:rPr>
              <a:t> </a:t>
            </a:r>
            <a:r>
              <a:rPr sz="1800" spc="-10" dirty="0">
                <a:latin typeface="Calibri"/>
                <a:cs typeface="Calibri"/>
              </a:rPr>
              <a:t>to</a:t>
            </a:r>
            <a:r>
              <a:rPr sz="1800" dirty="0">
                <a:latin typeface="Calibri"/>
                <a:cs typeface="Calibri"/>
              </a:rPr>
              <a:t> a </a:t>
            </a:r>
            <a:r>
              <a:rPr sz="1800" b="1" spc="-15" dirty="0">
                <a:latin typeface="Calibri"/>
                <a:cs typeface="Calibri"/>
              </a:rPr>
              <a:t>registered</a:t>
            </a:r>
            <a:r>
              <a:rPr sz="1800" b="1" spc="-5" dirty="0">
                <a:latin typeface="Calibri"/>
                <a:cs typeface="Calibri"/>
              </a:rPr>
              <a:t> </a:t>
            </a:r>
            <a:r>
              <a:rPr sz="1800" b="1" spc="-10" dirty="0">
                <a:latin typeface="Calibri"/>
                <a:cs typeface="Calibri"/>
              </a:rPr>
              <a:t>person</a:t>
            </a:r>
            <a:r>
              <a:rPr sz="1800" b="1" spc="-35" dirty="0">
                <a:latin typeface="Calibri"/>
                <a:cs typeface="Calibri"/>
              </a:rPr>
              <a:t> </a:t>
            </a:r>
            <a:r>
              <a:rPr sz="1800" b="1" baseline="25462" dirty="0">
                <a:latin typeface="Calibri"/>
                <a:cs typeface="Calibri"/>
              </a:rPr>
              <a:t>4</a:t>
            </a:r>
            <a:r>
              <a:rPr sz="1800" b="1" dirty="0">
                <a:latin typeface="Calibri"/>
                <a:cs typeface="Calibri"/>
              </a:rPr>
              <a:t>[or </a:t>
            </a:r>
            <a:r>
              <a:rPr sz="1800" b="1" spc="-10" dirty="0">
                <a:latin typeface="Calibri"/>
                <a:cs typeface="Calibri"/>
              </a:rPr>
              <a:t>for</a:t>
            </a:r>
            <a:r>
              <a:rPr sz="1800" b="1" spc="-5" dirty="0">
                <a:latin typeface="Calibri"/>
                <a:cs typeface="Calibri"/>
              </a:rPr>
              <a:t> exports</a:t>
            </a:r>
            <a:r>
              <a:rPr sz="1800" spc="-5" dirty="0">
                <a:latin typeface="Calibri"/>
                <a:cs typeface="Calibri"/>
              </a:rPr>
              <a:t>].</a:t>
            </a:r>
            <a:endParaRPr sz="1800">
              <a:latin typeface="Calibri"/>
              <a:cs typeface="Calibri"/>
            </a:endParaRPr>
          </a:p>
          <a:p>
            <a:pPr marL="50800" algn="just">
              <a:lnSpc>
                <a:spcPct val="100000"/>
              </a:lnSpc>
            </a:pPr>
            <a:r>
              <a:rPr sz="1800" spc="-5" dirty="0">
                <a:latin typeface="Calibri"/>
                <a:cs typeface="Calibri"/>
              </a:rPr>
              <a:t>2. This</a:t>
            </a:r>
            <a:r>
              <a:rPr sz="1800" dirty="0">
                <a:latin typeface="Calibri"/>
                <a:cs typeface="Calibri"/>
              </a:rPr>
              <a:t> </a:t>
            </a:r>
            <a:r>
              <a:rPr sz="1800" spc="-10" dirty="0">
                <a:latin typeface="Calibri"/>
                <a:cs typeface="Calibri"/>
              </a:rPr>
              <a:t>notification</a:t>
            </a:r>
            <a:r>
              <a:rPr sz="1800" spc="20" dirty="0">
                <a:latin typeface="Calibri"/>
                <a:cs typeface="Calibri"/>
              </a:rPr>
              <a:t> </a:t>
            </a:r>
            <a:r>
              <a:rPr sz="1800" dirty="0">
                <a:latin typeface="Calibri"/>
                <a:cs typeface="Calibri"/>
              </a:rPr>
              <a:t>shall</a:t>
            </a:r>
            <a:r>
              <a:rPr sz="1800" spc="-10" dirty="0">
                <a:latin typeface="Calibri"/>
                <a:cs typeface="Calibri"/>
              </a:rPr>
              <a:t> come</a:t>
            </a:r>
            <a:r>
              <a:rPr sz="1800" spc="15" dirty="0">
                <a:latin typeface="Calibri"/>
                <a:cs typeface="Calibri"/>
              </a:rPr>
              <a:t> </a:t>
            </a:r>
            <a:r>
              <a:rPr sz="1800" spc="-10" dirty="0">
                <a:latin typeface="Calibri"/>
                <a:cs typeface="Calibri"/>
              </a:rPr>
              <a:t>into</a:t>
            </a:r>
            <a:r>
              <a:rPr sz="1800" dirty="0">
                <a:latin typeface="Calibri"/>
                <a:cs typeface="Calibri"/>
              </a:rPr>
              <a:t> </a:t>
            </a:r>
            <a:r>
              <a:rPr sz="1800" spc="-15" dirty="0">
                <a:latin typeface="Calibri"/>
                <a:cs typeface="Calibri"/>
              </a:rPr>
              <a:t>force</a:t>
            </a:r>
            <a:r>
              <a:rPr sz="1800" spc="5" dirty="0">
                <a:latin typeface="Calibri"/>
                <a:cs typeface="Calibri"/>
              </a:rPr>
              <a:t> </a:t>
            </a:r>
            <a:r>
              <a:rPr sz="1800" spc="-10" dirty="0">
                <a:latin typeface="Calibri"/>
                <a:cs typeface="Calibri"/>
              </a:rPr>
              <a:t>from</a:t>
            </a:r>
            <a:r>
              <a:rPr sz="1800" dirty="0">
                <a:latin typeface="Calibri"/>
                <a:cs typeface="Calibri"/>
              </a:rPr>
              <a:t> the</a:t>
            </a:r>
            <a:r>
              <a:rPr sz="1800" spc="5" dirty="0">
                <a:latin typeface="Calibri"/>
                <a:cs typeface="Calibri"/>
              </a:rPr>
              <a:t> </a:t>
            </a:r>
            <a:r>
              <a:rPr sz="1800" spc="-10" dirty="0">
                <a:latin typeface="Calibri"/>
                <a:cs typeface="Calibri"/>
              </a:rPr>
              <a:t>1st</a:t>
            </a:r>
            <a:r>
              <a:rPr sz="1800" spc="-5" dirty="0">
                <a:latin typeface="Calibri"/>
                <a:cs typeface="Calibri"/>
              </a:rPr>
              <a:t> </a:t>
            </a:r>
            <a:r>
              <a:rPr sz="1800" spc="-25" dirty="0">
                <a:latin typeface="Calibri"/>
                <a:cs typeface="Calibri"/>
              </a:rPr>
              <a:t>October,</a:t>
            </a:r>
            <a:r>
              <a:rPr sz="1800" spc="25" dirty="0">
                <a:latin typeface="Calibri"/>
                <a:cs typeface="Calibri"/>
              </a:rPr>
              <a:t> </a:t>
            </a:r>
            <a:r>
              <a:rPr sz="1800" spc="-5" dirty="0">
                <a:latin typeface="Calibri"/>
                <a:cs typeface="Calibri"/>
              </a:rPr>
              <a:t>2020.</a:t>
            </a:r>
            <a:endParaRPr sz="1800">
              <a:latin typeface="Calibri"/>
              <a:cs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18382" y="157353"/>
            <a:ext cx="4563745" cy="452120"/>
          </a:xfrm>
          <a:prstGeom prst="rect">
            <a:avLst/>
          </a:prstGeom>
        </p:spPr>
        <p:txBody>
          <a:bodyPr vert="horz" wrap="square" lIns="0" tIns="12065" rIns="0" bIns="0" rtlCol="0">
            <a:spAutoFit/>
          </a:bodyPr>
          <a:lstStyle/>
          <a:p>
            <a:pPr marL="12700">
              <a:lnSpc>
                <a:spcPct val="100000"/>
              </a:lnSpc>
              <a:spcBef>
                <a:spcPts val="95"/>
              </a:spcBef>
            </a:pPr>
            <a:r>
              <a:rPr sz="2800" b="1" spc="-25" dirty="0">
                <a:solidFill>
                  <a:schemeClr val="accent6">
                    <a:lumMod val="50000"/>
                  </a:schemeClr>
                </a:solidFill>
              </a:rPr>
              <a:t>E-Invoicing</a:t>
            </a:r>
            <a:r>
              <a:rPr sz="2800" b="1" spc="-80" dirty="0">
                <a:solidFill>
                  <a:schemeClr val="accent6">
                    <a:lumMod val="50000"/>
                  </a:schemeClr>
                </a:solidFill>
              </a:rPr>
              <a:t> </a:t>
            </a:r>
            <a:r>
              <a:rPr sz="2800" b="1" spc="-5" dirty="0">
                <a:solidFill>
                  <a:schemeClr val="accent6">
                    <a:lumMod val="50000"/>
                  </a:schemeClr>
                </a:solidFill>
              </a:rPr>
              <a:t>-</a:t>
            </a:r>
            <a:r>
              <a:rPr sz="2800" b="1" spc="-30" dirty="0">
                <a:solidFill>
                  <a:schemeClr val="accent6">
                    <a:lumMod val="50000"/>
                  </a:schemeClr>
                </a:solidFill>
              </a:rPr>
              <a:t> </a:t>
            </a:r>
            <a:r>
              <a:rPr sz="2800" b="1" spc="-20" dirty="0">
                <a:solidFill>
                  <a:schemeClr val="accent6">
                    <a:lumMod val="50000"/>
                  </a:schemeClr>
                </a:solidFill>
              </a:rPr>
              <a:t>Applicable</a:t>
            </a:r>
            <a:r>
              <a:rPr sz="2800" b="1" spc="-65" dirty="0">
                <a:solidFill>
                  <a:schemeClr val="accent6">
                    <a:lumMod val="50000"/>
                  </a:schemeClr>
                </a:solidFill>
              </a:rPr>
              <a:t> </a:t>
            </a:r>
            <a:r>
              <a:rPr sz="2800" b="1" spc="-15" dirty="0">
                <a:solidFill>
                  <a:schemeClr val="accent6">
                    <a:lumMod val="50000"/>
                  </a:schemeClr>
                </a:solidFill>
              </a:rPr>
              <a:t>Scenario</a:t>
            </a:r>
            <a:endParaRPr sz="2800" b="1" dirty="0">
              <a:solidFill>
                <a:schemeClr val="accent6">
                  <a:lumMod val="50000"/>
                </a:schemeClr>
              </a:solidFill>
            </a:endParaRPr>
          </a:p>
        </p:txBody>
      </p:sp>
      <p:sp>
        <p:nvSpPr>
          <p:cNvPr id="3" name="object 3"/>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grpSp>
        <p:nvGrpSpPr>
          <p:cNvPr id="4" name="object 4"/>
          <p:cNvGrpSpPr/>
          <p:nvPr/>
        </p:nvGrpSpPr>
        <p:grpSpPr>
          <a:xfrm>
            <a:off x="2119757" y="1572640"/>
            <a:ext cx="2505710" cy="715010"/>
            <a:chOff x="2119757" y="1572640"/>
            <a:chExt cx="2505710" cy="715010"/>
          </a:xfrm>
        </p:grpSpPr>
        <p:pic>
          <p:nvPicPr>
            <p:cNvPr id="5" name="object 5"/>
            <p:cNvPicPr/>
            <p:nvPr/>
          </p:nvPicPr>
          <p:blipFill>
            <a:blip r:embed="rId2" cstate="print"/>
            <a:stretch>
              <a:fillRect/>
            </a:stretch>
          </p:blipFill>
          <p:spPr>
            <a:xfrm>
              <a:off x="2122932" y="1575815"/>
              <a:ext cx="2499360" cy="708660"/>
            </a:xfrm>
            <a:prstGeom prst="rect">
              <a:avLst/>
            </a:prstGeom>
          </p:spPr>
        </p:pic>
        <p:sp>
          <p:nvSpPr>
            <p:cNvPr id="6" name="object 6"/>
            <p:cNvSpPr/>
            <p:nvPr/>
          </p:nvSpPr>
          <p:spPr>
            <a:xfrm>
              <a:off x="2122932" y="1575815"/>
              <a:ext cx="2499360" cy="708660"/>
            </a:xfrm>
            <a:custGeom>
              <a:avLst/>
              <a:gdLst/>
              <a:ahLst/>
              <a:cxnLst/>
              <a:rect l="l" t="t" r="r" b="b"/>
              <a:pathLst>
                <a:path w="2499360" h="708660">
                  <a:moveTo>
                    <a:pt x="0" y="118110"/>
                  </a:moveTo>
                  <a:lnTo>
                    <a:pt x="9274" y="72116"/>
                  </a:lnTo>
                  <a:lnTo>
                    <a:pt x="34575" y="34575"/>
                  </a:lnTo>
                  <a:lnTo>
                    <a:pt x="72116" y="9274"/>
                  </a:lnTo>
                  <a:lnTo>
                    <a:pt x="118110" y="0"/>
                  </a:lnTo>
                  <a:lnTo>
                    <a:pt x="2381250" y="0"/>
                  </a:lnTo>
                  <a:lnTo>
                    <a:pt x="2427243" y="9274"/>
                  </a:lnTo>
                  <a:lnTo>
                    <a:pt x="2464784" y="34575"/>
                  </a:lnTo>
                  <a:lnTo>
                    <a:pt x="2490085" y="72116"/>
                  </a:lnTo>
                  <a:lnTo>
                    <a:pt x="2499360" y="118110"/>
                  </a:lnTo>
                  <a:lnTo>
                    <a:pt x="2499360" y="590550"/>
                  </a:lnTo>
                  <a:lnTo>
                    <a:pt x="2490085" y="636543"/>
                  </a:lnTo>
                  <a:lnTo>
                    <a:pt x="2464784" y="674084"/>
                  </a:lnTo>
                  <a:lnTo>
                    <a:pt x="2427243" y="699385"/>
                  </a:lnTo>
                  <a:lnTo>
                    <a:pt x="2381250" y="708660"/>
                  </a:lnTo>
                  <a:lnTo>
                    <a:pt x="118110" y="708660"/>
                  </a:lnTo>
                  <a:lnTo>
                    <a:pt x="72116" y="699385"/>
                  </a:lnTo>
                  <a:lnTo>
                    <a:pt x="34575" y="674084"/>
                  </a:lnTo>
                  <a:lnTo>
                    <a:pt x="9274" y="636543"/>
                  </a:lnTo>
                  <a:lnTo>
                    <a:pt x="0" y="590550"/>
                  </a:lnTo>
                  <a:lnTo>
                    <a:pt x="0" y="118110"/>
                  </a:lnTo>
                  <a:close/>
                </a:path>
              </a:pathLst>
            </a:custGeom>
            <a:ln w="6350">
              <a:solidFill>
                <a:srgbClr val="ACD3D2"/>
              </a:solidFill>
            </a:ln>
          </p:spPr>
          <p:txBody>
            <a:bodyPr wrap="square" lIns="0" tIns="0" rIns="0" bIns="0" rtlCol="0"/>
            <a:lstStyle/>
            <a:p>
              <a:endParaRPr/>
            </a:p>
          </p:txBody>
        </p:sp>
      </p:grpSp>
      <p:sp>
        <p:nvSpPr>
          <p:cNvPr id="7" name="object 7"/>
          <p:cNvSpPr txBox="1"/>
          <p:nvPr/>
        </p:nvSpPr>
        <p:spPr>
          <a:xfrm>
            <a:off x="2840227" y="1764868"/>
            <a:ext cx="1062990" cy="300355"/>
          </a:xfrm>
          <a:prstGeom prst="rect">
            <a:avLst/>
          </a:prstGeom>
        </p:spPr>
        <p:txBody>
          <a:bodyPr vert="horz" wrap="square" lIns="0" tIns="12700" rIns="0" bIns="0" rtlCol="0">
            <a:spAutoFit/>
          </a:bodyPr>
          <a:lstStyle/>
          <a:p>
            <a:pPr marL="12700">
              <a:lnSpc>
                <a:spcPct val="100000"/>
              </a:lnSpc>
              <a:spcBef>
                <a:spcPts val="100"/>
              </a:spcBef>
            </a:pPr>
            <a:r>
              <a:rPr sz="1800" dirty="0">
                <a:latin typeface="Calibri"/>
                <a:cs typeface="Calibri"/>
              </a:rPr>
              <a:t>B2B</a:t>
            </a:r>
            <a:r>
              <a:rPr sz="1800" spc="-75" dirty="0">
                <a:latin typeface="Calibri"/>
                <a:cs typeface="Calibri"/>
              </a:rPr>
              <a:t> </a:t>
            </a:r>
            <a:r>
              <a:rPr sz="1800" spc="-5" dirty="0">
                <a:latin typeface="Calibri"/>
                <a:cs typeface="Calibri"/>
              </a:rPr>
              <a:t>Supply</a:t>
            </a:r>
            <a:endParaRPr sz="1800">
              <a:latin typeface="Calibri"/>
              <a:cs typeface="Calibri"/>
            </a:endParaRPr>
          </a:p>
        </p:txBody>
      </p:sp>
      <p:grpSp>
        <p:nvGrpSpPr>
          <p:cNvPr id="8" name="object 8"/>
          <p:cNvGrpSpPr/>
          <p:nvPr/>
        </p:nvGrpSpPr>
        <p:grpSpPr>
          <a:xfrm>
            <a:off x="2119757" y="2517520"/>
            <a:ext cx="2505710" cy="716915"/>
            <a:chOff x="2119757" y="2517520"/>
            <a:chExt cx="2505710" cy="716915"/>
          </a:xfrm>
        </p:grpSpPr>
        <p:pic>
          <p:nvPicPr>
            <p:cNvPr id="9" name="object 9"/>
            <p:cNvPicPr/>
            <p:nvPr/>
          </p:nvPicPr>
          <p:blipFill>
            <a:blip r:embed="rId3" cstate="print"/>
            <a:stretch>
              <a:fillRect/>
            </a:stretch>
          </p:blipFill>
          <p:spPr>
            <a:xfrm>
              <a:off x="2122932" y="2520695"/>
              <a:ext cx="2499360" cy="710184"/>
            </a:xfrm>
            <a:prstGeom prst="rect">
              <a:avLst/>
            </a:prstGeom>
          </p:spPr>
        </p:pic>
        <p:sp>
          <p:nvSpPr>
            <p:cNvPr id="10" name="object 10"/>
            <p:cNvSpPr/>
            <p:nvPr/>
          </p:nvSpPr>
          <p:spPr>
            <a:xfrm>
              <a:off x="2122932" y="2520695"/>
              <a:ext cx="2499360" cy="710565"/>
            </a:xfrm>
            <a:custGeom>
              <a:avLst/>
              <a:gdLst/>
              <a:ahLst/>
              <a:cxnLst/>
              <a:rect l="l" t="t" r="r" b="b"/>
              <a:pathLst>
                <a:path w="2499360" h="710564">
                  <a:moveTo>
                    <a:pt x="0" y="118364"/>
                  </a:moveTo>
                  <a:lnTo>
                    <a:pt x="9296" y="72276"/>
                  </a:lnTo>
                  <a:lnTo>
                    <a:pt x="34655" y="34655"/>
                  </a:lnTo>
                  <a:lnTo>
                    <a:pt x="72276" y="9296"/>
                  </a:lnTo>
                  <a:lnTo>
                    <a:pt x="118364" y="0"/>
                  </a:lnTo>
                  <a:lnTo>
                    <a:pt x="2380996" y="0"/>
                  </a:lnTo>
                  <a:lnTo>
                    <a:pt x="2427083" y="9296"/>
                  </a:lnTo>
                  <a:lnTo>
                    <a:pt x="2464704" y="34655"/>
                  </a:lnTo>
                  <a:lnTo>
                    <a:pt x="2490063" y="72276"/>
                  </a:lnTo>
                  <a:lnTo>
                    <a:pt x="2499360" y="118364"/>
                  </a:lnTo>
                  <a:lnTo>
                    <a:pt x="2499360" y="591820"/>
                  </a:lnTo>
                  <a:lnTo>
                    <a:pt x="2490063" y="637907"/>
                  </a:lnTo>
                  <a:lnTo>
                    <a:pt x="2464704" y="675528"/>
                  </a:lnTo>
                  <a:lnTo>
                    <a:pt x="2427083" y="700887"/>
                  </a:lnTo>
                  <a:lnTo>
                    <a:pt x="2380996" y="710184"/>
                  </a:lnTo>
                  <a:lnTo>
                    <a:pt x="118364" y="710184"/>
                  </a:lnTo>
                  <a:lnTo>
                    <a:pt x="72276" y="700887"/>
                  </a:lnTo>
                  <a:lnTo>
                    <a:pt x="34655" y="675528"/>
                  </a:lnTo>
                  <a:lnTo>
                    <a:pt x="9296" y="637907"/>
                  </a:lnTo>
                  <a:lnTo>
                    <a:pt x="0" y="591820"/>
                  </a:lnTo>
                  <a:lnTo>
                    <a:pt x="0" y="118364"/>
                  </a:lnTo>
                  <a:close/>
                </a:path>
              </a:pathLst>
            </a:custGeom>
            <a:ln w="6350">
              <a:solidFill>
                <a:srgbClr val="ACD3D2"/>
              </a:solidFill>
            </a:ln>
          </p:spPr>
          <p:txBody>
            <a:bodyPr wrap="square" lIns="0" tIns="0" rIns="0" bIns="0" rtlCol="0"/>
            <a:lstStyle/>
            <a:p>
              <a:endParaRPr/>
            </a:p>
          </p:txBody>
        </p:sp>
      </p:grpSp>
      <p:sp>
        <p:nvSpPr>
          <p:cNvPr id="11" name="object 11"/>
          <p:cNvSpPr txBox="1"/>
          <p:nvPr/>
        </p:nvSpPr>
        <p:spPr>
          <a:xfrm>
            <a:off x="2582672" y="2574416"/>
            <a:ext cx="1580515" cy="574040"/>
          </a:xfrm>
          <a:prstGeom prst="rect">
            <a:avLst/>
          </a:prstGeom>
        </p:spPr>
        <p:txBody>
          <a:bodyPr vert="horz" wrap="square" lIns="0" tIns="12700" rIns="0" bIns="0" rtlCol="0">
            <a:spAutoFit/>
          </a:bodyPr>
          <a:lstStyle/>
          <a:p>
            <a:pPr marL="311150" marR="5080" indent="-299085">
              <a:lnSpc>
                <a:spcPct val="100000"/>
              </a:lnSpc>
              <a:spcBef>
                <a:spcPts val="100"/>
              </a:spcBef>
            </a:pPr>
            <a:r>
              <a:rPr sz="1800" spc="-5" dirty="0">
                <a:latin typeface="Calibri"/>
                <a:cs typeface="Calibri"/>
              </a:rPr>
              <a:t>Supply </a:t>
            </a:r>
            <a:r>
              <a:rPr sz="1800" spc="-10" dirty="0">
                <a:solidFill>
                  <a:srgbClr val="C00000"/>
                </a:solidFill>
                <a:latin typeface="Calibri"/>
                <a:cs typeface="Calibri"/>
              </a:rPr>
              <a:t>to/by </a:t>
            </a:r>
            <a:r>
              <a:rPr sz="1800" spc="-10" dirty="0">
                <a:latin typeface="Calibri"/>
                <a:cs typeface="Calibri"/>
              </a:rPr>
              <a:t>SEZ </a:t>
            </a:r>
            <a:r>
              <a:rPr sz="1800" spc="-395" dirty="0">
                <a:latin typeface="Calibri"/>
                <a:cs typeface="Calibri"/>
              </a:rPr>
              <a:t> </a:t>
            </a:r>
            <a:r>
              <a:rPr sz="1800" spc="-10" dirty="0">
                <a:latin typeface="Calibri"/>
                <a:cs typeface="Calibri"/>
              </a:rPr>
              <a:t>Developer</a:t>
            </a:r>
            <a:endParaRPr sz="1800">
              <a:latin typeface="Calibri"/>
              <a:cs typeface="Calibri"/>
            </a:endParaRPr>
          </a:p>
        </p:txBody>
      </p:sp>
      <p:grpSp>
        <p:nvGrpSpPr>
          <p:cNvPr id="12" name="object 12"/>
          <p:cNvGrpSpPr/>
          <p:nvPr/>
        </p:nvGrpSpPr>
        <p:grpSpPr>
          <a:xfrm>
            <a:off x="4302125" y="4573396"/>
            <a:ext cx="2505710" cy="715010"/>
            <a:chOff x="4302125" y="4573396"/>
            <a:chExt cx="2505710" cy="715010"/>
          </a:xfrm>
        </p:grpSpPr>
        <p:pic>
          <p:nvPicPr>
            <p:cNvPr id="13" name="object 13"/>
            <p:cNvPicPr/>
            <p:nvPr/>
          </p:nvPicPr>
          <p:blipFill>
            <a:blip r:embed="rId4" cstate="print"/>
            <a:stretch>
              <a:fillRect/>
            </a:stretch>
          </p:blipFill>
          <p:spPr>
            <a:xfrm>
              <a:off x="4305300" y="4576571"/>
              <a:ext cx="2499360" cy="708660"/>
            </a:xfrm>
            <a:prstGeom prst="rect">
              <a:avLst/>
            </a:prstGeom>
          </p:spPr>
        </p:pic>
        <p:sp>
          <p:nvSpPr>
            <p:cNvPr id="14" name="object 14"/>
            <p:cNvSpPr/>
            <p:nvPr/>
          </p:nvSpPr>
          <p:spPr>
            <a:xfrm>
              <a:off x="4305300" y="4576571"/>
              <a:ext cx="2499360" cy="708660"/>
            </a:xfrm>
            <a:custGeom>
              <a:avLst/>
              <a:gdLst/>
              <a:ahLst/>
              <a:cxnLst/>
              <a:rect l="l" t="t" r="r" b="b"/>
              <a:pathLst>
                <a:path w="2499359" h="708660">
                  <a:moveTo>
                    <a:pt x="0" y="118110"/>
                  </a:moveTo>
                  <a:lnTo>
                    <a:pt x="9274" y="72116"/>
                  </a:lnTo>
                  <a:lnTo>
                    <a:pt x="34575" y="34575"/>
                  </a:lnTo>
                  <a:lnTo>
                    <a:pt x="72116" y="9274"/>
                  </a:lnTo>
                  <a:lnTo>
                    <a:pt x="118110" y="0"/>
                  </a:lnTo>
                  <a:lnTo>
                    <a:pt x="2381250" y="0"/>
                  </a:lnTo>
                  <a:lnTo>
                    <a:pt x="2427243" y="9274"/>
                  </a:lnTo>
                  <a:lnTo>
                    <a:pt x="2464784" y="34575"/>
                  </a:lnTo>
                  <a:lnTo>
                    <a:pt x="2490085" y="72116"/>
                  </a:lnTo>
                  <a:lnTo>
                    <a:pt x="2499360" y="118110"/>
                  </a:lnTo>
                  <a:lnTo>
                    <a:pt x="2499360" y="590550"/>
                  </a:lnTo>
                  <a:lnTo>
                    <a:pt x="2490085" y="636543"/>
                  </a:lnTo>
                  <a:lnTo>
                    <a:pt x="2464784" y="674084"/>
                  </a:lnTo>
                  <a:lnTo>
                    <a:pt x="2427243" y="699385"/>
                  </a:lnTo>
                  <a:lnTo>
                    <a:pt x="2381250" y="708660"/>
                  </a:lnTo>
                  <a:lnTo>
                    <a:pt x="118110" y="708660"/>
                  </a:lnTo>
                  <a:lnTo>
                    <a:pt x="72116" y="699385"/>
                  </a:lnTo>
                  <a:lnTo>
                    <a:pt x="34575" y="674084"/>
                  </a:lnTo>
                  <a:lnTo>
                    <a:pt x="9274" y="636543"/>
                  </a:lnTo>
                  <a:lnTo>
                    <a:pt x="0" y="590550"/>
                  </a:lnTo>
                  <a:lnTo>
                    <a:pt x="0" y="118110"/>
                  </a:lnTo>
                  <a:close/>
                </a:path>
              </a:pathLst>
            </a:custGeom>
            <a:ln w="6350">
              <a:solidFill>
                <a:srgbClr val="ACD3D2"/>
              </a:solidFill>
            </a:ln>
          </p:spPr>
          <p:txBody>
            <a:bodyPr wrap="square" lIns="0" tIns="0" rIns="0" bIns="0" rtlCol="0"/>
            <a:lstStyle/>
            <a:p>
              <a:endParaRPr/>
            </a:p>
          </p:txBody>
        </p:sp>
      </p:grpSp>
      <p:sp>
        <p:nvSpPr>
          <p:cNvPr id="15" name="object 15"/>
          <p:cNvSpPr txBox="1"/>
          <p:nvPr/>
        </p:nvSpPr>
        <p:spPr>
          <a:xfrm>
            <a:off x="4684011" y="4629657"/>
            <a:ext cx="1744345" cy="574040"/>
          </a:xfrm>
          <a:prstGeom prst="rect">
            <a:avLst/>
          </a:prstGeom>
        </p:spPr>
        <p:txBody>
          <a:bodyPr vert="horz" wrap="square" lIns="0" tIns="12700" rIns="0" bIns="0" rtlCol="0">
            <a:spAutoFit/>
          </a:bodyPr>
          <a:lstStyle/>
          <a:p>
            <a:pPr marL="12700" marR="5080" indent="423545">
              <a:lnSpc>
                <a:spcPct val="100000"/>
              </a:lnSpc>
              <a:spcBef>
                <a:spcPts val="100"/>
              </a:spcBef>
            </a:pPr>
            <a:r>
              <a:rPr sz="1800" spc="-5" dirty="0">
                <a:latin typeface="Calibri"/>
                <a:cs typeface="Calibri"/>
              </a:rPr>
              <a:t>Supply</a:t>
            </a:r>
            <a:r>
              <a:rPr sz="1800" spc="5" dirty="0">
                <a:latin typeface="Calibri"/>
                <a:cs typeface="Calibri"/>
              </a:rPr>
              <a:t> </a:t>
            </a:r>
            <a:r>
              <a:rPr sz="1800" spc="-10" dirty="0">
                <a:latin typeface="Calibri"/>
                <a:cs typeface="Calibri"/>
              </a:rPr>
              <a:t>to </a:t>
            </a:r>
            <a:r>
              <a:rPr sz="1800" spc="-5" dirty="0">
                <a:latin typeface="Calibri"/>
                <a:cs typeface="Calibri"/>
              </a:rPr>
              <a:t> </a:t>
            </a:r>
            <a:r>
              <a:rPr sz="1800" dirty="0">
                <a:latin typeface="Calibri"/>
                <a:cs typeface="Calibri"/>
              </a:rPr>
              <a:t>G</a:t>
            </a:r>
            <a:r>
              <a:rPr sz="1800" spc="-10" dirty="0">
                <a:latin typeface="Calibri"/>
                <a:cs typeface="Calibri"/>
              </a:rPr>
              <a:t>ov</a:t>
            </a:r>
            <a:r>
              <a:rPr sz="1800" dirty="0">
                <a:latin typeface="Calibri"/>
                <a:cs typeface="Calibri"/>
              </a:rPr>
              <a:t>ernm</a:t>
            </a:r>
            <a:r>
              <a:rPr sz="1800" spc="5" dirty="0">
                <a:latin typeface="Calibri"/>
                <a:cs typeface="Calibri"/>
              </a:rPr>
              <a:t>e</a:t>
            </a:r>
            <a:r>
              <a:rPr sz="1800" spc="-10" dirty="0">
                <a:latin typeface="Calibri"/>
                <a:cs typeface="Calibri"/>
              </a:rPr>
              <a:t>n</a:t>
            </a:r>
            <a:r>
              <a:rPr sz="1800" dirty="0">
                <a:latin typeface="Calibri"/>
                <a:cs typeface="Calibri"/>
              </a:rPr>
              <a:t>t/</a:t>
            </a:r>
            <a:r>
              <a:rPr sz="1800" spc="-10" dirty="0">
                <a:latin typeface="Calibri"/>
                <a:cs typeface="Calibri"/>
              </a:rPr>
              <a:t>P</a:t>
            </a:r>
            <a:r>
              <a:rPr sz="1800" spc="-5" dirty="0">
                <a:latin typeface="Calibri"/>
                <a:cs typeface="Calibri"/>
              </a:rPr>
              <a:t>SUs</a:t>
            </a:r>
            <a:endParaRPr sz="1800">
              <a:latin typeface="Calibri"/>
              <a:cs typeface="Calibri"/>
            </a:endParaRPr>
          </a:p>
        </p:txBody>
      </p:sp>
      <p:grpSp>
        <p:nvGrpSpPr>
          <p:cNvPr id="16" name="object 16"/>
          <p:cNvGrpSpPr/>
          <p:nvPr/>
        </p:nvGrpSpPr>
        <p:grpSpPr>
          <a:xfrm>
            <a:off x="6380860" y="3463925"/>
            <a:ext cx="2505710" cy="716915"/>
            <a:chOff x="6380860" y="3463925"/>
            <a:chExt cx="2505710" cy="716915"/>
          </a:xfrm>
        </p:grpSpPr>
        <p:pic>
          <p:nvPicPr>
            <p:cNvPr id="17" name="object 17"/>
            <p:cNvPicPr/>
            <p:nvPr/>
          </p:nvPicPr>
          <p:blipFill>
            <a:blip r:embed="rId3" cstate="print"/>
            <a:stretch>
              <a:fillRect/>
            </a:stretch>
          </p:blipFill>
          <p:spPr>
            <a:xfrm>
              <a:off x="6384035" y="3467100"/>
              <a:ext cx="2499360" cy="710184"/>
            </a:xfrm>
            <a:prstGeom prst="rect">
              <a:avLst/>
            </a:prstGeom>
          </p:spPr>
        </p:pic>
        <p:sp>
          <p:nvSpPr>
            <p:cNvPr id="18" name="object 18"/>
            <p:cNvSpPr/>
            <p:nvPr/>
          </p:nvSpPr>
          <p:spPr>
            <a:xfrm>
              <a:off x="6384035" y="3467100"/>
              <a:ext cx="2499360" cy="710565"/>
            </a:xfrm>
            <a:custGeom>
              <a:avLst/>
              <a:gdLst/>
              <a:ahLst/>
              <a:cxnLst/>
              <a:rect l="l" t="t" r="r" b="b"/>
              <a:pathLst>
                <a:path w="2499359" h="710564">
                  <a:moveTo>
                    <a:pt x="0" y="118364"/>
                  </a:moveTo>
                  <a:lnTo>
                    <a:pt x="9296" y="72276"/>
                  </a:lnTo>
                  <a:lnTo>
                    <a:pt x="34655" y="34655"/>
                  </a:lnTo>
                  <a:lnTo>
                    <a:pt x="72276" y="9296"/>
                  </a:lnTo>
                  <a:lnTo>
                    <a:pt x="118364" y="0"/>
                  </a:lnTo>
                  <a:lnTo>
                    <a:pt x="2380996" y="0"/>
                  </a:lnTo>
                  <a:lnTo>
                    <a:pt x="2427083" y="9296"/>
                  </a:lnTo>
                  <a:lnTo>
                    <a:pt x="2464704" y="34655"/>
                  </a:lnTo>
                  <a:lnTo>
                    <a:pt x="2490063" y="72276"/>
                  </a:lnTo>
                  <a:lnTo>
                    <a:pt x="2499360" y="118364"/>
                  </a:lnTo>
                  <a:lnTo>
                    <a:pt x="2499360" y="591820"/>
                  </a:lnTo>
                  <a:lnTo>
                    <a:pt x="2490063" y="637907"/>
                  </a:lnTo>
                  <a:lnTo>
                    <a:pt x="2464704" y="675528"/>
                  </a:lnTo>
                  <a:lnTo>
                    <a:pt x="2427083" y="700887"/>
                  </a:lnTo>
                  <a:lnTo>
                    <a:pt x="2380996" y="710184"/>
                  </a:lnTo>
                  <a:lnTo>
                    <a:pt x="118364" y="710184"/>
                  </a:lnTo>
                  <a:lnTo>
                    <a:pt x="72276" y="700887"/>
                  </a:lnTo>
                  <a:lnTo>
                    <a:pt x="34655" y="675528"/>
                  </a:lnTo>
                  <a:lnTo>
                    <a:pt x="9296" y="637907"/>
                  </a:lnTo>
                  <a:lnTo>
                    <a:pt x="0" y="591820"/>
                  </a:lnTo>
                  <a:lnTo>
                    <a:pt x="0" y="118364"/>
                  </a:lnTo>
                  <a:close/>
                </a:path>
              </a:pathLst>
            </a:custGeom>
            <a:ln w="6350">
              <a:solidFill>
                <a:srgbClr val="ACD3D2"/>
              </a:solidFill>
            </a:ln>
          </p:spPr>
          <p:txBody>
            <a:bodyPr wrap="square" lIns="0" tIns="0" rIns="0" bIns="0" rtlCol="0"/>
            <a:lstStyle/>
            <a:p>
              <a:endParaRPr/>
            </a:p>
          </p:txBody>
        </p:sp>
      </p:grpSp>
      <p:sp>
        <p:nvSpPr>
          <p:cNvPr id="19" name="object 19"/>
          <p:cNvSpPr txBox="1"/>
          <p:nvPr/>
        </p:nvSpPr>
        <p:spPr>
          <a:xfrm>
            <a:off x="6509384" y="3657422"/>
            <a:ext cx="2251075" cy="300355"/>
          </a:xfrm>
          <a:prstGeom prst="rect">
            <a:avLst/>
          </a:prstGeom>
        </p:spPr>
        <p:txBody>
          <a:bodyPr vert="horz" wrap="square" lIns="0" tIns="12700" rIns="0" bIns="0" rtlCol="0">
            <a:spAutoFit/>
          </a:bodyPr>
          <a:lstStyle/>
          <a:p>
            <a:pPr marL="12700">
              <a:lnSpc>
                <a:spcPct val="100000"/>
              </a:lnSpc>
              <a:spcBef>
                <a:spcPts val="100"/>
              </a:spcBef>
            </a:pPr>
            <a:r>
              <a:rPr sz="1800" spc="-5" dirty="0">
                <a:latin typeface="Calibri"/>
                <a:cs typeface="Calibri"/>
              </a:rPr>
              <a:t>Credit</a:t>
            </a:r>
            <a:r>
              <a:rPr sz="1800" spc="-20" dirty="0">
                <a:latin typeface="Calibri"/>
                <a:cs typeface="Calibri"/>
              </a:rPr>
              <a:t> </a:t>
            </a:r>
            <a:r>
              <a:rPr sz="1800" spc="-5" dirty="0">
                <a:latin typeface="Calibri"/>
                <a:cs typeface="Calibri"/>
              </a:rPr>
              <a:t>Note/</a:t>
            </a:r>
            <a:r>
              <a:rPr sz="1800" spc="-15" dirty="0">
                <a:latin typeface="Calibri"/>
                <a:cs typeface="Calibri"/>
              </a:rPr>
              <a:t> </a:t>
            </a:r>
            <a:r>
              <a:rPr sz="1800" spc="-5" dirty="0">
                <a:latin typeface="Calibri"/>
                <a:cs typeface="Calibri"/>
              </a:rPr>
              <a:t>Debit </a:t>
            </a:r>
            <a:r>
              <a:rPr sz="1800" spc="-10" dirty="0">
                <a:latin typeface="Calibri"/>
                <a:cs typeface="Calibri"/>
              </a:rPr>
              <a:t>Note</a:t>
            </a:r>
            <a:endParaRPr sz="1800">
              <a:latin typeface="Calibri"/>
              <a:cs typeface="Calibri"/>
            </a:endParaRPr>
          </a:p>
        </p:txBody>
      </p:sp>
      <p:grpSp>
        <p:nvGrpSpPr>
          <p:cNvPr id="20" name="object 20"/>
          <p:cNvGrpSpPr/>
          <p:nvPr/>
        </p:nvGrpSpPr>
        <p:grpSpPr>
          <a:xfrm>
            <a:off x="2119757" y="3546221"/>
            <a:ext cx="2505710" cy="715010"/>
            <a:chOff x="2119757" y="3546221"/>
            <a:chExt cx="2505710" cy="715010"/>
          </a:xfrm>
        </p:grpSpPr>
        <p:pic>
          <p:nvPicPr>
            <p:cNvPr id="21" name="object 21"/>
            <p:cNvPicPr/>
            <p:nvPr/>
          </p:nvPicPr>
          <p:blipFill>
            <a:blip r:embed="rId2" cstate="print"/>
            <a:stretch>
              <a:fillRect/>
            </a:stretch>
          </p:blipFill>
          <p:spPr>
            <a:xfrm>
              <a:off x="2122932" y="3549396"/>
              <a:ext cx="2499360" cy="708660"/>
            </a:xfrm>
            <a:prstGeom prst="rect">
              <a:avLst/>
            </a:prstGeom>
          </p:spPr>
        </p:pic>
        <p:sp>
          <p:nvSpPr>
            <p:cNvPr id="22" name="object 22"/>
            <p:cNvSpPr/>
            <p:nvPr/>
          </p:nvSpPr>
          <p:spPr>
            <a:xfrm>
              <a:off x="2122932" y="3549396"/>
              <a:ext cx="2499360" cy="708660"/>
            </a:xfrm>
            <a:custGeom>
              <a:avLst/>
              <a:gdLst/>
              <a:ahLst/>
              <a:cxnLst/>
              <a:rect l="l" t="t" r="r" b="b"/>
              <a:pathLst>
                <a:path w="2499360" h="708660">
                  <a:moveTo>
                    <a:pt x="0" y="118110"/>
                  </a:moveTo>
                  <a:lnTo>
                    <a:pt x="9274" y="72116"/>
                  </a:lnTo>
                  <a:lnTo>
                    <a:pt x="34575" y="34575"/>
                  </a:lnTo>
                  <a:lnTo>
                    <a:pt x="72116" y="9274"/>
                  </a:lnTo>
                  <a:lnTo>
                    <a:pt x="118110" y="0"/>
                  </a:lnTo>
                  <a:lnTo>
                    <a:pt x="2381250" y="0"/>
                  </a:lnTo>
                  <a:lnTo>
                    <a:pt x="2427243" y="9274"/>
                  </a:lnTo>
                  <a:lnTo>
                    <a:pt x="2464784" y="34575"/>
                  </a:lnTo>
                  <a:lnTo>
                    <a:pt x="2490085" y="72116"/>
                  </a:lnTo>
                  <a:lnTo>
                    <a:pt x="2499360" y="118110"/>
                  </a:lnTo>
                  <a:lnTo>
                    <a:pt x="2499360" y="590550"/>
                  </a:lnTo>
                  <a:lnTo>
                    <a:pt x="2490085" y="636543"/>
                  </a:lnTo>
                  <a:lnTo>
                    <a:pt x="2464784" y="674084"/>
                  </a:lnTo>
                  <a:lnTo>
                    <a:pt x="2427243" y="699385"/>
                  </a:lnTo>
                  <a:lnTo>
                    <a:pt x="2381250" y="708660"/>
                  </a:lnTo>
                  <a:lnTo>
                    <a:pt x="118110" y="708660"/>
                  </a:lnTo>
                  <a:lnTo>
                    <a:pt x="72116" y="699385"/>
                  </a:lnTo>
                  <a:lnTo>
                    <a:pt x="34575" y="674084"/>
                  </a:lnTo>
                  <a:lnTo>
                    <a:pt x="9274" y="636543"/>
                  </a:lnTo>
                  <a:lnTo>
                    <a:pt x="0" y="590550"/>
                  </a:lnTo>
                  <a:lnTo>
                    <a:pt x="0" y="118110"/>
                  </a:lnTo>
                  <a:close/>
                </a:path>
              </a:pathLst>
            </a:custGeom>
            <a:ln w="6350">
              <a:solidFill>
                <a:srgbClr val="ACD3D2"/>
              </a:solidFill>
            </a:ln>
          </p:spPr>
          <p:txBody>
            <a:bodyPr wrap="square" lIns="0" tIns="0" rIns="0" bIns="0" rtlCol="0"/>
            <a:lstStyle/>
            <a:p>
              <a:endParaRPr/>
            </a:p>
          </p:txBody>
        </p:sp>
      </p:grpSp>
      <p:sp>
        <p:nvSpPr>
          <p:cNvPr id="23" name="object 23"/>
          <p:cNvSpPr txBox="1"/>
          <p:nvPr/>
        </p:nvSpPr>
        <p:spPr>
          <a:xfrm>
            <a:off x="2636011" y="3739133"/>
            <a:ext cx="1471930" cy="299720"/>
          </a:xfrm>
          <a:prstGeom prst="rect">
            <a:avLst/>
          </a:prstGeom>
        </p:spPr>
        <p:txBody>
          <a:bodyPr vert="horz" wrap="square" lIns="0" tIns="12700" rIns="0" bIns="0" rtlCol="0">
            <a:spAutoFit/>
          </a:bodyPr>
          <a:lstStyle/>
          <a:p>
            <a:pPr marL="12700">
              <a:lnSpc>
                <a:spcPct val="100000"/>
              </a:lnSpc>
              <a:spcBef>
                <a:spcPts val="100"/>
              </a:spcBef>
            </a:pPr>
            <a:r>
              <a:rPr sz="1800" spc="-5" dirty="0">
                <a:latin typeface="Calibri"/>
                <a:cs typeface="Calibri"/>
              </a:rPr>
              <a:t>Deemed</a:t>
            </a:r>
            <a:r>
              <a:rPr sz="1800" spc="-50" dirty="0">
                <a:latin typeface="Calibri"/>
                <a:cs typeface="Calibri"/>
              </a:rPr>
              <a:t> </a:t>
            </a:r>
            <a:r>
              <a:rPr sz="1800" spc="-5" dirty="0">
                <a:latin typeface="Calibri"/>
                <a:cs typeface="Calibri"/>
              </a:rPr>
              <a:t>Export</a:t>
            </a:r>
            <a:endParaRPr sz="1800">
              <a:latin typeface="Calibri"/>
              <a:cs typeface="Calibri"/>
            </a:endParaRPr>
          </a:p>
        </p:txBody>
      </p:sp>
      <p:grpSp>
        <p:nvGrpSpPr>
          <p:cNvPr id="24" name="object 24"/>
          <p:cNvGrpSpPr/>
          <p:nvPr/>
        </p:nvGrpSpPr>
        <p:grpSpPr>
          <a:xfrm>
            <a:off x="6380860" y="2471800"/>
            <a:ext cx="2505710" cy="715010"/>
            <a:chOff x="6380860" y="2471800"/>
            <a:chExt cx="2505710" cy="715010"/>
          </a:xfrm>
        </p:grpSpPr>
        <p:pic>
          <p:nvPicPr>
            <p:cNvPr id="25" name="object 25"/>
            <p:cNvPicPr/>
            <p:nvPr/>
          </p:nvPicPr>
          <p:blipFill>
            <a:blip r:embed="rId5" cstate="print"/>
            <a:stretch>
              <a:fillRect/>
            </a:stretch>
          </p:blipFill>
          <p:spPr>
            <a:xfrm>
              <a:off x="6384035" y="2474975"/>
              <a:ext cx="2499360" cy="708660"/>
            </a:xfrm>
            <a:prstGeom prst="rect">
              <a:avLst/>
            </a:prstGeom>
          </p:spPr>
        </p:pic>
        <p:sp>
          <p:nvSpPr>
            <p:cNvPr id="26" name="object 26"/>
            <p:cNvSpPr/>
            <p:nvPr/>
          </p:nvSpPr>
          <p:spPr>
            <a:xfrm>
              <a:off x="6384035" y="2474975"/>
              <a:ext cx="2499360" cy="708660"/>
            </a:xfrm>
            <a:custGeom>
              <a:avLst/>
              <a:gdLst/>
              <a:ahLst/>
              <a:cxnLst/>
              <a:rect l="l" t="t" r="r" b="b"/>
              <a:pathLst>
                <a:path w="2499359" h="708660">
                  <a:moveTo>
                    <a:pt x="0" y="118110"/>
                  </a:moveTo>
                  <a:lnTo>
                    <a:pt x="9274" y="72116"/>
                  </a:lnTo>
                  <a:lnTo>
                    <a:pt x="34575" y="34575"/>
                  </a:lnTo>
                  <a:lnTo>
                    <a:pt x="72116" y="9274"/>
                  </a:lnTo>
                  <a:lnTo>
                    <a:pt x="118110" y="0"/>
                  </a:lnTo>
                  <a:lnTo>
                    <a:pt x="2381250" y="0"/>
                  </a:lnTo>
                  <a:lnTo>
                    <a:pt x="2427243" y="9274"/>
                  </a:lnTo>
                  <a:lnTo>
                    <a:pt x="2464784" y="34575"/>
                  </a:lnTo>
                  <a:lnTo>
                    <a:pt x="2490085" y="72116"/>
                  </a:lnTo>
                  <a:lnTo>
                    <a:pt x="2499360" y="118110"/>
                  </a:lnTo>
                  <a:lnTo>
                    <a:pt x="2499360" y="590550"/>
                  </a:lnTo>
                  <a:lnTo>
                    <a:pt x="2490085" y="636543"/>
                  </a:lnTo>
                  <a:lnTo>
                    <a:pt x="2464784" y="674084"/>
                  </a:lnTo>
                  <a:lnTo>
                    <a:pt x="2427243" y="699385"/>
                  </a:lnTo>
                  <a:lnTo>
                    <a:pt x="2381250" y="708660"/>
                  </a:lnTo>
                  <a:lnTo>
                    <a:pt x="118110" y="708660"/>
                  </a:lnTo>
                  <a:lnTo>
                    <a:pt x="72116" y="699385"/>
                  </a:lnTo>
                  <a:lnTo>
                    <a:pt x="34575" y="674084"/>
                  </a:lnTo>
                  <a:lnTo>
                    <a:pt x="9274" y="636543"/>
                  </a:lnTo>
                  <a:lnTo>
                    <a:pt x="0" y="590550"/>
                  </a:lnTo>
                  <a:lnTo>
                    <a:pt x="0" y="118110"/>
                  </a:lnTo>
                  <a:close/>
                </a:path>
              </a:pathLst>
            </a:custGeom>
            <a:ln w="6350">
              <a:solidFill>
                <a:srgbClr val="ACD3D2"/>
              </a:solidFill>
            </a:ln>
          </p:spPr>
          <p:txBody>
            <a:bodyPr wrap="square" lIns="0" tIns="0" rIns="0" bIns="0" rtlCol="0"/>
            <a:lstStyle/>
            <a:p>
              <a:endParaRPr/>
            </a:p>
          </p:txBody>
        </p:sp>
      </p:grpSp>
      <p:sp>
        <p:nvSpPr>
          <p:cNvPr id="27" name="object 27"/>
          <p:cNvSpPr txBox="1"/>
          <p:nvPr/>
        </p:nvSpPr>
        <p:spPr>
          <a:xfrm>
            <a:off x="7149465" y="2580893"/>
            <a:ext cx="969644" cy="452120"/>
          </a:xfrm>
          <a:prstGeom prst="rect">
            <a:avLst/>
          </a:prstGeom>
        </p:spPr>
        <p:txBody>
          <a:bodyPr vert="horz" wrap="square" lIns="0" tIns="12065" rIns="0" bIns="0" rtlCol="0">
            <a:spAutoFit/>
          </a:bodyPr>
          <a:lstStyle/>
          <a:p>
            <a:pPr marL="12700">
              <a:lnSpc>
                <a:spcPct val="100000"/>
              </a:lnSpc>
              <a:spcBef>
                <a:spcPts val="95"/>
              </a:spcBef>
            </a:pPr>
            <a:r>
              <a:rPr sz="2800" spc="-10" dirty="0">
                <a:solidFill>
                  <a:srgbClr val="C00000"/>
                </a:solidFill>
                <a:latin typeface="Calibri"/>
                <a:cs typeface="Calibri"/>
              </a:rPr>
              <a:t>Export</a:t>
            </a:r>
            <a:endParaRPr sz="2800">
              <a:latin typeface="Calibri"/>
              <a:cs typeface="Calibri"/>
            </a:endParaRPr>
          </a:p>
        </p:txBody>
      </p:sp>
      <p:grpSp>
        <p:nvGrpSpPr>
          <p:cNvPr id="28" name="object 28"/>
          <p:cNvGrpSpPr/>
          <p:nvPr/>
        </p:nvGrpSpPr>
        <p:grpSpPr>
          <a:xfrm>
            <a:off x="6380860" y="1572640"/>
            <a:ext cx="2505710" cy="715010"/>
            <a:chOff x="6380860" y="1572640"/>
            <a:chExt cx="2505710" cy="715010"/>
          </a:xfrm>
        </p:grpSpPr>
        <p:pic>
          <p:nvPicPr>
            <p:cNvPr id="29" name="object 29"/>
            <p:cNvPicPr/>
            <p:nvPr/>
          </p:nvPicPr>
          <p:blipFill>
            <a:blip r:embed="rId2" cstate="print"/>
            <a:stretch>
              <a:fillRect/>
            </a:stretch>
          </p:blipFill>
          <p:spPr>
            <a:xfrm>
              <a:off x="6384035" y="1575815"/>
              <a:ext cx="2499360" cy="708660"/>
            </a:xfrm>
            <a:prstGeom prst="rect">
              <a:avLst/>
            </a:prstGeom>
          </p:spPr>
        </p:pic>
        <p:sp>
          <p:nvSpPr>
            <p:cNvPr id="30" name="object 30"/>
            <p:cNvSpPr/>
            <p:nvPr/>
          </p:nvSpPr>
          <p:spPr>
            <a:xfrm>
              <a:off x="6384035" y="1575815"/>
              <a:ext cx="2499360" cy="708660"/>
            </a:xfrm>
            <a:custGeom>
              <a:avLst/>
              <a:gdLst/>
              <a:ahLst/>
              <a:cxnLst/>
              <a:rect l="l" t="t" r="r" b="b"/>
              <a:pathLst>
                <a:path w="2499359" h="708660">
                  <a:moveTo>
                    <a:pt x="0" y="118110"/>
                  </a:moveTo>
                  <a:lnTo>
                    <a:pt x="9274" y="72116"/>
                  </a:lnTo>
                  <a:lnTo>
                    <a:pt x="34575" y="34575"/>
                  </a:lnTo>
                  <a:lnTo>
                    <a:pt x="72116" y="9274"/>
                  </a:lnTo>
                  <a:lnTo>
                    <a:pt x="118110" y="0"/>
                  </a:lnTo>
                  <a:lnTo>
                    <a:pt x="2381250" y="0"/>
                  </a:lnTo>
                  <a:lnTo>
                    <a:pt x="2427243" y="9274"/>
                  </a:lnTo>
                  <a:lnTo>
                    <a:pt x="2464784" y="34575"/>
                  </a:lnTo>
                  <a:lnTo>
                    <a:pt x="2490085" y="72116"/>
                  </a:lnTo>
                  <a:lnTo>
                    <a:pt x="2499360" y="118110"/>
                  </a:lnTo>
                  <a:lnTo>
                    <a:pt x="2499360" y="590550"/>
                  </a:lnTo>
                  <a:lnTo>
                    <a:pt x="2490085" y="636543"/>
                  </a:lnTo>
                  <a:lnTo>
                    <a:pt x="2464784" y="674084"/>
                  </a:lnTo>
                  <a:lnTo>
                    <a:pt x="2427243" y="699385"/>
                  </a:lnTo>
                  <a:lnTo>
                    <a:pt x="2381250" y="708660"/>
                  </a:lnTo>
                  <a:lnTo>
                    <a:pt x="118110" y="708660"/>
                  </a:lnTo>
                  <a:lnTo>
                    <a:pt x="72116" y="699385"/>
                  </a:lnTo>
                  <a:lnTo>
                    <a:pt x="34575" y="674084"/>
                  </a:lnTo>
                  <a:lnTo>
                    <a:pt x="9274" y="636543"/>
                  </a:lnTo>
                  <a:lnTo>
                    <a:pt x="0" y="590550"/>
                  </a:lnTo>
                  <a:lnTo>
                    <a:pt x="0" y="118110"/>
                  </a:lnTo>
                  <a:close/>
                </a:path>
              </a:pathLst>
            </a:custGeom>
            <a:ln w="6350">
              <a:solidFill>
                <a:srgbClr val="ACD3D2"/>
              </a:solidFill>
            </a:ln>
          </p:spPr>
          <p:txBody>
            <a:bodyPr wrap="square" lIns="0" tIns="0" rIns="0" bIns="0" rtlCol="0"/>
            <a:lstStyle/>
            <a:p>
              <a:endParaRPr/>
            </a:p>
          </p:txBody>
        </p:sp>
      </p:grpSp>
      <p:sp>
        <p:nvSpPr>
          <p:cNvPr id="31" name="object 31"/>
          <p:cNvSpPr txBox="1"/>
          <p:nvPr/>
        </p:nvSpPr>
        <p:spPr>
          <a:xfrm>
            <a:off x="6858382" y="1628013"/>
            <a:ext cx="1551305" cy="574675"/>
          </a:xfrm>
          <a:prstGeom prst="rect">
            <a:avLst/>
          </a:prstGeom>
        </p:spPr>
        <p:txBody>
          <a:bodyPr vert="horz" wrap="square" lIns="0" tIns="12700" rIns="0" bIns="0" rtlCol="0">
            <a:spAutoFit/>
          </a:bodyPr>
          <a:lstStyle/>
          <a:p>
            <a:pPr marL="44450">
              <a:lnSpc>
                <a:spcPct val="100000"/>
              </a:lnSpc>
              <a:spcBef>
                <a:spcPts val="100"/>
              </a:spcBef>
            </a:pPr>
            <a:r>
              <a:rPr sz="1800" spc="-5" dirty="0">
                <a:latin typeface="Calibri"/>
                <a:cs typeface="Calibri"/>
              </a:rPr>
              <a:t>Deemed</a:t>
            </a:r>
            <a:r>
              <a:rPr sz="1800" spc="-25" dirty="0">
                <a:latin typeface="Calibri"/>
                <a:cs typeface="Calibri"/>
              </a:rPr>
              <a:t> </a:t>
            </a:r>
            <a:r>
              <a:rPr sz="1800" spc="-5" dirty="0">
                <a:latin typeface="Calibri"/>
                <a:cs typeface="Calibri"/>
              </a:rPr>
              <a:t>Supply</a:t>
            </a:r>
            <a:endParaRPr sz="1800">
              <a:latin typeface="Calibri"/>
              <a:cs typeface="Calibri"/>
            </a:endParaRPr>
          </a:p>
          <a:p>
            <a:pPr marL="12700">
              <a:lnSpc>
                <a:spcPct val="100000"/>
              </a:lnSpc>
            </a:pPr>
            <a:r>
              <a:rPr sz="1800" spc="-10" dirty="0">
                <a:latin typeface="Calibri"/>
                <a:cs typeface="Calibri"/>
              </a:rPr>
              <a:t>(Distinct</a:t>
            </a:r>
            <a:r>
              <a:rPr sz="1800" spc="-25" dirty="0">
                <a:latin typeface="Calibri"/>
                <a:cs typeface="Calibri"/>
              </a:rPr>
              <a:t> </a:t>
            </a:r>
            <a:r>
              <a:rPr sz="1800" spc="-15" dirty="0">
                <a:latin typeface="Calibri"/>
                <a:cs typeface="Calibri"/>
              </a:rPr>
              <a:t>Person)</a:t>
            </a:r>
            <a:endParaRPr sz="1800">
              <a:latin typeface="Calibri"/>
              <a:cs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958845" y="144856"/>
            <a:ext cx="6520180" cy="452120"/>
          </a:xfrm>
          <a:prstGeom prst="rect">
            <a:avLst/>
          </a:prstGeom>
        </p:spPr>
        <p:txBody>
          <a:bodyPr vert="horz" wrap="square" lIns="0" tIns="12065" rIns="0" bIns="0" rtlCol="0">
            <a:spAutoFit/>
          </a:bodyPr>
          <a:lstStyle/>
          <a:p>
            <a:pPr marL="12700">
              <a:lnSpc>
                <a:spcPct val="100000"/>
              </a:lnSpc>
              <a:spcBef>
                <a:spcPts val="95"/>
              </a:spcBef>
            </a:pPr>
            <a:r>
              <a:rPr sz="2800" b="1" spc="-40" dirty="0">
                <a:solidFill>
                  <a:schemeClr val="accent6">
                    <a:lumMod val="50000"/>
                  </a:schemeClr>
                </a:solidFill>
              </a:rPr>
              <a:t>Exempted</a:t>
            </a:r>
            <a:r>
              <a:rPr sz="2800" b="1" spc="-65" dirty="0">
                <a:solidFill>
                  <a:schemeClr val="accent6">
                    <a:lumMod val="50000"/>
                  </a:schemeClr>
                </a:solidFill>
              </a:rPr>
              <a:t> </a:t>
            </a:r>
            <a:r>
              <a:rPr sz="2800" b="1" spc="-30" dirty="0">
                <a:solidFill>
                  <a:schemeClr val="accent6">
                    <a:lumMod val="50000"/>
                  </a:schemeClr>
                </a:solidFill>
              </a:rPr>
              <a:t>Sectors</a:t>
            </a:r>
            <a:r>
              <a:rPr sz="2800" b="1" spc="-60" dirty="0">
                <a:solidFill>
                  <a:schemeClr val="accent6">
                    <a:lumMod val="50000"/>
                  </a:schemeClr>
                </a:solidFill>
              </a:rPr>
              <a:t> </a:t>
            </a:r>
            <a:r>
              <a:rPr sz="2800" b="1" spc="-5" dirty="0">
                <a:solidFill>
                  <a:schemeClr val="accent6">
                    <a:lumMod val="50000"/>
                  </a:schemeClr>
                </a:solidFill>
              </a:rPr>
              <a:t>&amp;</a:t>
            </a:r>
            <a:r>
              <a:rPr sz="2800" b="1" spc="-45" dirty="0">
                <a:solidFill>
                  <a:schemeClr val="accent6">
                    <a:lumMod val="50000"/>
                  </a:schemeClr>
                </a:solidFill>
              </a:rPr>
              <a:t> </a:t>
            </a:r>
            <a:r>
              <a:rPr sz="2800" b="1" spc="-20" dirty="0">
                <a:solidFill>
                  <a:schemeClr val="accent6">
                    <a:lumMod val="50000"/>
                  </a:schemeClr>
                </a:solidFill>
              </a:rPr>
              <a:t>Businesses</a:t>
            </a:r>
            <a:r>
              <a:rPr sz="2800" b="1" spc="-60" dirty="0">
                <a:solidFill>
                  <a:schemeClr val="accent6">
                    <a:lumMod val="50000"/>
                  </a:schemeClr>
                </a:solidFill>
              </a:rPr>
              <a:t> </a:t>
            </a:r>
            <a:r>
              <a:rPr sz="2800" b="1" spc="-25" dirty="0">
                <a:solidFill>
                  <a:schemeClr val="accent6">
                    <a:lumMod val="50000"/>
                  </a:schemeClr>
                </a:solidFill>
              </a:rPr>
              <a:t>from</a:t>
            </a:r>
            <a:r>
              <a:rPr sz="2800" b="1" spc="-70" dirty="0">
                <a:solidFill>
                  <a:schemeClr val="accent6">
                    <a:lumMod val="50000"/>
                  </a:schemeClr>
                </a:solidFill>
              </a:rPr>
              <a:t> </a:t>
            </a:r>
            <a:r>
              <a:rPr sz="2800" b="1" spc="-5" dirty="0">
                <a:solidFill>
                  <a:schemeClr val="accent6">
                    <a:lumMod val="50000"/>
                  </a:schemeClr>
                </a:solidFill>
              </a:rPr>
              <a:t>E</a:t>
            </a:r>
            <a:r>
              <a:rPr sz="2800" b="1" spc="-30" dirty="0">
                <a:solidFill>
                  <a:schemeClr val="accent6">
                    <a:lumMod val="50000"/>
                  </a:schemeClr>
                </a:solidFill>
              </a:rPr>
              <a:t> </a:t>
            </a:r>
            <a:r>
              <a:rPr sz="2800" b="1" spc="-25" dirty="0">
                <a:solidFill>
                  <a:schemeClr val="accent6">
                    <a:lumMod val="50000"/>
                  </a:schemeClr>
                </a:solidFill>
              </a:rPr>
              <a:t>Invoice</a:t>
            </a:r>
            <a:endParaRPr sz="2800" b="1" dirty="0">
              <a:solidFill>
                <a:schemeClr val="accent6">
                  <a:lumMod val="50000"/>
                </a:schemeClr>
              </a:solidFill>
            </a:endParaRPr>
          </a:p>
        </p:txBody>
      </p:sp>
      <p:sp>
        <p:nvSpPr>
          <p:cNvPr id="3" name="object 3"/>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pic>
        <p:nvPicPr>
          <p:cNvPr id="4" name="object 4"/>
          <p:cNvPicPr/>
          <p:nvPr/>
        </p:nvPicPr>
        <p:blipFill>
          <a:blip r:embed="rId2" cstate="print"/>
          <a:stretch>
            <a:fillRect/>
          </a:stretch>
        </p:blipFill>
        <p:spPr>
          <a:xfrm>
            <a:off x="1210055" y="1175003"/>
            <a:ext cx="9294114" cy="720089"/>
          </a:xfrm>
          <a:prstGeom prst="rect">
            <a:avLst/>
          </a:prstGeom>
        </p:spPr>
      </p:pic>
      <p:pic>
        <p:nvPicPr>
          <p:cNvPr id="5" name="object 5"/>
          <p:cNvPicPr/>
          <p:nvPr/>
        </p:nvPicPr>
        <p:blipFill>
          <a:blip r:embed="rId3" cstate="print"/>
          <a:stretch>
            <a:fillRect/>
          </a:stretch>
        </p:blipFill>
        <p:spPr>
          <a:xfrm>
            <a:off x="1210055" y="1955279"/>
            <a:ext cx="9294114" cy="720102"/>
          </a:xfrm>
          <a:prstGeom prst="rect">
            <a:avLst/>
          </a:prstGeom>
        </p:spPr>
      </p:pic>
      <p:pic>
        <p:nvPicPr>
          <p:cNvPr id="6" name="object 6"/>
          <p:cNvPicPr/>
          <p:nvPr/>
        </p:nvPicPr>
        <p:blipFill>
          <a:blip r:embed="rId4" cstate="print"/>
          <a:stretch>
            <a:fillRect/>
          </a:stretch>
        </p:blipFill>
        <p:spPr>
          <a:xfrm>
            <a:off x="1210055" y="2734055"/>
            <a:ext cx="9294114" cy="720089"/>
          </a:xfrm>
          <a:prstGeom prst="rect">
            <a:avLst/>
          </a:prstGeom>
        </p:spPr>
      </p:pic>
      <p:pic>
        <p:nvPicPr>
          <p:cNvPr id="7" name="object 7"/>
          <p:cNvPicPr/>
          <p:nvPr/>
        </p:nvPicPr>
        <p:blipFill>
          <a:blip r:embed="rId5" cstate="print"/>
          <a:stretch>
            <a:fillRect/>
          </a:stretch>
        </p:blipFill>
        <p:spPr>
          <a:xfrm>
            <a:off x="1210055" y="3512807"/>
            <a:ext cx="9294114" cy="720102"/>
          </a:xfrm>
          <a:prstGeom prst="rect">
            <a:avLst/>
          </a:prstGeom>
        </p:spPr>
      </p:pic>
      <p:pic>
        <p:nvPicPr>
          <p:cNvPr id="8" name="object 8"/>
          <p:cNvPicPr/>
          <p:nvPr/>
        </p:nvPicPr>
        <p:blipFill>
          <a:blip r:embed="rId6" cstate="print"/>
          <a:stretch>
            <a:fillRect/>
          </a:stretch>
        </p:blipFill>
        <p:spPr>
          <a:xfrm>
            <a:off x="1210055" y="4291571"/>
            <a:ext cx="9294114" cy="720102"/>
          </a:xfrm>
          <a:prstGeom prst="rect">
            <a:avLst/>
          </a:prstGeom>
        </p:spPr>
      </p:pic>
      <p:pic>
        <p:nvPicPr>
          <p:cNvPr id="9" name="object 9"/>
          <p:cNvPicPr/>
          <p:nvPr/>
        </p:nvPicPr>
        <p:blipFill>
          <a:blip r:embed="rId7" cstate="print"/>
          <a:stretch>
            <a:fillRect/>
          </a:stretch>
        </p:blipFill>
        <p:spPr>
          <a:xfrm>
            <a:off x="1210055" y="5071871"/>
            <a:ext cx="9294114" cy="718565"/>
          </a:xfrm>
          <a:prstGeom prst="rect">
            <a:avLst/>
          </a:prstGeom>
        </p:spPr>
      </p:pic>
      <p:sp>
        <p:nvSpPr>
          <p:cNvPr id="10" name="object 10"/>
          <p:cNvSpPr txBox="1"/>
          <p:nvPr/>
        </p:nvSpPr>
        <p:spPr>
          <a:xfrm>
            <a:off x="1351025" y="1259839"/>
            <a:ext cx="8246109" cy="4364355"/>
          </a:xfrm>
          <a:prstGeom prst="rect">
            <a:avLst/>
          </a:prstGeom>
        </p:spPr>
        <p:txBody>
          <a:bodyPr vert="horz" wrap="square" lIns="0" tIns="13335" rIns="0" bIns="0" rtlCol="0">
            <a:spAutoFit/>
          </a:bodyPr>
          <a:lstStyle/>
          <a:p>
            <a:pPr marL="15875">
              <a:lnSpc>
                <a:spcPct val="100000"/>
              </a:lnSpc>
              <a:spcBef>
                <a:spcPts val="105"/>
              </a:spcBef>
            </a:pPr>
            <a:r>
              <a:rPr sz="2900" dirty="0">
                <a:solidFill>
                  <a:srgbClr val="E5E6A8"/>
                </a:solidFill>
                <a:latin typeface="Calibri"/>
                <a:cs typeface="Calibri"/>
              </a:rPr>
              <a:t>a</a:t>
            </a:r>
            <a:r>
              <a:rPr sz="2900" spc="-10" dirty="0">
                <a:solidFill>
                  <a:srgbClr val="E5E6A8"/>
                </a:solidFill>
                <a:latin typeface="Calibri"/>
                <a:cs typeface="Calibri"/>
              </a:rPr>
              <a:t> </a:t>
            </a:r>
            <a:r>
              <a:rPr sz="2900" spc="-15" dirty="0">
                <a:solidFill>
                  <a:srgbClr val="E5E6A8"/>
                </a:solidFill>
                <a:latin typeface="Calibri"/>
                <a:cs typeface="Calibri"/>
              </a:rPr>
              <a:t>government</a:t>
            </a:r>
            <a:r>
              <a:rPr sz="2900" spc="-5" dirty="0">
                <a:solidFill>
                  <a:srgbClr val="E5E6A8"/>
                </a:solidFill>
                <a:latin typeface="Calibri"/>
                <a:cs typeface="Calibri"/>
              </a:rPr>
              <a:t> department,</a:t>
            </a:r>
            <a:r>
              <a:rPr sz="2900" spc="-10" dirty="0">
                <a:solidFill>
                  <a:srgbClr val="E5E6A8"/>
                </a:solidFill>
                <a:latin typeface="Calibri"/>
                <a:cs typeface="Calibri"/>
              </a:rPr>
              <a:t> </a:t>
            </a:r>
            <a:r>
              <a:rPr sz="2900" dirty="0">
                <a:solidFill>
                  <a:srgbClr val="E5E6A8"/>
                </a:solidFill>
                <a:latin typeface="Calibri"/>
                <a:cs typeface="Calibri"/>
              </a:rPr>
              <a:t>a</a:t>
            </a:r>
            <a:r>
              <a:rPr sz="2900" spc="-20" dirty="0">
                <a:solidFill>
                  <a:srgbClr val="E5E6A8"/>
                </a:solidFill>
                <a:latin typeface="Calibri"/>
                <a:cs typeface="Calibri"/>
              </a:rPr>
              <a:t> </a:t>
            </a:r>
            <a:r>
              <a:rPr sz="2900" spc="-5" dirty="0">
                <a:solidFill>
                  <a:srgbClr val="E5E6A8"/>
                </a:solidFill>
                <a:latin typeface="Calibri"/>
                <a:cs typeface="Calibri"/>
              </a:rPr>
              <a:t>local</a:t>
            </a:r>
            <a:r>
              <a:rPr sz="2900" spc="-25" dirty="0">
                <a:solidFill>
                  <a:srgbClr val="E5E6A8"/>
                </a:solidFill>
                <a:latin typeface="Calibri"/>
                <a:cs typeface="Calibri"/>
              </a:rPr>
              <a:t> </a:t>
            </a:r>
            <a:r>
              <a:rPr sz="2900" spc="-20" dirty="0">
                <a:solidFill>
                  <a:srgbClr val="E5E6A8"/>
                </a:solidFill>
                <a:latin typeface="Calibri"/>
                <a:cs typeface="Calibri"/>
              </a:rPr>
              <a:t>authority,</a:t>
            </a:r>
            <a:endParaRPr sz="2900">
              <a:latin typeface="Calibri"/>
              <a:cs typeface="Calibri"/>
            </a:endParaRPr>
          </a:p>
          <a:p>
            <a:pPr marL="15875" marR="5080">
              <a:lnSpc>
                <a:spcPts val="6140"/>
              </a:lnSpc>
              <a:spcBef>
                <a:spcPts val="640"/>
              </a:spcBef>
            </a:pPr>
            <a:r>
              <a:rPr sz="2900" spc="-10" dirty="0">
                <a:solidFill>
                  <a:srgbClr val="FFFFFF"/>
                </a:solidFill>
                <a:latin typeface="Calibri"/>
                <a:cs typeface="Calibri"/>
              </a:rPr>
              <a:t>SEZ</a:t>
            </a:r>
            <a:r>
              <a:rPr sz="2900" dirty="0">
                <a:solidFill>
                  <a:srgbClr val="FFFFFF"/>
                </a:solidFill>
                <a:latin typeface="Calibri"/>
                <a:cs typeface="Calibri"/>
              </a:rPr>
              <a:t> Units</a:t>
            </a:r>
            <a:r>
              <a:rPr sz="2900" spc="-10" dirty="0">
                <a:solidFill>
                  <a:srgbClr val="FFFFFF"/>
                </a:solidFill>
                <a:latin typeface="Calibri"/>
                <a:cs typeface="Calibri"/>
              </a:rPr>
              <a:t> (SEZ</a:t>
            </a:r>
            <a:r>
              <a:rPr sz="2900" dirty="0">
                <a:solidFill>
                  <a:srgbClr val="FFFFFF"/>
                </a:solidFill>
                <a:latin typeface="Calibri"/>
                <a:cs typeface="Calibri"/>
              </a:rPr>
              <a:t> </a:t>
            </a:r>
            <a:r>
              <a:rPr sz="2900" spc="-10" dirty="0">
                <a:solidFill>
                  <a:srgbClr val="FFFFFF"/>
                </a:solidFill>
                <a:latin typeface="Calibri"/>
                <a:cs typeface="Calibri"/>
              </a:rPr>
              <a:t>Developer</a:t>
            </a:r>
            <a:r>
              <a:rPr sz="2900" spc="-5" dirty="0">
                <a:solidFill>
                  <a:srgbClr val="FFFFFF"/>
                </a:solidFill>
                <a:latin typeface="Calibri"/>
                <a:cs typeface="Calibri"/>
              </a:rPr>
              <a:t> not</a:t>
            </a:r>
            <a:r>
              <a:rPr sz="2900" dirty="0">
                <a:solidFill>
                  <a:srgbClr val="FFFFFF"/>
                </a:solidFill>
                <a:latin typeface="Calibri"/>
                <a:cs typeface="Calibri"/>
              </a:rPr>
              <a:t> </a:t>
            </a:r>
            <a:r>
              <a:rPr sz="2900" spc="-25" dirty="0">
                <a:solidFill>
                  <a:srgbClr val="FFFFFF"/>
                </a:solidFill>
                <a:latin typeface="Calibri"/>
                <a:cs typeface="Calibri"/>
              </a:rPr>
              <a:t>exempted</a:t>
            </a:r>
            <a:r>
              <a:rPr sz="2900" spc="5" dirty="0">
                <a:solidFill>
                  <a:srgbClr val="FFFFFF"/>
                </a:solidFill>
                <a:latin typeface="Calibri"/>
                <a:cs typeface="Calibri"/>
              </a:rPr>
              <a:t> </a:t>
            </a:r>
            <a:r>
              <a:rPr sz="2900" spc="-20" dirty="0">
                <a:solidFill>
                  <a:srgbClr val="FFFFFF"/>
                </a:solidFill>
                <a:latin typeface="Calibri"/>
                <a:cs typeface="Calibri"/>
              </a:rPr>
              <a:t>from</a:t>
            </a:r>
            <a:r>
              <a:rPr sz="2900" dirty="0">
                <a:solidFill>
                  <a:srgbClr val="FFFFFF"/>
                </a:solidFill>
                <a:latin typeface="Calibri"/>
                <a:cs typeface="Calibri"/>
              </a:rPr>
              <a:t> E </a:t>
            </a:r>
            <a:r>
              <a:rPr sz="2900" spc="-15" dirty="0">
                <a:solidFill>
                  <a:srgbClr val="FFFFFF"/>
                </a:solidFill>
                <a:latin typeface="Calibri"/>
                <a:cs typeface="Calibri"/>
              </a:rPr>
              <a:t>Invoice) </a:t>
            </a:r>
            <a:r>
              <a:rPr sz="2900" spc="-640" dirty="0">
                <a:solidFill>
                  <a:srgbClr val="FFFFFF"/>
                </a:solidFill>
                <a:latin typeface="Calibri"/>
                <a:cs typeface="Calibri"/>
              </a:rPr>
              <a:t> </a:t>
            </a:r>
            <a:r>
              <a:rPr sz="2900" spc="-10" dirty="0">
                <a:latin typeface="Calibri"/>
                <a:cs typeface="Calibri"/>
              </a:rPr>
              <a:t>Insurance</a:t>
            </a:r>
            <a:r>
              <a:rPr sz="2900" spc="-10" dirty="0">
                <a:solidFill>
                  <a:srgbClr val="FFFFFF"/>
                </a:solidFill>
                <a:latin typeface="Calibri"/>
                <a:cs typeface="Calibri"/>
              </a:rPr>
              <a:t>,</a:t>
            </a:r>
            <a:r>
              <a:rPr sz="2900" dirty="0">
                <a:solidFill>
                  <a:srgbClr val="FFFFFF"/>
                </a:solidFill>
                <a:latin typeface="Calibri"/>
                <a:cs typeface="Calibri"/>
              </a:rPr>
              <a:t> </a:t>
            </a:r>
            <a:r>
              <a:rPr sz="2900" spc="5" dirty="0">
                <a:solidFill>
                  <a:srgbClr val="FFFFFF"/>
                </a:solidFill>
                <a:latin typeface="Calibri"/>
                <a:cs typeface="Calibri"/>
              </a:rPr>
              <a:t>Banking,</a:t>
            </a:r>
            <a:r>
              <a:rPr sz="2900" spc="-25" dirty="0">
                <a:solidFill>
                  <a:srgbClr val="FFFFFF"/>
                </a:solidFill>
                <a:latin typeface="Calibri"/>
                <a:cs typeface="Calibri"/>
              </a:rPr>
              <a:t> </a:t>
            </a:r>
            <a:r>
              <a:rPr sz="2900" spc="-5" dirty="0">
                <a:solidFill>
                  <a:srgbClr val="FFFFFF"/>
                </a:solidFill>
                <a:latin typeface="Calibri"/>
                <a:cs typeface="Calibri"/>
              </a:rPr>
              <a:t>FI</a:t>
            </a:r>
            <a:r>
              <a:rPr sz="2900" spc="-15" dirty="0">
                <a:solidFill>
                  <a:srgbClr val="FFFFFF"/>
                </a:solidFill>
                <a:latin typeface="Calibri"/>
                <a:cs typeface="Calibri"/>
              </a:rPr>
              <a:t> </a:t>
            </a:r>
            <a:r>
              <a:rPr sz="2900" spc="-5" dirty="0">
                <a:solidFill>
                  <a:srgbClr val="FFFFFF"/>
                </a:solidFill>
                <a:latin typeface="Calibri"/>
                <a:cs typeface="Calibri"/>
              </a:rPr>
              <a:t>[including</a:t>
            </a:r>
            <a:r>
              <a:rPr sz="2900" spc="-20" dirty="0">
                <a:solidFill>
                  <a:srgbClr val="FFFFFF"/>
                </a:solidFill>
                <a:latin typeface="Calibri"/>
                <a:cs typeface="Calibri"/>
              </a:rPr>
              <a:t> </a:t>
            </a:r>
            <a:r>
              <a:rPr sz="2900" spc="-5" dirty="0">
                <a:solidFill>
                  <a:srgbClr val="FFFFFF"/>
                </a:solidFill>
                <a:latin typeface="Calibri"/>
                <a:cs typeface="Calibri"/>
              </a:rPr>
              <a:t>NBFCs]</a:t>
            </a:r>
            <a:r>
              <a:rPr sz="2900" spc="-25" dirty="0">
                <a:solidFill>
                  <a:srgbClr val="FFFFFF"/>
                </a:solidFill>
                <a:latin typeface="Calibri"/>
                <a:cs typeface="Calibri"/>
              </a:rPr>
              <a:t> </a:t>
            </a:r>
            <a:r>
              <a:rPr sz="2900" dirty="0">
                <a:solidFill>
                  <a:srgbClr val="FFFFFF"/>
                </a:solidFill>
                <a:latin typeface="Calibri"/>
                <a:cs typeface="Calibri"/>
              </a:rPr>
              <a:t>Rule 54(2)</a:t>
            </a:r>
            <a:endParaRPr sz="2900">
              <a:latin typeface="Calibri"/>
              <a:cs typeface="Calibri"/>
            </a:endParaRPr>
          </a:p>
          <a:p>
            <a:pPr marL="12700">
              <a:lnSpc>
                <a:spcPct val="100000"/>
              </a:lnSpc>
              <a:spcBef>
                <a:spcPts val="2075"/>
              </a:spcBef>
              <a:tabLst>
                <a:tab pos="3686810" algn="l"/>
              </a:tabLst>
            </a:pPr>
            <a:r>
              <a:rPr sz="2800" spc="-5" dirty="0">
                <a:solidFill>
                  <a:srgbClr val="001F5F"/>
                </a:solidFill>
                <a:latin typeface="Calibri"/>
                <a:cs typeface="Calibri"/>
              </a:rPr>
              <a:t>Goods</a:t>
            </a:r>
            <a:r>
              <a:rPr sz="2800" spc="10" dirty="0">
                <a:solidFill>
                  <a:srgbClr val="001F5F"/>
                </a:solidFill>
                <a:latin typeface="Calibri"/>
                <a:cs typeface="Calibri"/>
              </a:rPr>
              <a:t> </a:t>
            </a:r>
            <a:r>
              <a:rPr sz="2800" spc="-30" dirty="0">
                <a:solidFill>
                  <a:srgbClr val="001F5F"/>
                </a:solidFill>
                <a:latin typeface="Calibri"/>
                <a:cs typeface="Calibri"/>
              </a:rPr>
              <a:t>Transport</a:t>
            </a:r>
            <a:r>
              <a:rPr sz="2800" spc="10" dirty="0">
                <a:solidFill>
                  <a:srgbClr val="001F5F"/>
                </a:solidFill>
                <a:latin typeface="Calibri"/>
                <a:cs typeface="Calibri"/>
              </a:rPr>
              <a:t> </a:t>
            </a:r>
            <a:r>
              <a:rPr sz="2800" spc="-5" dirty="0">
                <a:solidFill>
                  <a:srgbClr val="001F5F"/>
                </a:solidFill>
                <a:latin typeface="Calibri"/>
                <a:cs typeface="Calibri"/>
              </a:rPr>
              <a:t>Agency</a:t>
            </a:r>
            <a:r>
              <a:rPr sz="2800" spc="-5" dirty="0">
                <a:solidFill>
                  <a:srgbClr val="001F5F"/>
                </a:solidFill>
                <a:latin typeface="Times New Roman"/>
                <a:cs typeface="Times New Roman"/>
              </a:rPr>
              <a:t>	</a:t>
            </a:r>
            <a:r>
              <a:rPr sz="2800" spc="-5" dirty="0">
                <a:solidFill>
                  <a:srgbClr val="001F5F"/>
                </a:solidFill>
                <a:latin typeface="Calibri"/>
                <a:cs typeface="Calibri"/>
              </a:rPr>
              <a:t>–</a:t>
            </a:r>
            <a:r>
              <a:rPr sz="2800" spc="-30" dirty="0">
                <a:solidFill>
                  <a:srgbClr val="001F5F"/>
                </a:solidFill>
                <a:latin typeface="Calibri"/>
                <a:cs typeface="Calibri"/>
              </a:rPr>
              <a:t> </a:t>
            </a:r>
            <a:r>
              <a:rPr sz="2800" spc="-5" dirty="0">
                <a:solidFill>
                  <a:srgbClr val="001F5F"/>
                </a:solidFill>
                <a:latin typeface="Calibri"/>
                <a:cs typeface="Calibri"/>
              </a:rPr>
              <a:t>Rule 54(3)</a:t>
            </a:r>
            <a:endParaRPr sz="2800">
              <a:latin typeface="Calibri"/>
              <a:cs typeface="Calibri"/>
            </a:endParaRPr>
          </a:p>
          <a:p>
            <a:pPr marL="15875" marR="2103120">
              <a:lnSpc>
                <a:spcPct val="176400"/>
              </a:lnSpc>
              <a:spcBef>
                <a:spcPts val="45"/>
              </a:spcBef>
            </a:pPr>
            <a:r>
              <a:rPr sz="2900" spc="-10" dirty="0">
                <a:solidFill>
                  <a:srgbClr val="182D39"/>
                </a:solidFill>
                <a:latin typeface="Calibri"/>
                <a:cs typeface="Calibri"/>
              </a:rPr>
              <a:t>Passenger </a:t>
            </a:r>
            <a:r>
              <a:rPr sz="2900" spc="-30" dirty="0">
                <a:solidFill>
                  <a:srgbClr val="182D39"/>
                </a:solidFill>
                <a:latin typeface="Calibri"/>
                <a:cs typeface="Calibri"/>
              </a:rPr>
              <a:t>Transport </a:t>
            </a:r>
            <a:r>
              <a:rPr sz="2900" dirty="0">
                <a:solidFill>
                  <a:srgbClr val="182D39"/>
                </a:solidFill>
                <a:latin typeface="Calibri"/>
                <a:cs typeface="Calibri"/>
              </a:rPr>
              <a:t>Services– Rule 54(4) </a:t>
            </a:r>
            <a:r>
              <a:rPr sz="2900" spc="-645" dirty="0">
                <a:solidFill>
                  <a:srgbClr val="182D39"/>
                </a:solidFill>
                <a:latin typeface="Calibri"/>
                <a:cs typeface="Calibri"/>
              </a:rPr>
              <a:t> </a:t>
            </a:r>
            <a:r>
              <a:rPr sz="2900" spc="-5" dirty="0">
                <a:solidFill>
                  <a:srgbClr val="FFFFFF"/>
                </a:solidFill>
                <a:latin typeface="Calibri"/>
                <a:cs typeface="Calibri"/>
              </a:rPr>
              <a:t>Multiplex</a:t>
            </a:r>
            <a:r>
              <a:rPr sz="2900" spc="-25" dirty="0">
                <a:solidFill>
                  <a:srgbClr val="FFFFFF"/>
                </a:solidFill>
                <a:latin typeface="Calibri"/>
                <a:cs typeface="Calibri"/>
              </a:rPr>
              <a:t> </a:t>
            </a:r>
            <a:r>
              <a:rPr sz="2900" spc="-5" dirty="0">
                <a:solidFill>
                  <a:srgbClr val="FFFFFF"/>
                </a:solidFill>
                <a:latin typeface="Calibri"/>
                <a:cs typeface="Calibri"/>
              </a:rPr>
              <a:t>Cinema</a:t>
            </a:r>
            <a:r>
              <a:rPr sz="2900" spc="-15" dirty="0">
                <a:solidFill>
                  <a:srgbClr val="FFFFFF"/>
                </a:solidFill>
                <a:latin typeface="Calibri"/>
                <a:cs typeface="Calibri"/>
              </a:rPr>
              <a:t> </a:t>
            </a:r>
            <a:r>
              <a:rPr sz="2900" dirty="0">
                <a:solidFill>
                  <a:srgbClr val="FFFFFF"/>
                </a:solidFill>
                <a:latin typeface="Calibri"/>
                <a:cs typeface="Calibri"/>
              </a:rPr>
              <a:t>–</a:t>
            </a:r>
            <a:r>
              <a:rPr sz="2900" spc="-5" dirty="0">
                <a:solidFill>
                  <a:srgbClr val="FFFFFF"/>
                </a:solidFill>
                <a:latin typeface="Calibri"/>
                <a:cs typeface="Calibri"/>
              </a:rPr>
              <a:t> </a:t>
            </a:r>
            <a:r>
              <a:rPr sz="2900" dirty="0">
                <a:solidFill>
                  <a:srgbClr val="FFFFFF"/>
                </a:solidFill>
                <a:latin typeface="Calibri"/>
                <a:cs typeface="Calibri"/>
              </a:rPr>
              <a:t>Rule</a:t>
            </a:r>
            <a:r>
              <a:rPr sz="2900" spc="-15" dirty="0">
                <a:solidFill>
                  <a:srgbClr val="FFFFFF"/>
                </a:solidFill>
                <a:latin typeface="Calibri"/>
                <a:cs typeface="Calibri"/>
              </a:rPr>
              <a:t> </a:t>
            </a:r>
            <a:r>
              <a:rPr sz="2900" dirty="0">
                <a:solidFill>
                  <a:srgbClr val="FFFFFF"/>
                </a:solidFill>
                <a:latin typeface="Calibri"/>
                <a:cs typeface="Calibri"/>
              </a:rPr>
              <a:t>54(4A)</a:t>
            </a:r>
            <a:endParaRPr sz="2900">
              <a:latin typeface="Calibri"/>
              <a:cs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60020">
              <a:lnSpc>
                <a:spcPct val="100000"/>
              </a:lnSpc>
              <a:spcBef>
                <a:spcPts val="105"/>
              </a:spcBef>
            </a:pPr>
            <a:r>
              <a:rPr b="1" spc="-35" dirty="0">
                <a:solidFill>
                  <a:schemeClr val="accent6">
                    <a:lumMod val="50000"/>
                  </a:schemeClr>
                </a:solidFill>
              </a:rPr>
              <a:t>Exemptions</a:t>
            </a:r>
            <a:r>
              <a:rPr b="1" spc="-75" dirty="0">
                <a:solidFill>
                  <a:schemeClr val="accent6">
                    <a:lumMod val="50000"/>
                  </a:schemeClr>
                </a:solidFill>
              </a:rPr>
              <a:t> </a:t>
            </a:r>
            <a:r>
              <a:rPr b="1" spc="-25" dirty="0">
                <a:solidFill>
                  <a:schemeClr val="accent6">
                    <a:lumMod val="50000"/>
                  </a:schemeClr>
                </a:solidFill>
              </a:rPr>
              <a:t>relating</a:t>
            </a:r>
            <a:r>
              <a:rPr b="1" spc="-75" dirty="0">
                <a:solidFill>
                  <a:schemeClr val="accent6">
                    <a:lumMod val="50000"/>
                  </a:schemeClr>
                </a:solidFill>
              </a:rPr>
              <a:t> </a:t>
            </a:r>
            <a:r>
              <a:rPr b="1" spc="-25" dirty="0">
                <a:solidFill>
                  <a:schemeClr val="accent6">
                    <a:lumMod val="50000"/>
                  </a:schemeClr>
                </a:solidFill>
              </a:rPr>
              <a:t>to</a:t>
            </a:r>
            <a:r>
              <a:rPr b="1" spc="-40" dirty="0">
                <a:solidFill>
                  <a:schemeClr val="accent6">
                    <a:lumMod val="50000"/>
                  </a:schemeClr>
                </a:solidFill>
              </a:rPr>
              <a:t> </a:t>
            </a:r>
            <a:r>
              <a:rPr b="1" spc="-30" dirty="0">
                <a:solidFill>
                  <a:schemeClr val="accent6">
                    <a:lumMod val="50000"/>
                  </a:schemeClr>
                </a:solidFill>
              </a:rPr>
              <a:t>Insurance</a:t>
            </a:r>
            <a:r>
              <a:rPr b="1" spc="-85" dirty="0">
                <a:solidFill>
                  <a:schemeClr val="accent6">
                    <a:lumMod val="50000"/>
                  </a:schemeClr>
                </a:solidFill>
              </a:rPr>
              <a:t> </a:t>
            </a:r>
            <a:r>
              <a:rPr b="1" spc="-20" dirty="0">
                <a:solidFill>
                  <a:schemeClr val="accent6">
                    <a:lumMod val="50000"/>
                  </a:schemeClr>
                </a:solidFill>
              </a:rPr>
              <a:t>Business</a:t>
            </a:r>
          </a:p>
        </p:txBody>
      </p:sp>
      <p:sp>
        <p:nvSpPr>
          <p:cNvPr id="3" name="object 3"/>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sp>
        <p:nvSpPr>
          <p:cNvPr id="4" name="object 4"/>
          <p:cNvSpPr txBox="1"/>
          <p:nvPr/>
        </p:nvSpPr>
        <p:spPr>
          <a:xfrm>
            <a:off x="2739898" y="969645"/>
            <a:ext cx="6852920" cy="330835"/>
          </a:xfrm>
          <a:prstGeom prst="rect">
            <a:avLst/>
          </a:prstGeom>
        </p:spPr>
        <p:txBody>
          <a:bodyPr vert="horz" wrap="square" lIns="0" tIns="13335" rIns="0" bIns="0" rtlCol="0">
            <a:spAutoFit/>
          </a:bodyPr>
          <a:lstStyle/>
          <a:p>
            <a:pPr marL="12700">
              <a:lnSpc>
                <a:spcPct val="100000"/>
              </a:lnSpc>
              <a:spcBef>
                <a:spcPts val="105"/>
              </a:spcBef>
            </a:pPr>
            <a:r>
              <a:rPr sz="2000" b="1" spc="-5" dirty="0">
                <a:solidFill>
                  <a:srgbClr val="FF0000"/>
                </a:solidFill>
                <a:latin typeface="Calibri"/>
                <a:cs typeface="Calibri"/>
              </a:rPr>
              <a:t>Notification</a:t>
            </a:r>
            <a:r>
              <a:rPr sz="2000" b="1" spc="-35" dirty="0">
                <a:solidFill>
                  <a:srgbClr val="FF0000"/>
                </a:solidFill>
                <a:latin typeface="Calibri"/>
                <a:cs typeface="Calibri"/>
              </a:rPr>
              <a:t> </a:t>
            </a:r>
            <a:r>
              <a:rPr sz="2000" b="1" spc="-5" dirty="0">
                <a:solidFill>
                  <a:srgbClr val="FF0000"/>
                </a:solidFill>
                <a:latin typeface="Calibri"/>
                <a:cs typeface="Calibri"/>
              </a:rPr>
              <a:t>No.12/2017-Central</a:t>
            </a:r>
            <a:r>
              <a:rPr sz="2000" b="1" spc="-35" dirty="0">
                <a:solidFill>
                  <a:srgbClr val="FF0000"/>
                </a:solidFill>
                <a:latin typeface="Calibri"/>
                <a:cs typeface="Calibri"/>
              </a:rPr>
              <a:t> </a:t>
            </a:r>
            <a:r>
              <a:rPr sz="2000" b="1" spc="-60" dirty="0">
                <a:solidFill>
                  <a:srgbClr val="FF0000"/>
                </a:solidFill>
                <a:latin typeface="Calibri"/>
                <a:cs typeface="Calibri"/>
              </a:rPr>
              <a:t>Tax</a:t>
            </a:r>
            <a:r>
              <a:rPr sz="2000" b="1" spc="5" dirty="0">
                <a:solidFill>
                  <a:srgbClr val="FF0000"/>
                </a:solidFill>
                <a:latin typeface="Calibri"/>
                <a:cs typeface="Calibri"/>
              </a:rPr>
              <a:t> </a:t>
            </a:r>
            <a:r>
              <a:rPr sz="2000" b="1" spc="-10" dirty="0">
                <a:solidFill>
                  <a:srgbClr val="FF0000"/>
                </a:solidFill>
                <a:latin typeface="Calibri"/>
                <a:cs typeface="Calibri"/>
              </a:rPr>
              <a:t>(Rate)]</a:t>
            </a:r>
            <a:r>
              <a:rPr sz="2000" b="1" spc="5" dirty="0">
                <a:solidFill>
                  <a:srgbClr val="FF0000"/>
                </a:solidFill>
                <a:latin typeface="Calibri"/>
                <a:cs typeface="Calibri"/>
              </a:rPr>
              <a:t> </a:t>
            </a:r>
            <a:r>
              <a:rPr sz="2000" b="1" spc="-15" dirty="0">
                <a:solidFill>
                  <a:srgbClr val="FF0000"/>
                </a:solidFill>
                <a:latin typeface="Calibri"/>
                <a:cs typeface="Calibri"/>
              </a:rPr>
              <a:t>Dated:</a:t>
            </a:r>
            <a:r>
              <a:rPr sz="2000" b="1" dirty="0">
                <a:solidFill>
                  <a:srgbClr val="FF0000"/>
                </a:solidFill>
                <a:latin typeface="Calibri"/>
                <a:cs typeface="Calibri"/>
              </a:rPr>
              <a:t> June 28,</a:t>
            </a:r>
            <a:r>
              <a:rPr sz="2000" b="1" spc="-15" dirty="0">
                <a:solidFill>
                  <a:srgbClr val="FF0000"/>
                </a:solidFill>
                <a:latin typeface="Calibri"/>
                <a:cs typeface="Calibri"/>
              </a:rPr>
              <a:t> </a:t>
            </a:r>
            <a:r>
              <a:rPr sz="2000" b="1" dirty="0">
                <a:solidFill>
                  <a:srgbClr val="FF0000"/>
                </a:solidFill>
                <a:latin typeface="Calibri"/>
                <a:cs typeface="Calibri"/>
              </a:rPr>
              <a:t>2017</a:t>
            </a:r>
            <a:endParaRPr sz="2000">
              <a:latin typeface="Calibri"/>
              <a:cs typeface="Calibri"/>
            </a:endParaRPr>
          </a:p>
        </p:txBody>
      </p:sp>
      <p:sp>
        <p:nvSpPr>
          <p:cNvPr id="5" name="object 5"/>
          <p:cNvSpPr txBox="1"/>
          <p:nvPr/>
        </p:nvSpPr>
        <p:spPr>
          <a:xfrm>
            <a:off x="2149855" y="2014473"/>
            <a:ext cx="7668895" cy="574040"/>
          </a:xfrm>
          <a:prstGeom prst="rect">
            <a:avLst/>
          </a:prstGeom>
        </p:spPr>
        <p:txBody>
          <a:bodyPr vert="horz" wrap="square" lIns="0" tIns="12700" rIns="0" bIns="0" rtlCol="0">
            <a:spAutoFit/>
          </a:bodyPr>
          <a:lstStyle/>
          <a:p>
            <a:pPr marL="12700" marR="5080">
              <a:lnSpc>
                <a:spcPct val="100000"/>
              </a:lnSpc>
              <a:spcBef>
                <a:spcPts val="100"/>
              </a:spcBef>
            </a:pPr>
            <a:r>
              <a:rPr sz="1800" spc="-5" dirty="0">
                <a:latin typeface="Calibri"/>
                <a:cs typeface="Calibri"/>
              </a:rPr>
              <a:t>Services</a:t>
            </a:r>
            <a:r>
              <a:rPr sz="1800" spc="25" dirty="0">
                <a:latin typeface="Calibri"/>
                <a:cs typeface="Calibri"/>
              </a:rPr>
              <a:t> </a:t>
            </a:r>
            <a:r>
              <a:rPr sz="1800" spc="-10" dirty="0">
                <a:latin typeface="Calibri"/>
                <a:cs typeface="Calibri"/>
              </a:rPr>
              <a:t>provided</a:t>
            </a:r>
            <a:r>
              <a:rPr sz="1800" spc="25" dirty="0">
                <a:latin typeface="Calibri"/>
                <a:cs typeface="Calibri"/>
              </a:rPr>
              <a:t> </a:t>
            </a:r>
            <a:r>
              <a:rPr sz="1800" spc="-5" dirty="0">
                <a:latin typeface="Calibri"/>
                <a:cs typeface="Calibri"/>
              </a:rPr>
              <a:t>by</a:t>
            </a:r>
            <a:r>
              <a:rPr sz="1800" spc="25" dirty="0">
                <a:latin typeface="Calibri"/>
                <a:cs typeface="Calibri"/>
              </a:rPr>
              <a:t> </a:t>
            </a:r>
            <a:r>
              <a:rPr sz="1800" dirty="0">
                <a:latin typeface="Calibri"/>
                <a:cs typeface="Calibri"/>
              </a:rPr>
              <a:t>the</a:t>
            </a:r>
            <a:r>
              <a:rPr sz="1800" spc="25" dirty="0">
                <a:latin typeface="Calibri"/>
                <a:cs typeface="Calibri"/>
              </a:rPr>
              <a:t> </a:t>
            </a:r>
            <a:r>
              <a:rPr sz="1800" spc="-5" dirty="0">
                <a:latin typeface="Calibri"/>
                <a:cs typeface="Calibri"/>
              </a:rPr>
              <a:t>Insurance</a:t>
            </a:r>
            <a:r>
              <a:rPr sz="1800" spc="30" dirty="0">
                <a:latin typeface="Calibri"/>
                <a:cs typeface="Calibri"/>
              </a:rPr>
              <a:t> </a:t>
            </a:r>
            <a:r>
              <a:rPr sz="1800" spc="-10" dirty="0">
                <a:latin typeface="Calibri"/>
                <a:cs typeface="Calibri"/>
              </a:rPr>
              <a:t>Regulatory</a:t>
            </a:r>
            <a:r>
              <a:rPr sz="1800" spc="25" dirty="0">
                <a:latin typeface="Calibri"/>
                <a:cs typeface="Calibri"/>
              </a:rPr>
              <a:t> </a:t>
            </a:r>
            <a:r>
              <a:rPr sz="1800" dirty="0">
                <a:latin typeface="Calibri"/>
                <a:cs typeface="Calibri"/>
              </a:rPr>
              <a:t>and</a:t>
            </a:r>
            <a:r>
              <a:rPr sz="1800" spc="30" dirty="0">
                <a:latin typeface="Calibri"/>
                <a:cs typeface="Calibri"/>
              </a:rPr>
              <a:t> </a:t>
            </a:r>
            <a:r>
              <a:rPr sz="1800" spc="-5" dirty="0">
                <a:latin typeface="Calibri"/>
                <a:cs typeface="Calibri"/>
              </a:rPr>
              <a:t>Development</a:t>
            </a:r>
            <a:r>
              <a:rPr sz="1800" spc="15" dirty="0">
                <a:latin typeface="Calibri"/>
                <a:cs typeface="Calibri"/>
              </a:rPr>
              <a:t> </a:t>
            </a:r>
            <a:r>
              <a:rPr sz="1800" spc="-5" dirty="0">
                <a:latin typeface="Calibri"/>
                <a:cs typeface="Calibri"/>
              </a:rPr>
              <a:t>Authority</a:t>
            </a:r>
            <a:r>
              <a:rPr sz="1800" spc="415" dirty="0">
                <a:latin typeface="Calibri"/>
                <a:cs typeface="Calibri"/>
              </a:rPr>
              <a:t> </a:t>
            </a:r>
            <a:r>
              <a:rPr sz="1800" spc="10" dirty="0">
                <a:latin typeface="Calibri"/>
                <a:cs typeface="Calibri"/>
              </a:rPr>
              <a:t>of </a:t>
            </a:r>
            <a:r>
              <a:rPr sz="1800" spc="-395" dirty="0">
                <a:latin typeface="Calibri"/>
                <a:cs typeface="Calibri"/>
              </a:rPr>
              <a:t> </a:t>
            </a:r>
            <a:r>
              <a:rPr sz="1800" spc="-5" dirty="0">
                <a:latin typeface="Calibri"/>
                <a:cs typeface="Calibri"/>
              </a:rPr>
              <a:t>India</a:t>
            </a:r>
            <a:r>
              <a:rPr sz="1800" spc="215" dirty="0">
                <a:latin typeface="Calibri"/>
                <a:cs typeface="Calibri"/>
              </a:rPr>
              <a:t> </a:t>
            </a:r>
            <a:r>
              <a:rPr sz="1800" spc="-10" dirty="0">
                <a:latin typeface="Calibri"/>
                <a:cs typeface="Calibri"/>
              </a:rPr>
              <a:t>to</a:t>
            </a:r>
            <a:r>
              <a:rPr sz="1800" spc="215" dirty="0">
                <a:latin typeface="Calibri"/>
                <a:cs typeface="Calibri"/>
              </a:rPr>
              <a:t> </a:t>
            </a:r>
            <a:r>
              <a:rPr sz="1800" spc="-10" dirty="0">
                <a:latin typeface="Calibri"/>
                <a:cs typeface="Calibri"/>
              </a:rPr>
              <a:t>insurers</a:t>
            </a:r>
            <a:r>
              <a:rPr sz="1800" spc="229" dirty="0">
                <a:latin typeface="Calibri"/>
                <a:cs typeface="Calibri"/>
              </a:rPr>
              <a:t> </a:t>
            </a:r>
            <a:r>
              <a:rPr sz="1800" dirty="0">
                <a:latin typeface="Calibri"/>
                <a:cs typeface="Calibri"/>
              </a:rPr>
              <a:t>under</a:t>
            </a:r>
            <a:r>
              <a:rPr sz="1800" spc="225" dirty="0">
                <a:latin typeface="Calibri"/>
                <a:cs typeface="Calibri"/>
              </a:rPr>
              <a:t> </a:t>
            </a:r>
            <a:r>
              <a:rPr sz="1800" dirty="0">
                <a:latin typeface="Calibri"/>
                <a:cs typeface="Calibri"/>
              </a:rPr>
              <a:t>the</a:t>
            </a:r>
            <a:r>
              <a:rPr sz="1800" spc="225" dirty="0">
                <a:latin typeface="Calibri"/>
                <a:cs typeface="Calibri"/>
              </a:rPr>
              <a:t> </a:t>
            </a:r>
            <a:r>
              <a:rPr sz="1800" spc="-5" dirty="0">
                <a:latin typeface="Calibri"/>
                <a:cs typeface="Calibri"/>
              </a:rPr>
              <a:t>Insurance</a:t>
            </a:r>
            <a:r>
              <a:rPr sz="1800" spc="235" dirty="0">
                <a:latin typeface="Calibri"/>
                <a:cs typeface="Calibri"/>
              </a:rPr>
              <a:t> </a:t>
            </a:r>
            <a:r>
              <a:rPr sz="1800" spc="-10" dirty="0">
                <a:latin typeface="Calibri"/>
                <a:cs typeface="Calibri"/>
              </a:rPr>
              <a:t>Regulatory</a:t>
            </a:r>
            <a:r>
              <a:rPr sz="1800" spc="225" dirty="0">
                <a:latin typeface="Calibri"/>
                <a:cs typeface="Calibri"/>
              </a:rPr>
              <a:t> </a:t>
            </a:r>
            <a:r>
              <a:rPr sz="1800" dirty="0">
                <a:latin typeface="Calibri"/>
                <a:cs typeface="Calibri"/>
              </a:rPr>
              <a:t>and</a:t>
            </a:r>
            <a:r>
              <a:rPr sz="1800" spc="229" dirty="0">
                <a:latin typeface="Calibri"/>
                <a:cs typeface="Calibri"/>
              </a:rPr>
              <a:t> </a:t>
            </a:r>
            <a:r>
              <a:rPr sz="1800" spc="-5" dirty="0">
                <a:latin typeface="Calibri"/>
                <a:cs typeface="Calibri"/>
              </a:rPr>
              <a:t>Development</a:t>
            </a:r>
            <a:r>
              <a:rPr sz="1800" spc="215" dirty="0">
                <a:latin typeface="Calibri"/>
                <a:cs typeface="Calibri"/>
              </a:rPr>
              <a:t> </a:t>
            </a:r>
            <a:r>
              <a:rPr sz="1800" spc="-5" dirty="0">
                <a:latin typeface="Calibri"/>
                <a:cs typeface="Calibri"/>
              </a:rPr>
              <a:t>Authority</a:t>
            </a:r>
            <a:r>
              <a:rPr sz="1800" spc="220" dirty="0">
                <a:latin typeface="Calibri"/>
                <a:cs typeface="Calibri"/>
              </a:rPr>
              <a:t> </a:t>
            </a:r>
            <a:r>
              <a:rPr sz="1800" spc="-5" dirty="0">
                <a:latin typeface="Calibri"/>
                <a:cs typeface="Calibri"/>
              </a:rPr>
              <a:t>of</a:t>
            </a:r>
            <a:endParaRPr sz="1800">
              <a:latin typeface="Calibri"/>
              <a:cs typeface="Calibri"/>
            </a:endParaRPr>
          </a:p>
        </p:txBody>
      </p:sp>
      <p:graphicFrame>
        <p:nvGraphicFramePr>
          <p:cNvPr id="6" name="object 6"/>
          <p:cNvGraphicFramePr>
            <a:graphicFrameLocks noGrp="1"/>
          </p:cNvGraphicFramePr>
          <p:nvPr/>
        </p:nvGraphicFramePr>
        <p:xfrm>
          <a:off x="368096" y="1486788"/>
          <a:ext cx="11444603" cy="1371600"/>
        </p:xfrm>
        <a:graphic>
          <a:graphicData uri="http://schemas.openxmlformats.org/drawingml/2006/table">
            <a:tbl>
              <a:tblPr firstRow="1" bandRow="1">
                <a:tableStyleId>{2D5ABB26-0587-4C30-8999-92F81FD0307C}</a:tableStyleId>
              </a:tblPr>
              <a:tblGrid>
                <a:gridCol w="652145">
                  <a:extLst>
                    <a:ext uri="{9D8B030D-6E8A-4147-A177-3AD203B41FA5}">
                      <a16:colId xmlns:a16="http://schemas.microsoft.com/office/drawing/2014/main" val="20000"/>
                    </a:ext>
                  </a:extLst>
                </a:gridCol>
                <a:gridCol w="1136015">
                  <a:extLst>
                    <a:ext uri="{9D8B030D-6E8A-4147-A177-3AD203B41FA5}">
                      <a16:colId xmlns:a16="http://schemas.microsoft.com/office/drawing/2014/main" val="20001"/>
                    </a:ext>
                  </a:extLst>
                </a:gridCol>
                <a:gridCol w="7644130">
                  <a:extLst>
                    <a:ext uri="{9D8B030D-6E8A-4147-A177-3AD203B41FA5}">
                      <a16:colId xmlns:a16="http://schemas.microsoft.com/office/drawing/2014/main" val="20002"/>
                    </a:ext>
                  </a:extLst>
                </a:gridCol>
                <a:gridCol w="943609">
                  <a:extLst>
                    <a:ext uri="{9D8B030D-6E8A-4147-A177-3AD203B41FA5}">
                      <a16:colId xmlns:a16="http://schemas.microsoft.com/office/drawing/2014/main" val="20003"/>
                    </a:ext>
                  </a:extLst>
                </a:gridCol>
                <a:gridCol w="1068704">
                  <a:extLst>
                    <a:ext uri="{9D8B030D-6E8A-4147-A177-3AD203B41FA5}">
                      <a16:colId xmlns:a16="http://schemas.microsoft.com/office/drawing/2014/main" val="20004"/>
                    </a:ext>
                  </a:extLst>
                </a:gridCol>
              </a:tblGrid>
              <a:tr h="548640">
                <a:tc>
                  <a:txBody>
                    <a:bodyPr/>
                    <a:lstStyle/>
                    <a:p>
                      <a:pPr marL="32384">
                        <a:lnSpc>
                          <a:spcPts val="2045"/>
                        </a:lnSpc>
                      </a:pPr>
                      <a:r>
                        <a:rPr sz="1800" b="1" dirty="0">
                          <a:solidFill>
                            <a:srgbClr val="FFFFFF"/>
                          </a:solidFill>
                          <a:latin typeface="Calibri"/>
                          <a:cs typeface="Calibri"/>
                        </a:rPr>
                        <a:t>Sl.</a:t>
                      </a:r>
                      <a:r>
                        <a:rPr sz="1800" b="1" spc="-90" dirty="0">
                          <a:solidFill>
                            <a:srgbClr val="FFFFFF"/>
                          </a:solidFill>
                          <a:latin typeface="Calibri"/>
                          <a:cs typeface="Calibri"/>
                        </a:rPr>
                        <a:t> </a:t>
                      </a:r>
                      <a:r>
                        <a:rPr sz="1800" b="1" dirty="0">
                          <a:solidFill>
                            <a:srgbClr val="FFFFFF"/>
                          </a:solidFill>
                          <a:latin typeface="Calibri"/>
                          <a:cs typeface="Calibri"/>
                        </a:rPr>
                        <a:t>No.</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1CACE4"/>
                    </a:solidFill>
                  </a:tcPr>
                </a:tc>
                <a:tc>
                  <a:txBody>
                    <a:bodyPr/>
                    <a:lstStyle/>
                    <a:p>
                      <a:pPr marL="192405">
                        <a:lnSpc>
                          <a:spcPts val="2045"/>
                        </a:lnSpc>
                      </a:pPr>
                      <a:r>
                        <a:rPr sz="1800" b="1" spc="-10" dirty="0">
                          <a:solidFill>
                            <a:srgbClr val="FFFFFF"/>
                          </a:solidFill>
                          <a:latin typeface="Calibri"/>
                          <a:cs typeface="Calibri"/>
                        </a:rPr>
                        <a:t>Chapter</a:t>
                      </a:r>
                      <a:endParaRPr sz="1800">
                        <a:latin typeface="Calibri"/>
                        <a:cs typeface="Calibri"/>
                      </a:endParaRPr>
                    </a:p>
                    <a:p>
                      <a:pPr marL="186055">
                        <a:lnSpc>
                          <a:spcPct val="100000"/>
                        </a:lnSpc>
                      </a:pPr>
                      <a:r>
                        <a:rPr sz="1800" b="1" dirty="0">
                          <a:solidFill>
                            <a:srgbClr val="FFFFFF"/>
                          </a:solidFill>
                          <a:latin typeface="Calibri"/>
                          <a:cs typeface="Calibri"/>
                        </a:rPr>
                        <a:t>heading</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1CACE4"/>
                    </a:solidFill>
                  </a:tcPr>
                </a:tc>
                <a:tc>
                  <a:txBody>
                    <a:bodyPr/>
                    <a:lstStyle/>
                    <a:p>
                      <a:pPr algn="ctr">
                        <a:lnSpc>
                          <a:spcPts val="2045"/>
                        </a:lnSpc>
                      </a:pPr>
                      <a:r>
                        <a:rPr sz="1800" b="1" spc="-5" dirty="0">
                          <a:solidFill>
                            <a:srgbClr val="FFFFFF"/>
                          </a:solidFill>
                          <a:latin typeface="Calibri"/>
                          <a:cs typeface="Calibri"/>
                        </a:rPr>
                        <a:t>Description</a:t>
                      </a:r>
                      <a:r>
                        <a:rPr sz="1800" b="1" spc="-55" dirty="0">
                          <a:solidFill>
                            <a:srgbClr val="FFFFFF"/>
                          </a:solidFill>
                          <a:latin typeface="Calibri"/>
                          <a:cs typeface="Calibri"/>
                        </a:rPr>
                        <a:t> </a:t>
                      </a:r>
                      <a:r>
                        <a:rPr sz="1800" b="1" dirty="0">
                          <a:solidFill>
                            <a:srgbClr val="FFFFFF"/>
                          </a:solidFill>
                          <a:latin typeface="Calibri"/>
                          <a:cs typeface="Calibri"/>
                        </a:rPr>
                        <a:t>of</a:t>
                      </a:r>
                      <a:r>
                        <a:rPr sz="1800" b="1" spc="-10" dirty="0">
                          <a:solidFill>
                            <a:srgbClr val="FFFFFF"/>
                          </a:solidFill>
                          <a:latin typeface="Calibri"/>
                          <a:cs typeface="Calibri"/>
                        </a:rPr>
                        <a:t> </a:t>
                      </a:r>
                      <a:r>
                        <a:rPr sz="1800" b="1" dirty="0">
                          <a:solidFill>
                            <a:srgbClr val="FFFFFF"/>
                          </a:solidFill>
                          <a:latin typeface="Calibri"/>
                          <a:cs typeface="Calibri"/>
                        </a:rPr>
                        <a:t>Services</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1CACE4"/>
                    </a:solidFill>
                  </a:tcPr>
                </a:tc>
                <a:tc>
                  <a:txBody>
                    <a:bodyPr/>
                    <a:lstStyle/>
                    <a:p>
                      <a:pPr marL="69215">
                        <a:lnSpc>
                          <a:spcPts val="2045"/>
                        </a:lnSpc>
                      </a:pPr>
                      <a:r>
                        <a:rPr sz="1800" b="1" spc="-15" dirty="0">
                          <a:solidFill>
                            <a:srgbClr val="FFFFFF"/>
                          </a:solidFill>
                          <a:latin typeface="Calibri"/>
                          <a:cs typeface="Calibri"/>
                        </a:rPr>
                        <a:t>Rate</a:t>
                      </a:r>
                      <a:r>
                        <a:rPr sz="1800" b="1" spc="345" dirty="0">
                          <a:solidFill>
                            <a:srgbClr val="FFFFFF"/>
                          </a:solidFill>
                          <a:latin typeface="Calibri"/>
                          <a:cs typeface="Calibri"/>
                        </a:rPr>
                        <a:t> </a:t>
                      </a:r>
                      <a:r>
                        <a:rPr sz="1800" b="1" dirty="0">
                          <a:solidFill>
                            <a:srgbClr val="FFFFFF"/>
                          </a:solidFill>
                          <a:latin typeface="Calibri"/>
                          <a:cs typeface="Calibri"/>
                        </a:rPr>
                        <a:t>(pe</a:t>
                      </a:r>
                      <a:endParaRPr sz="1800">
                        <a:latin typeface="Calibri"/>
                        <a:cs typeface="Calibri"/>
                      </a:endParaRPr>
                    </a:p>
                    <a:p>
                      <a:pPr marL="153035">
                        <a:lnSpc>
                          <a:spcPct val="100000"/>
                        </a:lnSpc>
                      </a:pPr>
                      <a:r>
                        <a:rPr sz="1800" b="1" dirty="0">
                          <a:solidFill>
                            <a:srgbClr val="FFFFFF"/>
                          </a:solidFill>
                          <a:latin typeface="Calibri"/>
                          <a:cs typeface="Calibri"/>
                        </a:rPr>
                        <a:t>r</a:t>
                      </a:r>
                      <a:r>
                        <a:rPr sz="1800" b="1" spc="-40" dirty="0">
                          <a:solidFill>
                            <a:srgbClr val="FFFFFF"/>
                          </a:solidFill>
                          <a:latin typeface="Calibri"/>
                          <a:cs typeface="Calibri"/>
                        </a:rPr>
                        <a:t> </a:t>
                      </a:r>
                      <a:r>
                        <a:rPr sz="1800" b="1" spc="-5" dirty="0">
                          <a:solidFill>
                            <a:srgbClr val="FFFFFF"/>
                          </a:solidFill>
                          <a:latin typeface="Calibri"/>
                          <a:cs typeface="Calibri"/>
                        </a:rPr>
                        <a:t>cent.)</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1CACE4"/>
                    </a:solidFill>
                  </a:tcPr>
                </a:tc>
                <a:tc>
                  <a:txBody>
                    <a:bodyPr/>
                    <a:lstStyle/>
                    <a:p>
                      <a:pPr marL="71120">
                        <a:lnSpc>
                          <a:spcPts val="2045"/>
                        </a:lnSpc>
                      </a:pPr>
                      <a:r>
                        <a:rPr sz="1800" b="1" spc="-5" dirty="0">
                          <a:solidFill>
                            <a:srgbClr val="FFFFFF"/>
                          </a:solidFill>
                          <a:latin typeface="Calibri"/>
                          <a:cs typeface="Calibri"/>
                        </a:rPr>
                        <a:t>Condition</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1CACE4"/>
                    </a:solidFill>
                  </a:tcPr>
                </a:tc>
                <a:extLst>
                  <a:ext uri="{0D108BD9-81ED-4DB2-BD59-A6C34878D82A}">
                    <a16:rowId xmlns:a16="http://schemas.microsoft.com/office/drawing/2014/main" val="10000"/>
                  </a:ext>
                </a:extLst>
              </a:tr>
              <a:tr h="163068">
                <a:tc rowSpan="3">
                  <a:txBody>
                    <a:bodyPr/>
                    <a:lstStyle/>
                    <a:p>
                      <a:pPr marL="208915">
                        <a:lnSpc>
                          <a:spcPts val="2045"/>
                        </a:lnSpc>
                      </a:pPr>
                      <a:r>
                        <a:rPr sz="1800" dirty="0">
                          <a:latin typeface="Calibri"/>
                          <a:cs typeface="Calibri"/>
                        </a:rPr>
                        <a:t>32</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CE3F5"/>
                    </a:solidFill>
                  </a:tcPr>
                </a:tc>
                <a:tc rowSpan="3">
                  <a:txBody>
                    <a:bodyPr/>
                    <a:lstStyle/>
                    <a:p>
                      <a:pPr algn="ctr">
                        <a:lnSpc>
                          <a:spcPts val="2045"/>
                        </a:lnSpc>
                      </a:pPr>
                      <a:r>
                        <a:rPr sz="1800" b="1" dirty="0">
                          <a:latin typeface="Calibri"/>
                          <a:cs typeface="Calibri"/>
                        </a:rPr>
                        <a:t>Heading</a:t>
                      </a:r>
                      <a:endParaRPr sz="1800">
                        <a:latin typeface="Calibri"/>
                        <a:cs typeface="Calibri"/>
                      </a:endParaRPr>
                    </a:p>
                    <a:p>
                      <a:pPr algn="ctr">
                        <a:lnSpc>
                          <a:spcPct val="100000"/>
                        </a:lnSpc>
                      </a:pPr>
                      <a:r>
                        <a:rPr sz="1800" b="1" spc="-5" dirty="0">
                          <a:latin typeface="Calibri"/>
                          <a:cs typeface="Calibri"/>
                        </a:rPr>
                        <a:t>9971</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CE3F5"/>
                    </a:solidFill>
                  </a:tcPr>
                </a:tc>
                <a:tc>
                  <a:txBody>
                    <a:bodyPr/>
                    <a:lstStyle/>
                    <a:p>
                      <a:pPr>
                        <a:lnSpc>
                          <a:spcPct val="100000"/>
                        </a:lnSpc>
                      </a:pPr>
                      <a:endParaRPr sz="900">
                        <a:latin typeface="Times New Roman"/>
                        <a:cs typeface="Times New Roman"/>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000000"/>
                      </a:solidFill>
                      <a:prstDash val="solid"/>
                    </a:lnB>
                    <a:solidFill>
                      <a:srgbClr val="CCE3F5"/>
                    </a:solidFill>
                  </a:tcPr>
                </a:tc>
                <a:tc rowSpan="3">
                  <a:txBody>
                    <a:bodyPr/>
                    <a:lstStyle/>
                    <a:p>
                      <a:pPr marL="3810" algn="ctr">
                        <a:lnSpc>
                          <a:spcPts val="2045"/>
                        </a:lnSpc>
                      </a:pPr>
                      <a:r>
                        <a:rPr sz="1800" dirty="0">
                          <a:latin typeface="Calibri"/>
                          <a:cs typeface="Calibri"/>
                        </a:rPr>
                        <a:t>Nil</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CE3F5"/>
                    </a:solidFill>
                  </a:tcPr>
                </a:tc>
                <a:tc rowSpan="3">
                  <a:txBody>
                    <a:bodyPr/>
                    <a:lstStyle/>
                    <a:p>
                      <a:pPr marL="4445" algn="ctr">
                        <a:lnSpc>
                          <a:spcPts val="2045"/>
                        </a:lnSpc>
                      </a:pPr>
                      <a:r>
                        <a:rPr sz="1800" dirty="0">
                          <a:latin typeface="Calibri"/>
                          <a:cs typeface="Calibri"/>
                        </a:rPr>
                        <a:t>Nil</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CE3F5"/>
                    </a:solidFill>
                  </a:tcPr>
                </a:tc>
                <a:extLst>
                  <a:ext uri="{0D108BD9-81ED-4DB2-BD59-A6C34878D82A}">
                    <a16:rowId xmlns:a16="http://schemas.microsoft.com/office/drawing/2014/main" val="10001"/>
                  </a:ext>
                </a:extLst>
              </a:tr>
              <a:tr h="274320">
                <a:tc vMerge="1">
                  <a:txBody>
                    <a:bodyPr/>
                    <a:lstStyle/>
                    <a:p>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CE3F5"/>
                    </a:solidFill>
                  </a:tcPr>
                </a:tc>
                <a:tc vMerge="1">
                  <a:txBody>
                    <a:bodyPr/>
                    <a:lstStyle/>
                    <a:p>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CE3F5"/>
                    </a:solidFill>
                  </a:tcPr>
                </a:tc>
                <a:tc>
                  <a:txBody>
                    <a:bodyPr/>
                    <a:lstStyle/>
                    <a:p>
                      <a:pPr>
                        <a:lnSpc>
                          <a:spcPct val="100000"/>
                        </a:lnSpc>
                      </a:pPr>
                      <a:endParaRPr sz="1700">
                        <a:latin typeface="Times New Roman"/>
                        <a:cs typeface="Times New Roman"/>
                      </a:endParaRPr>
                    </a:p>
                  </a:txBody>
                  <a:tcPr marL="0" marR="0" marT="0" marB="0">
                    <a:lnL w="19050">
                      <a:solidFill>
                        <a:srgbClr val="FFFFFF"/>
                      </a:solidFill>
                      <a:prstDash val="solid"/>
                    </a:lnL>
                    <a:lnR w="19050">
                      <a:solidFill>
                        <a:srgbClr val="FFFFFF"/>
                      </a:solidFill>
                      <a:prstDash val="solid"/>
                    </a:lnR>
                    <a:lnT w="19050">
                      <a:solidFill>
                        <a:srgbClr val="000000"/>
                      </a:solidFill>
                      <a:prstDash val="solid"/>
                    </a:lnT>
                    <a:lnB w="19050">
                      <a:solidFill>
                        <a:srgbClr val="000000"/>
                      </a:solidFill>
                      <a:prstDash val="solid"/>
                    </a:lnB>
                    <a:solidFill>
                      <a:srgbClr val="CCE3F5"/>
                    </a:solidFill>
                  </a:tcPr>
                </a:tc>
                <a:tc vMerge="1">
                  <a:txBody>
                    <a:bodyPr/>
                    <a:lstStyle/>
                    <a:p>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CE3F5"/>
                    </a:solidFill>
                  </a:tcPr>
                </a:tc>
                <a:tc vMerge="1">
                  <a:txBody>
                    <a:bodyPr/>
                    <a:lstStyle/>
                    <a:p>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CE3F5"/>
                    </a:solidFill>
                  </a:tcPr>
                </a:tc>
                <a:extLst>
                  <a:ext uri="{0D108BD9-81ED-4DB2-BD59-A6C34878D82A}">
                    <a16:rowId xmlns:a16="http://schemas.microsoft.com/office/drawing/2014/main" val="10002"/>
                  </a:ext>
                </a:extLst>
              </a:tr>
              <a:tr h="385572">
                <a:tc vMerge="1">
                  <a:txBody>
                    <a:bodyPr/>
                    <a:lstStyle/>
                    <a:p>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CE3F5"/>
                    </a:solidFill>
                  </a:tcPr>
                </a:tc>
                <a:tc vMerge="1">
                  <a:txBody>
                    <a:bodyPr/>
                    <a:lstStyle/>
                    <a:p>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CE3F5"/>
                    </a:solidFill>
                  </a:tcPr>
                </a:tc>
                <a:tc>
                  <a:txBody>
                    <a:bodyPr/>
                    <a:lstStyle/>
                    <a:p>
                      <a:pPr>
                        <a:lnSpc>
                          <a:spcPct val="100000"/>
                        </a:lnSpc>
                        <a:spcBef>
                          <a:spcPts val="760"/>
                        </a:spcBef>
                      </a:pPr>
                      <a:r>
                        <a:rPr sz="1800" strike="sngStrike" spc="-5" dirty="0">
                          <a:latin typeface="Calibri"/>
                          <a:cs typeface="Calibri"/>
                        </a:rPr>
                        <a:t>India</a:t>
                      </a:r>
                      <a:r>
                        <a:rPr sz="1800" strike="sngStrike" spc="-15" dirty="0">
                          <a:latin typeface="Calibri"/>
                          <a:cs typeface="Calibri"/>
                        </a:rPr>
                        <a:t> </a:t>
                      </a:r>
                      <a:r>
                        <a:rPr sz="1800" strike="sngStrike" spc="-5" dirty="0">
                          <a:latin typeface="Calibri"/>
                          <a:cs typeface="Calibri"/>
                        </a:rPr>
                        <a:t>Act, 1999</a:t>
                      </a:r>
                      <a:r>
                        <a:rPr sz="1800" strike="sngStrike" dirty="0">
                          <a:latin typeface="Calibri"/>
                          <a:cs typeface="Calibri"/>
                        </a:rPr>
                        <a:t> </a:t>
                      </a:r>
                      <a:r>
                        <a:rPr sz="1800" strike="sngStrike" spc="-5" dirty="0">
                          <a:latin typeface="Calibri"/>
                          <a:cs typeface="Calibri"/>
                        </a:rPr>
                        <a:t>(41</a:t>
                      </a:r>
                      <a:r>
                        <a:rPr sz="1800" strike="sngStrike" dirty="0">
                          <a:latin typeface="Calibri"/>
                          <a:cs typeface="Calibri"/>
                        </a:rPr>
                        <a:t> </a:t>
                      </a:r>
                      <a:r>
                        <a:rPr sz="1800" strike="sngStrike" spc="-5" dirty="0">
                          <a:latin typeface="Calibri"/>
                          <a:cs typeface="Calibri"/>
                        </a:rPr>
                        <a:t>of</a:t>
                      </a:r>
                      <a:r>
                        <a:rPr sz="1800" strike="sngStrike" spc="5" dirty="0">
                          <a:latin typeface="Calibri"/>
                          <a:cs typeface="Calibri"/>
                        </a:rPr>
                        <a:t> </a:t>
                      </a:r>
                      <a:r>
                        <a:rPr sz="1800" strike="sngStrike" spc="-5" dirty="0">
                          <a:latin typeface="Calibri"/>
                          <a:cs typeface="Calibri"/>
                        </a:rPr>
                        <a:t>1999)</a:t>
                      </a:r>
                      <a:r>
                        <a:rPr sz="1800" strike="noStrike" spc="-5" dirty="0">
                          <a:latin typeface="Calibri"/>
                          <a:cs typeface="Calibri"/>
                        </a:rPr>
                        <a:t>.</a:t>
                      </a:r>
                      <a:endParaRPr sz="1800">
                        <a:latin typeface="Calibri"/>
                        <a:cs typeface="Calibri"/>
                      </a:endParaRPr>
                    </a:p>
                  </a:txBody>
                  <a:tcPr marL="0" marR="0" marT="96520" marB="0">
                    <a:lnL w="19050">
                      <a:solidFill>
                        <a:srgbClr val="FFFFFF"/>
                      </a:solidFill>
                      <a:prstDash val="solid"/>
                    </a:lnL>
                    <a:lnR w="19050">
                      <a:solidFill>
                        <a:srgbClr val="FFFFFF"/>
                      </a:solidFill>
                      <a:prstDash val="solid"/>
                    </a:lnR>
                    <a:lnT w="19050">
                      <a:solidFill>
                        <a:srgbClr val="000000"/>
                      </a:solidFill>
                      <a:prstDash val="solid"/>
                    </a:lnT>
                    <a:lnB w="19050">
                      <a:solidFill>
                        <a:srgbClr val="FFFFFF"/>
                      </a:solidFill>
                      <a:prstDash val="solid"/>
                    </a:lnB>
                    <a:solidFill>
                      <a:srgbClr val="CCE3F5"/>
                    </a:solidFill>
                  </a:tcPr>
                </a:tc>
                <a:tc vMerge="1">
                  <a:txBody>
                    <a:bodyPr/>
                    <a:lstStyle/>
                    <a:p>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CE3F5"/>
                    </a:solidFill>
                  </a:tcPr>
                </a:tc>
                <a:tc vMerge="1">
                  <a:txBody>
                    <a:bodyPr/>
                    <a:lstStyle/>
                    <a:p>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CE3F5"/>
                    </a:solidFill>
                  </a:tcPr>
                </a:tc>
                <a:extLst>
                  <a:ext uri="{0D108BD9-81ED-4DB2-BD59-A6C34878D82A}">
                    <a16:rowId xmlns:a16="http://schemas.microsoft.com/office/drawing/2014/main" val="10003"/>
                  </a:ext>
                </a:extLst>
              </a:tr>
            </a:tbl>
          </a:graphicData>
        </a:graphic>
      </p:graphicFrame>
      <p:sp>
        <p:nvSpPr>
          <p:cNvPr id="7" name="object 7"/>
          <p:cNvSpPr txBox="1"/>
          <p:nvPr/>
        </p:nvSpPr>
        <p:spPr>
          <a:xfrm>
            <a:off x="3066288" y="3264405"/>
            <a:ext cx="6402705" cy="370840"/>
          </a:xfrm>
          <a:prstGeom prst="rect">
            <a:avLst/>
          </a:prstGeom>
          <a:solidFill>
            <a:srgbClr val="77CEEF"/>
          </a:solidFill>
        </p:spPr>
        <p:txBody>
          <a:bodyPr vert="horz" wrap="square" lIns="0" tIns="31115" rIns="0" bIns="0" rtlCol="0">
            <a:spAutoFit/>
          </a:bodyPr>
          <a:lstStyle/>
          <a:p>
            <a:pPr marL="90805">
              <a:lnSpc>
                <a:spcPct val="100000"/>
              </a:lnSpc>
              <a:spcBef>
                <a:spcPts val="245"/>
              </a:spcBef>
            </a:pPr>
            <a:r>
              <a:rPr sz="1800" b="1" dirty="0">
                <a:solidFill>
                  <a:srgbClr val="FF0000"/>
                </a:solidFill>
                <a:latin typeface="Calibri"/>
                <a:cs typeface="Calibri"/>
              </a:rPr>
              <a:t>Amended</a:t>
            </a:r>
            <a:r>
              <a:rPr sz="1800" b="1" spc="-45" dirty="0">
                <a:solidFill>
                  <a:srgbClr val="FF0000"/>
                </a:solidFill>
                <a:latin typeface="Calibri"/>
                <a:cs typeface="Calibri"/>
              </a:rPr>
              <a:t> </a:t>
            </a:r>
            <a:r>
              <a:rPr sz="1800" b="1" spc="-5" dirty="0">
                <a:solidFill>
                  <a:srgbClr val="FF0000"/>
                </a:solidFill>
                <a:latin typeface="Calibri"/>
                <a:cs typeface="Calibri"/>
              </a:rPr>
              <a:t>by</a:t>
            </a:r>
            <a:r>
              <a:rPr sz="1800" b="1" spc="5" dirty="0">
                <a:solidFill>
                  <a:srgbClr val="FF0000"/>
                </a:solidFill>
                <a:latin typeface="Calibri"/>
                <a:cs typeface="Calibri"/>
              </a:rPr>
              <a:t> </a:t>
            </a:r>
            <a:r>
              <a:rPr sz="1800" b="1" spc="-5" dirty="0">
                <a:solidFill>
                  <a:srgbClr val="FF0000"/>
                </a:solidFill>
                <a:latin typeface="Calibri"/>
                <a:cs typeface="Calibri"/>
              </a:rPr>
              <a:t>Notification No.-04/2022-CT(Rate), </a:t>
            </a:r>
            <a:r>
              <a:rPr sz="1800" b="1" spc="-10" dirty="0">
                <a:solidFill>
                  <a:srgbClr val="FF0000"/>
                </a:solidFill>
                <a:latin typeface="Calibri"/>
                <a:cs typeface="Calibri"/>
              </a:rPr>
              <a:t>dated</a:t>
            </a:r>
            <a:r>
              <a:rPr sz="1800" b="1" spc="-45" dirty="0">
                <a:solidFill>
                  <a:srgbClr val="FF0000"/>
                </a:solidFill>
                <a:latin typeface="Calibri"/>
                <a:cs typeface="Calibri"/>
              </a:rPr>
              <a:t> </a:t>
            </a:r>
            <a:r>
              <a:rPr sz="1800" b="1" spc="-5" dirty="0">
                <a:solidFill>
                  <a:srgbClr val="FF0000"/>
                </a:solidFill>
                <a:latin typeface="Calibri"/>
                <a:cs typeface="Calibri"/>
              </a:rPr>
              <a:t>13-Jul-22</a:t>
            </a:r>
            <a:endParaRPr sz="1800">
              <a:latin typeface="Calibri"/>
              <a:cs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52927" y="80848"/>
            <a:ext cx="5635625" cy="514350"/>
          </a:xfrm>
          <a:prstGeom prst="rect">
            <a:avLst/>
          </a:prstGeom>
        </p:spPr>
        <p:txBody>
          <a:bodyPr vert="horz" wrap="square" lIns="0" tIns="13335" rIns="0" bIns="0" rtlCol="0">
            <a:spAutoFit/>
          </a:bodyPr>
          <a:lstStyle/>
          <a:p>
            <a:pPr marL="12700">
              <a:lnSpc>
                <a:spcPct val="100000"/>
              </a:lnSpc>
              <a:spcBef>
                <a:spcPts val="105"/>
              </a:spcBef>
            </a:pPr>
            <a:r>
              <a:rPr b="1" spc="-20" dirty="0">
                <a:solidFill>
                  <a:schemeClr val="accent6">
                    <a:lumMod val="50000"/>
                  </a:schemeClr>
                </a:solidFill>
              </a:rPr>
              <a:t>GST</a:t>
            </a:r>
            <a:r>
              <a:rPr b="1" spc="-70" dirty="0">
                <a:solidFill>
                  <a:schemeClr val="accent6">
                    <a:lumMod val="50000"/>
                  </a:schemeClr>
                </a:solidFill>
              </a:rPr>
              <a:t> </a:t>
            </a:r>
            <a:r>
              <a:rPr b="1" spc="-35" dirty="0">
                <a:solidFill>
                  <a:schemeClr val="accent6">
                    <a:lumMod val="50000"/>
                  </a:schemeClr>
                </a:solidFill>
              </a:rPr>
              <a:t>Exemption</a:t>
            </a:r>
            <a:r>
              <a:rPr b="1" spc="-75" dirty="0">
                <a:solidFill>
                  <a:schemeClr val="accent6">
                    <a:lumMod val="50000"/>
                  </a:schemeClr>
                </a:solidFill>
              </a:rPr>
              <a:t> </a:t>
            </a:r>
            <a:r>
              <a:rPr b="1" dirty="0">
                <a:solidFill>
                  <a:schemeClr val="accent6">
                    <a:lumMod val="50000"/>
                  </a:schemeClr>
                </a:solidFill>
              </a:rPr>
              <a:t>–</a:t>
            </a:r>
            <a:r>
              <a:rPr b="1" spc="-55" dirty="0">
                <a:solidFill>
                  <a:schemeClr val="accent6">
                    <a:lumMod val="50000"/>
                  </a:schemeClr>
                </a:solidFill>
              </a:rPr>
              <a:t> </a:t>
            </a:r>
            <a:r>
              <a:rPr b="1" spc="-30" dirty="0">
                <a:solidFill>
                  <a:schemeClr val="accent6">
                    <a:lumMod val="50000"/>
                  </a:schemeClr>
                </a:solidFill>
              </a:rPr>
              <a:t>Insurance</a:t>
            </a:r>
            <a:r>
              <a:rPr b="1" spc="-90" dirty="0">
                <a:solidFill>
                  <a:schemeClr val="accent6">
                    <a:lumMod val="50000"/>
                  </a:schemeClr>
                </a:solidFill>
              </a:rPr>
              <a:t> </a:t>
            </a:r>
            <a:r>
              <a:rPr b="1" spc="-10" dirty="0">
                <a:solidFill>
                  <a:schemeClr val="accent6">
                    <a:lumMod val="50000"/>
                  </a:schemeClr>
                </a:solidFill>
              </a:rPr>
              <a:t>Service</a:t>
            </a:r>
          </a:p>
        </p:txBody>
      </p:sp>
      <p:sp>
        <p:nvSpPr>
          <p:cNvPr id="3" name="object 3"/>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pic>
        <p:nvPicPr>
          <p:cNvPr id="4" name="object 4"/>
          <p:cNvPicPr/>
          <p:nvPr/>
        </p:nvPicPr>
        <p:blipFill>
          <a:blip r:embed="rId2" cstate="print"/>
          <a:stretch>
            <a:fillRect/>
          </a:stretch>
        </p:blipFill>
        <p:spPr>
          <a:xfrm>
            <a:off x="2185416" y="1422860"/>
            <a:ext cx="7527035" cy="4077255"/>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3239642"/>
            <a:ext cx="11856085" cy="3618865"/>
            <a:chOff x="0" y="3239642"/>
            <a:chExt cx="11856085" cy="3618865"/>
          </a:xfrm>
        </p:grpSpPr>
        <p:sp>
          <p:nvSpPr>
            <p:cNvPr id="3" name="object 3"/>
            <p:cNvSpPr/>
            <p:nvPr/>
          </p:nvSpPr>
          <p:spPr>
            <a:xfrm>
              <a:off x="3046" y="6429756"/>
              <a:ext cx="10319385" cy="428625"/>
            </a:xfrm>
            <a:custGeom>
              <a:avLst/>
              <a:gdLst/>
              <a:ahLst/>
              <a:cxnLst/>
              <a:rect l="l" t="t" r="r" b="b"/>
              <a:pathLst>
                <a:path w="10319385" h="428625">
                  <a:moveTo>
                    <a:pt x="0" y="428242"/>
                  </a:moveTo>
                  <a:lnTo>
                    <a:pt x="10319006" y="428242"/>
                  </a:lnTo>
                  <a:lnTo>
                    <a:pt x="10319006" y="0"/>
                  </a:lnTo>
                  <a:lnTo>
                    <a:pt x="0" y="0"/>
                  </a:lnTo>
                  <a:lnTo>
                    <a:pt x="0" y="428242"/>
                  </a:lnTo>
                  <a:close/>
                </a:path>
              </a:pathLst>
            </a:custGeom>
            <a:solidFill>
              <a:srgbClr val="2582C5"/>
            </a:solidFill>
          </p:spPr>
          <p:txBody>
            <a:bodyPr wrap="square" lIns="0" tIns="0" rIns="0" bIns="0" rtlCol="0"/>
            <a:lstStyle/>
            <a:p>
              <a:endParaRPr/>
            </a:p>
          </p:txBody>
        </p:sp>
        <p:sp>
          <p:nvSpPr>
            <p:cNvPr id="4" name="object 4"/>
            <p:cNvSpPr/>
            <p:nvPr/>
          </p:nvSpPr>
          <p:spPr>
            <a:xfrm>
              <a:off x="0" y="6333743"/>
              <a:ext cx="10322560" cy="64135"/>
            </a:xfrm>
            <a:custGeom>
              <a:avLst/>
              <a:gdLst/>
              <a:ahLst/>
              <a:cxnLst/>
              <a:rect l="l" t="t" r="r" b="b"/>
              <a:pathLst>
                <a:path w="10322560" h="64135">
                  <a:moveTo>
                    <a:pt x="0" y="64010"/>
                  </a:moveTo>
                  <a:lnTo>
                    <a:pt x="10322052" y="64010"/>
                  </a:lnTo>
                  <a:lnTo>
                    <a:pt x="10322052" y="0"/>
                  </a:lnTo>
                  <a:lnTo>
                    <a:pt x="0" y="0"/>
                  </a:lnTo>
                  <a:lnTo>
                    <a:pt x="0" y="64010"/>
                  </a:lnTo>
                  <a:close/>
                </a:path>
              </a:pathLst>
            </a:custGeom>
            <a:solidFill>
              <a:srgbClr val="1CACE4"/>
            </a:solidFill>
          </p:spPr>
          <p:txBody>
            <a:bodyPr wrap="square" lIns="0" tIns="0" rIns="0" bIns="0" rtlCol="0"/>
            <a:lstStyle/>
            <a:p>
              <a:endParaRPr/>
            </a:p>
          </p:txBody>
        </p:sp>
        <p:sp>
          <p:nvSpPr>
            <p:cNvPr id="5" name="object 5"/>
            <p:cNvSpPr/>
            <p:nvPr/>
          </p:nvSpPr>
          <p:spPr>
            <a:xfrm>
              <a:off x="387591" y="3252342"/>
              <a:ext cx="11443335" cy="548640"/>
            </a:xfrm>
            <a:custGeom>
              <a:avLst/>
              <a:gdLst/>
              <a:ahLst/>
              <a:cxnLst/>
              <a:rect l="l" t="t" r="r" b="b"/>
              <a:pathLst>
                <a:path w="11443335" h="548639">
                  <a:moveTo>
                    <a:pt x="651916" y="0"/>
                  </a:moveTo>
                  <a:lnTo>
                    <a:pt x="0" y="0"/>
                  </a:lnTo>
                  <a:lnTo>
                    <a:pt x="0" y="548640"/>
                  </a:lnTo>
                  <a:lnTo>
                    <a:pt x="651916" y="548640"/>
                  </a:lnTo>
                  <a:lnTo>
                    <a:pt x="651916" y="0"/>
                  </a:lnTo>
                  <a:close/>
                </a:path>
                <a:path w="11443335" h="548639">
                  <a:moveTo>
                    <a:pt x="10374681" y="0"/>
                  </a:moveTo>
                  <a:lnTo>
                    <a:pt x="9431414" y="0"/>
                  </a:lnTo>
                  <a:lnTo>
                    <a:pt x="1787728" y="0"/>
                  </a:lnTo>
                  <a:lnTo>
                    <a:pt x="651941" y="0"/>
                  </a:lnTo>
                  <a:lnTo>
                    <a:pt x="651941" y="548640"/>
                  </a:lnTo>
                  <a:lnTo>
                    <a:pt x="1787664" y="548640"/>
                  </a:lnTo>
                  <a:lnTo>
                    <a:pt x="9431414" y="548640"/>
                  </a:lnTo>
                  <a:lnTo>
                    <a:pt x="10374681" y="548640"/>
                  </a:lnTo>
                  <a:lnTo>
                    <a:pt x="10374681" y="0"/>
                  </a:lnTo>
                  <a:close/>
                </a:path>
                <a:path w="11443335" h="548639">
                  <a:moveTo>
                    <a:pt x="11443157" y="0"/>
                  </a:moveTo>
                  <a:lnTo>
                    <a:pt x="10374757" y="0"/>
                  </a:lnTo>
                  <a:lnTo>
                    <a:pt x="10374757" y="548640"/>
                  </a:lnTo>
                  <a:lnTo>
                    <a:pt x="11443157" y="548640"/>
                  </a:lnTo>
                  <a:lnTo>
                    <a:pt x="11443157" y="0"/>
                  </a:lnTo>
                  <a:close/>
                </a:path>
              </a:pathLst>
            </a:custGeom>
            <a:solidFill>
              <a:srgbClr val="1CACE4"/>
            </a:solidFill>
          </p:spPr>
          <p:txBody>
            <a:bodyPr wrap="square" lIns="0" tIns="0" rIns="0" bIns="0" rtlCol="0"/>
            <a:lstStyle/>
            <a:p>
              <a:endParaRPr/>
            </a:p>
          </p:txBody>
        </p:sp>
        <p:sp>
          <p:nvSpPr>
            <p:cNvPr id="6" name="object 6"/>
            <p:cNvSpPr/>
            <p:nvPr/>
          </p:nvSpPr>
          <p:spPr>
            <a:xfrm>
              <a:off x="387591" y="3800982"/>
              <a:ext cx="11443335" cy="1097280"/>
            </a:xfrm>
            <a:custGeom>
              <a:avLst/>
              <a:gdLst/>
              <a:ahLst/>
              <a:cxnLst/>
              <a:rect l="l" t="t" r="r" b="b"/>
              <a:pathLst>
                <a:path w="11443335" h="1097279">
                  <a:moveTo>
                    <a:pt x="651916" y="0"/>
                  </a:moveTo>
                  <a:lnTo>
                    <a:pt x="0" y="0"/>
                  </a:lnTo>
                  <a:lnTo>
                    <a:pt x="0" y="1097280"/>
                  </a:lnTo>
                  <a:lnTo>
                    <a:pt x="651916" y="1097280"/>
                  </a:lnTo>
                  <a:lnTo>
                    <a:pt x="651916" y="0"/>
                  </a:lnTo>
                  <a:close/>
                </a:path>
                <a:path w="11443335" h="1097279">
                  <a:moveTo>
                    <a:pt x="10374681" y="0"/>
                  </a:moveTo>
                  <a:lnTo>
                    <a:pt x="9431414" y="0"/>
                  </a:lnTo>
                  <a:lnTo>
                    <a:pt x="1787728" y="0"/>
                  </a:lnTo>
                  <a:lnTo>
                    <a:pt x="651941" y="0"/>
                  </a:lnTo>
                  <a:lnTo>
                    <a:pt x="651941" y="1097280"/>
                  </a:lnTo>
                  <a:lnTo>
                    <a:pt x="1787664" y="1097280"/>
                  </a:lnTo>
                  <a:lnTo>
                    <a:pt x="9431414" y="1097280"/>
                  </a:lnTo>
                  <a:lnTo>
                    <a:pt x="10374681" y="1097280"/>
                  </a:lnTo>
                  <a:lnTo>
                    <a:pt x="10374681" y="0"/>
                  </a:lnTo>
                  <a:close/>
                </a:path>
                <a:path w="11443335" h="1097279">
                  <a:moveTo>
                    <a:pt x="11443157" y="0"/>
                  </a:moveTo>
                  <a:lnTo>
                    <a:pt x="10374757" y="0"/>
                  </a:lnTo>
                  <a:lnTo>
                    <a:pt x="10374757" y="1097280"/>
                  </a:lnTo>
                  <a:lnTo>
                    <a:pt x="11443157" y="1097280"/>
                  </a:lnTo>
                  <a:lnTo>
                    <a:pt x="11443157" y="0"/>
                  </a:lnTo>
                  <a:close/>
                </a:path>
              </a:pathLst>
            </a:custGeom>
            <a:solidFill>
              <a:srgbClr val="CCE3F5"/>
            </a:solidFill>
          </p:spPr>
          <p:txBody>
            <a:bodyPr wrap="square" lIns="0" tIns="0" rIns="0" bIns="0" rtlCol="0"/>
            <a:lstStyle/>
            <a:p>
              <a:endParaRPr/>
            </a:p>
          </p:txBody>
        </p:sp>
        <p:sp>
          <p:nvSpPr>
            <p:cNvPr id="7" name="object 7"/>
            <p:cNvSpPr/>
            <p:nvPr/>
          </p:nvSpPr>
          <p:spPr>
            <a:xfrm>
              <a:off x="387591" y="4898237"/>
              <a:ext cx="11443335" cy="1371600"/>
            </a:xfrm>
            <a:custGeom>
              <a:avLst/>
              <a:gdLst/>
              <a:ahLst/>
              <a:cxnLst/>
              <a:rect l="l" t="t" r="r" b="b"/>
              <a:pathLst>
                <a:path w="11443335" h="1371600">
                  <a:moveTo>
                    <a:pt x="651916" y="0"/>
                  </a:moveTo>
                  <a:lnTo>
                    <a:pt x="0" y="0"/>
                  </a:lnTo>
                  <a:lnTo>
                    <a:pt x="0" y="1371600"/>
                  </a:lnTo>
                  <a:lnTo>
                    <a:pt x="651916" y="1371600"/>
                  </a:lnTo>
                  <a:lnTo>
                    <a:pt x="651916" y="0"/>
                  </a:lnTo>
                  <a:close/>
                </a:path>
                <a:path w="11443335" h="1371600">
                  <a:moveTo>
                    <a:pt x="10374681" y="0"/>
                  </a:moveTo>
                  <a:lnTo>
                    <a:pt x="9431414" y="0"/>
                  </a:lnTo>
                  <a:lnTo>
                    <a:pt x="1787728" y="0"/>
                  </a:lnTo>
                  <a:lnTo>
                    <a:pt x="651941" y="0"/>
                  </a:lnTo>
                  <a:lnTo>
                    <a:pt x="651941" y="1371600"/>
                  </a:lnTo>
                  <a:lnTo>
                    <a:pt x="1787664" y="1371600"/>
                  </a:lnTo>
                  <a:lnTo>
                    <a:pt x="9431414" y="1371600"/>
                  </a:lnTo>
                  <a:lnTo>
                    <a:pt x="10374681" y="1371600"/>
                  </a:lnTo>
                  <a:lnTo>
                    <a:pt x="10374681" y="0"/>
                  </a:lnTo>
                  <a:close/>
                </a:path>
                <a:path w="11443335" h="1371600">
                  <a:moveTo>
                    <a:pt x="11443157" y="0"/>
                  </a:moveTo>
                  <a:lnTo>
                    <a:pt x="10374757" y="0"/>
                  </a:lnTo>
                  <a:lnTo>
                    <a:pt x="10374757" y="1371600"/>
                  </a:lnTo>
                  <a:lnTo>
                    <a:pt x="11443157" y="1371600"/>
                  </a:lnTo>
                  <a:lnTo>
                    <a:pt x="11443157" y="0"/>
                  </a:lnTo>
                  <a:close/>
                </a:path>
              </a:pathLst>
            </a:custGeom>
            <a:solidFill>
              <a:srgbClr val="E7F1FA"/>
            </a:solidFill>
          </p:spPr>
          <p:txBody>
            <a:bodyPr wrap="square" lIns="0" tIns="0" rIns="0" bIns="0" rtlCol="0"/>
            <a:lstStyle/>
            <a:p>
              <a:endParaRPr/>
            </a:p>
          </p:txBody>
        </p:sp>
        <p:sp>
          <p:nvSpPr>
            <p:cNvPr id="8" name="object 8"/>
            <p:cNvSpPr/>
            <p:nvPr/>
          </p:nvSpPr>
          <p:spPr>
            <a:xfrm>
              <a:off x="1039534" y="3245992"/>
              <a:ext cx="9723120" cy="3030220"/>
            </a:xfrm>
            <a:custGeom>
              <a:avLst/>
              <a:gdLst/>
              <a:ahLst/>
              <a:cxnLst/>
              <a:rect l="l" t="t" r="r" b="b"/>
              <a:pathLst>
                <a:path w="9723120" h="3030220">
                  <a:moveTo>
                    <a:pt x="0" y="0"/>
                  </a:moveTo>
                  <a:lnTo>
                    <a:pt x="0" y="3030183"/>
                  </a:lnTo>
                </a:path>
                <a:path w="9723120" h="3030220">
                  <a:moveTo>
                    <a:pt x="1135721" y="0"/>
                  </a:moveTo>
                  <a:lnTo>
                    <a:pt x="1135721" y="3030183"/>
                  </a:lnTo>
                </a:path>
                <a:path w="9723120" h="3030220">
                  <a:moveTo>
                    <a:pt x="8779470" y="0"/>
                  </a:moveTo>
                  <a:lnTo>
                    <a:pt x="8779470" y="3030183"/>
                  </a:lnTo>
                </a:path>
                <a:path w="9723120" h="3030220">
                  <a:moveTo>
                    <a:pt x="9722826" y="0"/>
                  </a:moveTo>
                  <a:lnTo>
                    <a:pt x="9722826" y="3030183"/>
                  </a:lnTo>
                </a:path>
              </a:pathLst>
            </a:custGeom>
            <a:ln w="12700">
              <a:solidFill>
                <a:srgbClr val="FFFFFF"/>
              </a:solidFill>
            </a:ln>
          </p:spPr>
          <p:txBody>
            <a:bodyPr wrap="square" lIns="0" tIns="0" rIns="0" bIns="0" rtlCol="0"/>
            <a:lstStyle/>
            <a:p>
              <a:endParaRPr/>
            </a:p>
          </p:txBody>
        </p:sp>
        <p:sp>
          <p:nvSpPr>
            <p:cNvPr id="9" name="object 9"/>
            <p:cNvSpPr/>
            <p:nvPr/>
          </p:nvSpPr>
          <p:spPr>
            <a:xfrm>
              <a:off x="381252" y="3800982"/>
              <a:ext cx="11456035" cy="0"/>
            </a:xfrm>
            <a:custGeom>
              <a:avLst/>
              <a:gdLst/>
              <a:ahLst/>
              <a:cxnLst/>
              <a:rect l="l" t="t" r="r" b="b"/>
              <a:pathLst>
                <a:path w="11456035">
                  <a:moveTo>
                    <a:pt x="0" y="0"/>
                  </a:moveTo>
                  <a:lnTo>
                    <a:pt x="11455782" y="0"/>
                  </a:lnTo>
                </a:path>
              </a:pathLst>
            </a:custGeom>
            <a:ln w="38100">
              <a:solidFill>
                <a:srgbClr val="FFFFFF"/>
              </a:solidFill>
            </a:ln>
          </p:spPr>
          <p:txBody>
            <a:bodyPr wrap="square" lIns="0" tIns="0" rIns="0" bIns="0" rtlCol="0"/>
            <a:lstStyle/>
            <a:p>
              <a:endParaRPr/>
            </a:p>
          </p:txBody>
        </p:sp>
        <p:sp>
          <p:nvSpPr>
            <p:cNvPr id="10" name="object 10"/>
            <p:cNvSpPr/>
            <p:nvPr/>
          </p:nvSpPr>
          <p:spPr>
            <a:xfrm>
              <a:off x="381252" y="3245992"/>
              <a:ext cx="11456035" cy="3030220"/>
            </a:xfrm>
            <a:custGeom>
              <a:avLst/>
              <a:gdLst/>
              <a:ahLst/>
              <a:cxnLst/>
              <a:rect l="l" t="t" r="r" b="b"/>
              <a:pathLst>
                <a:path w="11456035" h="3030220">
                  <a:moveTo>
                    <a:pt x="0" y="1652270"/>
                  </a:moveTo>
                  <a:lnTo>
                    <a:pt x="11455782" y="1652270"/>
                  </a:lnTo>
                </a:path>
                <a:path w="11456035" h="3030220">
                  <a:moveTo>
                    <a:pt x="6350" y="0"/>
                  </a:moveTo>
                  <a:lnTo>
                    <a:pt x="6350" y="3030183"/>
                  </a:lnTo>
                </a:path>
                <a:path w="11456035" h="3030220">
                  <a:moveTo>
                    <a:pt x="11449432" y="0"/>
                  </a:moveTo>
                  <a:lnTo>
                    <a:pt x="11449432" y="3030183"/>
                  </a:lnTo>
                </a:path>
                <a:path w="11456035" h="3030220">
                  <a:moveTo>
                    <a:pt x="0" y="6350"/>
                  </a:moveTo>
                  <a:lnTo>
                    <a:pt x="11455782" y="6350"/>
                  </a:lnTo>
                </a:path>
                <a:path w="11456035" h="3030220">
                  <a:moveTo>
                    <a:pt x="0" y="3023833"/>
                  </a:moveTo>
                  <a:lnTo>
                    <a:pt x="11455782" y="3023833"/>
                  </a:lnTo>
                </a:path>
              </a:pathLst>
            </a:custGeom>
            <a:ln w="12700">
              <a:solidFill>
                <a:srgbClr val="FFFFFF"/>
              </a:solidFill>
            </a:ln>
          </p:spPr>
          <p:txBody>
            <a:bodyPr wrap="square" lIns="0" tIns="0" rIns="0" bIns="0" rtlCol="0"/>
            <a:lstStyle/>
            <a:p>
              <a:endParaRPr/>
            </a:p>
          </p:txBody>
        </p:sp>
      </p:grpSp>
      <p:sp>
        <p:nvSpPr>
          <p:cNvPr id="11" name="object 11"/>
          <p:cNvSpPr txBox="1">
            <a:spLocks noGrp="1"/>
          </p:cNvSpPr>
          <p:nvPr>
            <p:ph type="title"/>
          </p:nvPr>
        </p:nvSpPr>
        <p:spPr>
          <a:prstGeom prst="rect">
            <a:avLst/>
          </a:prstGeom>
        </p:spPr>
        <p:txBody>
          <a:bodyPr vert="horz" wrap="square" lIns="0" tIns="13335" rIns="0" bIns="0" rtlCol="0">
            <a:spAutoFit/>
          </a:bodyPr>
          <a:lstStyle/>
          <a:p>
            <a:pPr marL="160020">
              <a:lnSpc>
                <a:spcPct val="100000"/>
              </a:lnSpc>
              <a:spcBef>
                <a:spcPts val="105"/>
              </a:spcBef>
            </a:pPr>
            <a:r>
              <a:rPr b="1" spc="-35" dirty="0">
                <a:solidFill>
                  <a:schemeClr val="accent6">
                    <a:lumMod val="50000"/>
                  </a:schemeClr>
                </a:solidFill>
              </a:rPr>
              <a:t>Exemptions</a:t>
            </a:r>
            <a:r>
              <a:rPr b="1" spc="-75" dirty="0">
                <a:solidFill>
                  <a:schemeClr val="accent6">
                    <a:lumMod val="50000"/>
                  </a:schemeClr>
                </a:solidFill>
              </a:rPr>
              <a:t> </a:t>
            </a:r>
            <a:r>
              <a:rPr b="1" spc="-25" dirty="0">
                <a:solidFill>
                  <a:schemeClr val="accent6">
                    <a:lumMod val="50000"/>
                  </a:schemeClr>
                </a:solidFill>
              </a:rPr>
              <a:t>relating</a:t>
            </a:r>
            <a:r>
              <a:rPr b="1" spc="-75" dirty="0">
                <a:solidFill>
                  <a:schemeClr val="accent6">
                    <a:lumMod val="50000"/>
                  </a:schemeClr>
                </a:solidFill>
              </a:rPr>
              <a:t> </a:t>
            </a:r>
            <a:r>
              <a:rPr b="1" spc="-25" dirty="0">
                <a:solidFill>
                  <a:schemeClr val="accent6">
                    <a:lumMod val="50000"/>
                  </a:schemeClr>
                </a:solidFill>
              </a:rPr>
              <a:t>to</a:t>
            </a:r>
            <a:r>
              <a:rPr b="1" spc="-40" dirty="0">
                <a:solidFill>
                  <a:schemeClr val="accent6">
                    <a:lumMod val="50000"/>
                  </a:schemeClr>
                </a:solidFill>
              </a:rPr>
              <a:t> </a:t>
            </a:r>
            <a:r>
              <a:rPr b="1" spc="-30" dirty="0">
                <a:solidFill>
                  <a:schemeClr val="accent6">
                    <a:lumMod val="50000"/>
                  </a:schemeClr>
                </a:solidFill>
              </a:rPr>
              <a:t>Insurance</a:t>
            </a:r>
            <a:r>
              <a:rPr b="1" spc="-85" dirty="0">
                <a:solidFill>
                  <a:schemeClr val="accent6">
                    <a:lumMod val="50000"/>
                  </a:schemeClr>
                </a:solidFill>
              </a:rPr>
              <a:t> </a:t>
            </a:r>
            <a:r>
              <a:rPr b="1" spc="-20" dirty="0">
                <a:solidFill>
                  <a:schemeClr val="accent6">
                    <a:lumMod val="50000"/>
                  </a:schemeClr>
                </a:solidFill>
              </a:rPr>
              <a:t>Business</a:t>
            </a:r>
          </a:p>
        </p:txBody>
      </p:sp>
      <p:sp>
        <p:nvSpPr>
          <p:cNvPr id="12" name="object 12"/>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sp>
        <p:nvSpPr>
          <p:cNvPr id="13" name="object 13"/>
          <p:cNvSpPr txBox="1"/>
          <p:nvPr/>
        </p:nvSpPr>
        <p:spPr>
          <a:xfrm>
            <a:off x="442981" y="717226"/>
            <a:ext cx="11309985" cy="2506980"/>
          </a:xfrm>
          <a:prstGeom prst="rect">
            <a:avLst/>
          </a:prstGeom>
        </p:spPr>
        <p:txBody>
          <a:bodyPr vert="horz" wrap="square" lIns="0" tIns="151130" rIns="0" bIns="0" rtlCol="0">
            <a:spAutoFit/>
          </a:bodyPr>
          <a:lstStyle/>
          <a:p>
            <a:pPr marL="114935" algn="ctr">
              <a:lnSpc>
                <a:spcPct val="100000"/>
              </a:lnSpc>
              <a:spcBef>
                <a:spcPts val="1190"/>
              </a:spcBef>
            </a:pPr>
            <a:r>
              <a:rPr sz="2000" b="1" spc="-5" dirty="0">
                <a:solidFill>
                  <a:srgbClr val="FF0000"/>
                </a:solidFill>
                <a:latin typeface="Calibri"/>
                <a:cs typeface="Calibri"/>
              </a:rPr>
              <a:t>Notification</a:t>
            </a:r>
            <a:r>
              <a:rPr sz="2000" b="1" spc="-45" dirty="0">
                <a:solidFill>
                  <a:srgbClr val="FF0000"/>
                </a:solidFill>
                <a:latin typeface="Calibri"/>
                <a:cs typeface="Calibri"/>
              </a:rPr>
              <a:t> </a:t>
            </a:r>
            <a:r>
              <a:rPr sz="2000" b="1" spc="-5" dirty="0">
                <a:solidFill>
                  <a:srgbClr val="FF0000"/>
                </a:solidFill>
                <a:latin typeface="Calibri"/>
                <a:cs typeface="Calibri"/>
              </a:rPr>
              <a:t>No.12/2017-Central</a:t>
            </a:r>
            <a:r>
              <a:rPr sz="2000" b="1" spc="-25" dirty="0">
                <a:solidFill>
                  <a:srgbClr val="FF0000"/>
                </a:solidFill>
                <a:latin typeface="Calibri"/>
                <a:cs typeface="Calibri"/>
              </a:rPr>
              <a:t> </a:t>
            </a:r>
            <a:r>
              <a:rPr sz="2000" b="1" spc="-65" dirty="0">
                <a:solidFill>
                  <a:srgbClr val="FF0000"/>
                </a:solidFill>
                <a:latin typeface="Calibri"/>
                <a:cs typeface="Calibri"/>
              </a:rPr>
              <a:t>Tax</a:t>
            </a:r>
            <a:r>
              <a:rPr sz="2000" b="1" spc="5" dirty="0">
                <a:solidFill>
                  <a:srgbClr val="FF0000"/>
                </a:solidFill>
                <a:latin typeface="Calibri"/>
                <a:cs typeface="Calibri"/>
              </a:rPr>
              <a:t> </a:t>
            </a:r>
            <a:r>
              <a:rPr sz="2000" b="1" spc="-10" dirty="0">
                <a:solidFill>
                  <a:srgbClr val="FF0000"/>
                </a:solidFill>
                <a:latin typeface="Calibri"/>
                <a:cs typeface="Calibri"/>
              </a:rPr>
              <a:t>(Rate)]</a:t>
            </a:r>
            <a:r>
              <a:rPr sz="2000" b="1" spc="-5" dirty="0">
                <a:solidFill>
                  <a:srgbClr val="FF0000"/>
                </a:solidFill>
                <a:latin typeface="Calibri"/>
                <a:cs typeface="Calibri"/>
              </a:rPr>
              <a:t> </a:t>
            </a:r>
            <a:r>
              <a:rPr sz="2000" b="1" spc="-10" dirty="0">
                <a:solidFill>
                  <a:srgbClr val="FF0000"/>
                </a:solidFill>
                <a:latin typeface="Calibri"/>
                <a:cs typeface="Calibri"/>
              </a:rPr>
              <a:t>Dated:</a:t>
            </a:r>
            <a:r>
              <a:rPr sz="2000" b="1" spc="5" dirty="0">
                <a:solidFill>
                  <a:srgbClr val="FF0000"/>
                </a:solidFill>
                <a:latin typeface="Calibri"/>
                <a:cs typeface="Calibri"/>
              </a:rPr>
              <a:t> </a:t>
            </a:r>
            <a:r>
              <a:rPr sz="2000" b="1" spc="-5" dirty="0">
                <a:solidFill>
                  <a:srgbClr val="FF0000"/>
                </a:solidFill>
                <a:latin typeface="Calibri"/>
                <a:cs typeface="Calibri"/>
              </a:rPr>
              <a:t>June </a:t>
            </a:r>
            <a:r>
              <a:rPr sz="2000" b="1" dirty="0">
                <a:solidFill>
                  <a:srgbClr val="FF0000"/>
                </a:solidFill>
                <a:latin typeface="Calibri"/>
                <a:cs typeface="Calibri"/>
              </a:rPr>
              <a:t>28,</a:t>
            </a:r>
            <a:r>
              <a:rPr sz="2000" b="1" spc="-10" dirty="0">
                <a:solidFill>
                  <a:srgbClr val="FF0000"/>
                </a:solidFill>
                <a:latin typeface="Calibri"/>
                <a:cs typeface="Calibri"/>
              </a:rPr>
              <a:t> </a:t>
            </a:r>
            <a:r>
              <a:rPr sz="2000" b="1" dirty="0">
                <a:solidFill>
                  <a:srgbClr val="FF0000"/>
                </a:solidFill>
                <a:latin typeface="Calibri"/>
                <a:cs typeface="Calibri"/>
              </a:rPr>
              <a:t>2017</a:t>
            </a:r>
            <a:endParaRPr sz="2000">
              <a:latin typeface="Calibri"/>
              <a:cs typeface="Calibri"/>
            </a:endParaRPr>
          </a:p>
          <a:p>
            <a:pPr marL="12700" marR="5080" indent="63500" algn="just">
              <a:lnSpc>
                <a:spcPct val="99600"/>
              </a:lnSpc>
              <a:spcBef>
                <a:spcPts val="980"/>
              </a:spcBef>
            </a:pPr>
            <a:r>
              <a:rPr sz="1800" dirty="0">
                <a:latin typeface="Times New Roman"/>
                <a:cs typeface="Times New Roman"/>
              </a:rPr>
              <a:t>In </a:t>
            </a:r>
            <a:r>
              <a:rPr sz="1800" spc="-5" dirty="0">
                <a:latin typeface="Times New Roman"/>
                <a:cs typeface="Times New Roman"/>
              </a:rPr>
              <a:t>exercise </a:t>
            </a:r>
            <a:r>
              <a:rPr sz="1800" dirty="0">
                <a:latin typeface="Times New Roman"/>
                <a:cs typeface="Times New Roman"/>
              </a:rPr>
              <a:t>of </a:t>
            </a:r>
            <a:r>
              <a:rPr sz="1800" spc="-5" dirty="0">
                <a:latin typeface="Times New Roman"/>
                <a:cs typeface="Times New Roman"/>
              </a:rPr>
              <a:t>the </a:t>
            </a:r>
            <a:r>
              <a:rPr sz="1800" dirty="0">
                <a:latin typeface="Times New Roman"/>
                <a:cs typeface="Times New Roman"/>
              </a:rPr>
              <a:t>powers </a:t>
            </a:r>
            <a:r>
              <a:rPr sz="1800" spc="-5" dirty="0">
                <a:latin typeface="Times New Roman"/>
                <a:cs typeface="Times New Roman"/>
              </a:rPr>
              <a:t>conferred </a:t>
            </a:r>
            <a:r>
              <a:rPr sz="1800" spc="-10" dirty="0">
                <a:latin typeface="Times New Roman"/>
                <a:cs typeface="Times New Roman"/>
              </a:rPr>
              <a:t>by </a:t>
            </a:r>
            <a:r>
              <a:rPr sz="1800" spc="-5" dirty="0">
                <a:latin typeface="Times New Roman"/>
                <a:cs typeface="Times New Roman"/>
              </a:rPr>
              <a:t>sub-section </a:t>
            </a:r>
            <a:r>
              <a:rPr sz="1800" dirty="0">
                <a:latin typeface="Times New Roman"/>
                <a:cs typeface="Times New Roman"/>
              </a:rPr>
              <a:t>(3) and </a:t>
            </a:r>
            <a:r>
              <a:rPr sz="1800" spc="-5" dirty="0">
                <a:latin typeface="Times New Roman"/>
                <a:cs typeface="Times New Roman"/>
              </a:rPr>
              <a:t>sub-section </a:t>
            </a:r>
            <a:r>
              <a:rPr sz="1800" dirty="0">
                <a:latin typeface="Times New Roman"/>
                <a:cs typeface="Times New Roman"/>
              </a:rPr>
              <a:t>(4) of </a:t>
            </a:r>
            <a:r>
              <a:rPr sz="1800" spc="-5" dirty="0">
                <a:latin typeface="Times New Roman"/>
                <a:cs typeface="Times New Roman"/>
              </a:rPr>
              <a:t>section </a:t>
            </a:r>
            <a:r>
              <a:rPr sz="1800" spc="-10" dirty="0">
                <a:latin typeface="Times New Roman"/>
                <a:cs typeface="Times New Roman"/>
              </a:rPr>
              <a:t>9, </a:t>
            </a:r>
            <a:r>
              <a:rPr sz="1800" spc="-5" dirty="0">
                <a:latin typeface="Times New Roman"/>
                <a:cs typeface="Times New Roman"/>
              </a:rPr>
              <a:t>sub-section </a:t>
            </a:r>
            <a:r>
              <a:rPr sz="1800" dirty="0">
                <a:latin typeface="Times New Roman"/>
                <a:cs typeface="Times New Roman"/>
              </a:rPr>
              <a:t>(1) of </a:t>
            </a:r>
            <a:r>
              <a:rPr sz="1800" spc="-5" dirty="0">
                <a:latin typeface="Times New Roman"/>
                <a:cs typeface="Times New Roman"/>
              </a:rPr>
              <a:t>section </a:t>
            </a:r>
            <a:r>
              <a:rPr sz="1800" spc="-25" dirty="0">
                <a:latin typeface="Times New Roman"/>
                <a:cs typeface="Times New Roman"/>
              </a:rPr>
              <a:t>11, </a:t>
            </a:r>
            <a:r>
              <a:rPr sz="1800" spc="-5" dirty="0">
                <a:latin typeface="Times New Roman"/>
                <a:cs typeface="Times New Roman"/>
              </a:rPr>
              <a:t>sub- </a:t>
            </a:r>
            <a:r>
              <a:rPr sz="1800" dirty="0">
                <a:latin typeface="Times New Roman"/>
                <a:cs typeface="Times New Roman"/>
              </a:rPr>
              <a:t> </a:t>
            </a:r>
            <a:r>
              <a:rPr sz="1800" spc="-5" dirty="0">
                <a:latin typeface="Times New Roman"/>
                <a:cs typeface="Times New Roman"/>
              </a:rPr>
              <a:t>section </a:t>
            </a:r>
            <a:r>
              <a:rPr sz="1800" dirty="0">
                <a:latin typeface="Times New Roman"/>
                <a:cs typeface="Times New Roman"/>
              </a:rPr>
              <a:t>(5) of </a:t>
            </a:r>
            <a:r>
              <a:rPr sz="1800" spc="-5" dirty="0">
                <a:latin typeface="Times New Roman"/>
                <a:cs typeface="Times New Roman"/>
              </a:rPr>
              <a:t>section </a:t>
            </a:r>
            <a:r>
              <a:rPr sz="1800" dirty="0">
                <a:latin typeface="Times New Roman"/>
                <a:cs typeface="Times New Roman"/>
              </a:rPr>
              <a:t>15 and </a:t>
            </a:r>
            <a:r>
              <a:rPr sz="1800" spc="-5" dirty="0">
                <a:latin typeface="Times New Roman"/>
                <a:cs typeface="Times New Roman"/>
              </a:rPr>
              <a:t>section </a:t>
            </a:r>
            <a:r>
              <a:rPr sz="1800" dirty="0">
                <a:latin typeface="Times New Roman"/>
                <a:cs typeface="Times New Roman"/>
              </a:rPr>
              <a:t>148, of </a:t>
            </a:r>
            <a:r>
              <a:rPr sz="1800" spc="-10" dirty="0">
                <a:latin typeface="Times New Roman"/>
                <a:cs typeface="Times New Roman"/>
              </a:rPr>
              <a:t>CGST </a:t>
            </a:r>
            <a:r>
              <a:rPr sz="1800" b="1" spc="-60" dirty="0">
                <a:latin typeface="Times New Roman"/>
                <a:cs typeface="Times New Roman"/>
              </a:rPr>
              <a:t>Tax </a:t>
            </a:r>
            <a:r>
              <a:rPr sz="1800" b="1" spc="-10" dirty="0">
                <a:latin typeface="Times New Roman"/>
                <a:cs typeface="Times New Roman"/>
              </a:rPr>
              <a:t>Act, </a:t>
            </a:r>
            <a:r>
              <a:rPr sz="1800" b="1" spc="-5" dirty="0">
                <a:latin typeface="Times New Roman"/>
                <a:cs typeface="Times New Roman"/>
              </a:rPr>
              <a:t>2017</a:t>
            </a:r>
            <a:r>
              <a:rPr sz="1800" spc="-5" dirty="0">
                <a:latin typeface="Times New Roman"/>
                <a:cs typeface="Times New Roman"/>
              </a:rPr>
              <a:t>, </a:t>
            </a:r>
            <a:r>
              <a:rPr sz="1800" dirty="0">
                <a:latin typeface="Times New Roman"/>
                <a:cs typeface="Times New Roman"/>
              </a:rPr>
              <a:t>the </a:t>
            </a:r>
            <a:r>
              <a:rPr sz="1800" spc="-5" dirty="0">
                <a:latin typeface="Times New Roman"/>
                <a:cs typeface="Times New Roman"/>
              </a:rPr>
              <a:t>Central Government, </a:t>
            </a:r>
            <a:r>
              <a:rPr sz="1800" dirty="0">
                <a:latin typeface="Times New Roman"/>
                <a:cs typeface="Times New Roman"/>
              </a:rPr>
              <a:t>on </a:t>
            </a:r>
            <a:r>
              <a:rPr sz="1800" spc="-5" dirty="0">
                <a:latin typeface="Times New Roman"/>
                <a:cs typeface="Times New Roman"/>
              </a:rPr>
              <a:t>being satisfied </a:t>
            </a:r>
            <a:r>
              <a:rPr sz="1800" dirty="0">
                <a:latin typeface="Times New Roman"/>
                <a:cs typeface="Times New Roman"/>
              </a:rPr>
              <a:t>that </a:t>
            </a:r>
            <a:r>
              <a:rPr sz="1800" spc="-5" dirty="0">
                <a:latin typeface="Times New Roman"/>
                <a:cs typeface="Times New Roman"/>
              </a:rPr>
              <a:t>it </a:t>
            </a:r>
            <a:r>
              <a:rPr sz="1800" dirty="0">
                <a:latin typeface="Times New Roman"/>
                <a:cs typeface="Times New Roman"/>
              </a:rPr>
              <a:t>is </a:t>
            </a:r>
            <a:r>
              <a:rPr sz="1800" spc="5" dirty="0">
                <a:latin typeface="Times New Roman"/>
                <a:cs typeface="Times New Roman"/>
              </a:rPr>
              <a:t> </a:t>
            </a:r>
            <a:r>
              <a:rPr sz="1800" spc="-5" dirty="0">
                <a:latin typeface="Times New Roman"/>
                <a:cs typeface="Times New Roman"/>
              </a:rPr>
              <a:t>necessary </a:t>
            </a:r>
            <a:r>
              <a:rPr sz="1800" dirty="0">
                <a:latin typeface="Times New Roman"/>
                <a:cs typeface="Times New Roman"/>
              </a:rPr>
              <a:t>in the public </a:t>
            </a:r>
            <a:r>
              <a:rPr sz="1800" spc="-5" dirty="0">
                <a:latin typeface="Times New Roman"/>
                <a:cs typeface="Times New Roman"/>
              </a:rPr>
              <a:t>interest </a:t>
            </a:r>
            <a:r>
              <a:rPr sz="1800" spc="-10" dirty="0">
                <a:latin typeface="Times New Roman"/>
                <a:cs typeface="Times New Roman"/>
              </a:rPr>
              <a:t>so </a:t>
            </a:r>
            <a:r>
              <a:rPr sz="1800" dirty="0">
                <a:latin typeface="Times New Roman"/>
                <a:cs typeface="Times New Roman"/>
              </a:rPr>
              <a:t>to do, on </a:t>
            </a:r>
            <a:r>
              <a:rPr sz="1800" spc="-5" dirty="0">
                <a:latin typeface="Times New Roman"/>
                <a:cs typeface="Times New Roman"/>
              </a:rPr>
              <a:t>the recommendations </a:t>
            </a:r>
            <a:r>
              <a:rPr sz="1800" dirty="0">
                <a:latin typeface="Times New Roman"/>
                <a:cs typeface="Times New Roman"/>
              </a:rPr>
              <a:t>of the </a:t>
            </a:r>
            <a:r>
              <a:rPr sz="1800" spc="-5" dirty="0">
                <a:latin typeface="Times New Roman"/>
                <a:cs typeface="Times New Roman"/>
              </a:rPr>
              <a:t>Council, hereby exempts </a:t>
            </a:r>
            <a:r>
              <a:rPr sz="1800" dirty="0">
                <a:latin typeface="Times New Roman"/>
                <a:cs typeface="Times New Roman"/>
              </a:rPr>
              <a:t>the </a:t>
            </a:r>
            <a:r>
              <a:rPr sz="1800" spc="-5" dirty="0">
                <a:latin typeface="Times New Roman"/>
                <a:cs typeface="Times New Roman"/>
              </a:rPr>
              <a:t>intra-State supply </a:t>
            </a:r>
            <a:r>
              <a:rPr sz="1800" spc="-15" dirty="0">
                <a:latin typeface="Times New Roman"/>
                <a:cs typeface="Times New Roman"/>
              </a:rPr>
              <a:t>of </a:t>
            </a:r>
            <a:r>
              <a:rPr sz="1800" spc="-10" dirty="0">
                <a:latin typeface="Times New Roman"/>
                <a:cs typeface="Times New Roman"/>
              </a:rPr>
              <a:t> </a:t>
            </a:r>
            <a:r>
              <a:rPr sz="1800" spc="-5" dirty="0">
                <a:latin typeface="Times New Roman"/>
                <a:cs typeface="Times New Roman"/>
              </a:rPr>
              <a:t>services </a:t>
            </a:r>
            <a:r>
              <a:rPr sz="1800" dirty="0">
                <a:latin typeface="Times New Roman"/>
                <a:cs typeface="Times New Roman"/>
              </a:rPr>
              <a:t>of </a:t>
            </a:r>
            <a:r>
              <a:rPr sz="1800" spc="-5" dirty="0">
                <a:latin typeface="Times New Roman"/>
                <a:cs typeface="Times New Roman"/>
              </a:rPr>
              <a:t>description </a:t>
            </a:r>
            <a:r>
              <a:rPr sz="1800" dirty="0">
                <a:latin typeface="Times New Roman"/>
                <a:cs typeface="Times New Roman"/>
              </a:rPr>
              <a:t>as </a:t>
            </a:r>
            <a:r>
              <a:rPr sz="1800" spc="-5" dirty="0">
                <a:latin typeface="Times New Roman"/>
                <a:cs typeface="Times New Roman"/>
              </a:rPr>
              <a:t>specified </a:t>
            </a:r>
            <a:r>
              <a:rPr sz="1800" dirty="0">
                <a:latin typeface="Times New Roman"/>
                <a:cs typeface="Times New Roman"/>
              </a:rPr>
              <a:t>in </a:t>
            </a:r>
            <a:r>
              <a:rPr sz="1800" spc="-5" dirty="0">
                <a:latin typeface="Times New Roman"/>
                <a:cs typeface="Times New Roman"/>
              </a:rPr>
              <a:t>column </a:t>
            </a:r>
            <a:r>
              <a:rPr sz="1800" dirty="0">
                <a:latin typeface="Times New Roman"/>
                <a:cs typeface="Times New Roman"/>
              </a:rPr>
              <a:t>(3) of the </a:t>
            </a:r>
            <a:r>
              <a:rPr sz="1800" spc="-25" dirty="0">
                <a:latin typeface="Times New Roman"/>
                <a:cs typeface="Times New Roman"/>
              </a:rPr>
              <a:t>Table </a:t>
            </a:r>
            <a:r>
              <a:rPr sz="1800" spc="-5" dirty="0">
                <a:latin typeface="Times New Roman"/>
                <a:cs typeface="Times New Roman"/>
              </a:rPr>
              <a:t>below </a:t>
            </a:r>
            <a:r>
              <a:rPr sz="1800" dirty="0">
                <a:latin typeface="Times New Roman"/>
                <a:cs typeface="Times New Roman"/>
              </a:rPr>
              <a:t>from </a:t>
            </a:r>
            <a:r>
              <a:rPr sz="1800" spc="-5" dirty="0">
                <a:latin typeface="Times New Roman"/>
                <a:cs typeface="Times New Roman"/>
              </a:rPr>
              <a:t>so much </a:t>
            </a:r>
            <a:r>
              <a:rPr sz="1800" dirty="0">
                <a:latin typeface="Times New Roman"/>
                <a:cs typeface="Times New Roman"/>
              </a:rPr>
              <a:t>of the </a:t>
            </a:r>
            <a:r>
              <a:rPr sz="1800" spc="-5" dirty="0">
                <a:latin typeface="Times New Roman"/>
                <a:cs typeface="Times New Roman"/>
              </a:rPr>
              <a:t>central tax leviable thereon </a:t>
            </a:r>
            <a:r>
              <a:rPr sz="1800" dirty="0">
                <a:latin typeface="Times New Roman"/>
                <a:cs typeface="Times New Roman"/>
              </a:rPr>
              <a:t>under </a:t>
            </a:r>
            <a:r>
              <a:rPr sz="1800" spc="-434" dirty="0">
                <a:latin typeface="Times New Roman"/>
                <a:cs typeface="Times New Roman"/>
              </a:rPr>
              <a:t> </a:t>
            </a:r>
            <a:r>
              <a:rPr sz="1800" spc="-5" dirty="0">
                <a:latin typeface="Times New Roman"/>
                <a:cs typeface="Times New Roman"/>
              </a:rPr>
              <a:t>sub-section (1) of section </a:t>
            </a:r>
            <a:r>
              <a:rPr sz="1800" dirty="0">
                <a:latin typeface="Times New Roman"/>
                <a:cs typeface="Times New Roman"/>
              </a:rPr>
              <a:t>9 </a:t>
            </a:r>
            <a:r>
              <a:rPr sz="1800" spc="-5" dirty="0">
                <a:latin typeface="Times New Roman"/>
                <a:cs typeface="Times New Roman"/>
              </a:rPr>
              <a:t>of </a:t>
            </a:r>
            <a:r>
              <a:rPr sz="1800" dirty="0">
                <a:latin typeface="Times New Roman"/>
                <a:cs typeface="Times New Roman"/>
              </a:rPr>
              <a:t>the </a:t>
            </a:r>
            <a:r>
              <a:rPr sz="1800" spc="-5" dirty="0">
                <a:latin typeface="Times New Roman"/>
                <a:cs typeface="Times New Roman"/>
              </a:rPr>
              <a:t>said Act, </a:t>
            </a:r>
            <a:r>
              <a:rPr sz="1800" dirty="0">
                <a:latin typeface="Times New Roman"/>
                <a:cs typeface="Times New Roman"/>
              </a:rPr>
              <a:t>as is in </a:t>
            </a:r>
            <a:r>
              <a:rPr sz="1800" spc="-5" dirty="0">
                <a:latin typeface="Times New Roman"/>
                <a:cs typeface="Times New Roman"/>
              </a:rPr>
              <a:t>excess of </a:t>
            </a:r>
            <a:r>
              <a:rPr sz="1800" dirty="0">
                <a:latin typeface="Times New Roman"/>
                <a:cs typeface="Times New Roman"/>
              </a:rPr>
              <a:t>the </a:t>
            </a:r>
            <a:r>
              <a:rPr sz="1800" spc="-5" dirty="0">
                <a:latin typeface="Times New Roman"/>
                <a:cs typeface="Times New Roman"/>
              </a:rPr>
              <a:t>said </a:t>
            </a:r>
            <a:r>
              <a:rPr sz="1800" dirty="0">
                <a:latin typeface="Times New Roman"/>
                <a:cs typeface="Times New Roman"/>
              </a:rPr>
              <a:t>tax calculated at </a:t>
            </a:r>
            <a:r>
              <a:rPr sz="1800" spc="-5" dirty="0">
                <a:latin typeface="Times New Roman"/>
                <a:cs typeface="Times New Roman"/>
              </a:rPr>
              <a:t>the rate </a:t>
            </a:r>
            <a:r>
              <a:rPr sz="1800" dirty="0">
                <a:latin typeface="Times New Roman"/>
                <a:cs typeface="Times New Roman"/>
              </a:rPr>
              <a:t>as </a:t>
            </a:r>
            <a:r>
              <a:rPr sz="1800" spc="-5" dirty="0">
                <a:latin typeface="Times New Roman"/>
                <a:cs typeface="Times New Roman"/>
              </a:rPr>
              <a:t>specified </a:t>
            </a:r>
            <a:r>
              <a:rPr sz="1800" dirty="0">
                <a:latin typeface="Times New Roman"/>
                <a:cs typeface="Times New Roman"/>
              </a:rPr>
              <a:t>in the </a:t>
            </a:r>
            <a:r>
              <a:rPr sz="1800" spc="5" dirty="0">
                <a:latin typeface="Times New Roman"/>
                <a:cs typeface="Times New Roman"/>
              </a:rPr>
              <a:t> </a:t>
            </a:r>
            <a:r>
              <a:rPr sz="1800" dirty="0">
                <a:latin typeface="Times New Roman"/>
                <a:cs typeface="Times New Roman"/>
              </a:rPr>
              <a:t>corresponding </a:t>
            </a:r>
            <a:r>
              <a:rPr sz="1800" spc="-5" dirty="0">
                <a:latin typeface="Times New Roman"/>
                <a:cs typeface="Times New Roman"/>
              </a:rPr>
              <a:t>entry </a:t>
            </a:r>
            <a:r>
              <a:rPr sz="1800" dirty="0">
                <a:latin typeface="Times New Roman"/>
                <a:cs typeface="Times New Roman"/>
              </a:rPr>
              <a:t>in </a:t>
            </a:r>
            <a:r>
              <a:rPr sz="1800" spc="-5" dirty="0">
                <a:latin typeface="Times New Roman"/>
                <a:cs typeface="Times New Roman"/>
              </a:rPr>
              <a:t>column </a:t>
            </a:r>
            <a:r>
              <a:rPr sz="1800" dirty="0">
                <a:latin typeface="Times New Roman"/>
                <a:cs typeface="Times New Roman"/>
              </a:rPr>
              <a:t>(4) of </a:t>
            </a:r>
            <a:r>
              <a:rPr sz="1800" spc="-5" dirty="0">
                <a:latin typeface="Times New Roman"/>
                <a:cs typeface="Times New Roman"/>
              </a:rPr>
              <a:t>the said </a:t>
            </a:r>
            <a:r>
              <a:rPr sz="1800" spc="-20" dirty="0">
                <a:latin typeface="Times New Roman"/>
                <a:cs typeface="Times New Roman"/>
              </a:rPr>
              <a:t>Table, </a:t>
            </a:r>
            <a:r>
              <a:rPr sz="1800" dirty="0">
                <a:latin typeface="Times New Roman"/>
                <a:cs typeface="Times New Roman"/>
              </a:rPr>
              <a:t>unless </a:t>
            </a:r>
            <a:r>
              <a:rPr sz="1800" spc="-5" dirty="0">
                <a:latin typeface="Times New Roman"/>
                <a:cs typeface="Times New Roman"/>
              </a:rPr>
              <a:t>specified otherwise, subject </a:t>
            </a:r>
            <a:r>
              <a:rPr sz="1800" dirty="0">
                <a:latin typeface="Times New Roman"/>
                <a:cs typeface="Times New Roman"/>
              </a:rPr>
              <a:t>to the relevant </a:t>
            </a:r>
            <a:r>
              <a:rPr sz="1800" spc="-5" dirty="0">
                <a:latin typeface="Times New Roman"/>
                <a:cs typeface="Times New Roman"/>
              </a:rPr>
              <a:t>conditions </a:t>
            </a:r>
            <a:r>
              <a:rPr sz="1800" spc="5" dirty="0">
                <a:latin typeface="Times New Roman"/>
                <a:cs typeface="Times New Roman"/>
              </a:rPr>
              <a:t>as </a:t>
            </a:r>
            <a:r>
              <a:rPr sz="1800" spc="10" dirty="0">
                <a:latin typeface="Times New Roman"/>
                <a:cs typeface="Times New Roman"/>
              </a:rPr>
              <a:t> </a:t>
            </a:r>
            <a:r>
              <a:rPr sz="1800" spc="-5" dirty="0">
                <a:latin typeface="Times New Roman"/>
                <a:cs typeface="Times New Roman"/>
              </a:rPr>
              <a:t>specified</a:t>
            </a:r>
            <a:r>
              <a:rPr sz="1800" spc="-10" dirty="0">
                <a:latin typeface="Times New Roman"/>
                <a:cs typeface="Times New Roman"/>
              </a:rPr>
              <a:t> </a:t>
            </a:r>
            <a:r>
              <a:rPr sz="1800" dirty="0">
                <a:latin typeface="Times New Roman"/>
                <a:cs typeface="Times New Roman"/>
              </a:rPr>
              <a:t>in</a:t>
            </a:r>
            <a:r>
              <a:rPr sz="1800" spc="-10" dirty="0">
                <a:latin typeface="Times New Roman"/>
                <a:cs typeface="Times New Roman"/>
              </a:rPr>
              <a:t> </a:t>
            </a:r>
            <a:r>
              <a:rPr sz="1800" dirty="0">
                <a:latin typeface="Times New Roman"/>
                <a:cs typeface="Times New Roman"/>
              </a:rPr>
              <a:t>the corresponding entry</a:t>
            </a:r>
            <a:r>
              <a:rPr sz="1800" spc="-5" dirty="0">
                <a:latin typeface="Times New Roman"/>
                <a:cs typeface="Times New Roman"/>
              </a:rPr>
              <a:t> </a:t>
            </a:r>
            <a:r>
              <a:rPr sz="1800" dirty="0">
                <a:latin typeface="Times New Roman"/>
                <a:cs typeface="Times New Roman"/>
              </a:rPr>
              <a:t>in</a:t>
            </a:r>
            <a:r>
              <a:rPr sz="1800" spc="-10" dirty="0">
                <a:latin typeface="Times New Roman"/>
                <a:cs typeface="Times New Roman"/>
              </a:rPr>
              <a:t> </a:t>
            </a:r>
            <a:r>
              <a:rPr sz="1800" spc="-5" dirty="0">
                <a:latin typeface="Times New Roman"/>
                <a:cs typeface="Times New Roman"/>
              </a:rPr>
              <a:t>column</a:t>
            </a:r>
            <a:r>
              <a:rPr sz="1800" spc="10" dirty="0">
                <a:latin typeface="Times New Roman"/>
                <a:cs typeface="Times New Roman"/>
              </a:rPr>
              <a:t> </a:t>
            </a:r>
            <a:r>
              <a:rPr sz="1800" dirty="0">
                <a:latin typeface="Times New Roman"/>
                <a:cs typeface="Times New Roman"/>
              </a:rPr>
              <a:t>(5)</a:t>
            </a:r>
            <a:r>
              <a:rPr sz="1800" spc="-10" dirty="0">
                <a:latin typeface="Times New Roman"/>
                <a:cs typeface="Times New Roman"/>
              </a:rPr>
              <a:t> </a:t>
            </a:r>
            <a:r>
              <a:rPr sz="1800" dirty="0">
                <a:latin typeface="Times New Roman"/>
                <a:cs typeface="Times New Roman"/>
              </a:rPr>
              <a:t>of</a:t>
            </a:r>
            <a:r>
              <a:rPr sz="1800" spc="5" dirty="0">
                <a:latin typeface="Times New Roman"/>
                <a:cs typeface="Times New Roman"/>
              </a:rPr>
              <a:t> </a:t>
            </a:r>
            <a:r>
              <a:rPr sz="1800" dirty="0">
                <a:latin typeface="Times New Roman"/>
                <a:cs typeface="Times New Roman"/>
              </a:rPr>
              <a:t>the</a:t>
            </a:r>
            <a:r>
              <a:rPr sz="1800" spc="-10" dirty="0">
                <a:latin typeface="Times New Roman"/>
                <a:cs typeface="Times New Roman"/>
              </a:rPr>
              <a:t> </a:t>
            </a:r>
            <a:r>
              <a:rPr sz="1800" spc="-5" dirty="0">
                <a:latin typeface="Times New Roman"/>
                <a:cs typeface="Times New Roman"/>
              </a:rPr>
              <a:t>said</a:t>
            </a:r>
            <a:r>
              <a:rPr sz="1800" spc="-30" dirty="0">
                <a:latin typeface="Times New Roman"/>
                <a:cs typeface="Times New Roman"/>
              </a:rPr>
              <a:t> </a:t>
            </a:r>
            <a:r>
              <a:rPr sz="1800" spc="-20" dirty="0">
                <a:latin typeface="Times New Roman"/>
                <a:cs typeface="Times New Roman"/>
              </a:rPr>
              <a:t>Table, </a:t>
            </a:r>
            <a:r>
              <a:rPr sz="1800" dirty="0">
                <a:latin typeface="Times New Roman"/>
                <a:cs typeface="Times New Roman"/>
              </a:rPr>
              <a:t>namely:-</a:t>
            </a:r>
            <a:endParaRPr sz="1800">
              <a:latin typeface="Times New Roman"/>
              <a:cs typeface="Times New Roman"/>
            </a:endParaRPr>
          </a:p>
        </p:txBody>
      </p:sp>
      <p:sp>
        <p:nvSpPr>
          <p:cNvPr id="14" name="object 14"/>
          <p:cNvSpPr txBox="1"/>
          <p:nvPr/>
        </p:nvSpPr>
        <p:spPr>
          <a:xfrm>
            <a:off x="407620" y="3225165"/>
            <a:ext cx="636905" cy="29972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FFFFFF"/>
                </a:solidFill>
                <a:latin typeface="Calibri"/>
                <a:cs typeface="Calibri"/>
              </a:rPr>
              <a:t>Sl.</a:t>
            </a:r>
            <a:r>
              <a:rPr sz="1800" b="1" spc="-90" dirty="0">
                <a:solidFill>
                  <a:srgbClr val="FFFFFF"/>
                </a:solidFill>
                <a:latin typeface="Calibri"/>
                <a:cs typeface="Calibri"/>
              </a:rPr>
              <a:t> </a:t>
            </a:r>
            <a:r>
              <a:rPr sz="1800" b="1" dirty="0">
                <a:solidFill>
                  <a:srgbClr val="FFFFFF"/>
                </a:solidFill>
                <a:latin typeface="Calibri"/>
                <a:cs typeface="Calibri"/>
              </a:rPr>
              <a:t>No.</a:t>
            </a:r>
            <a:endParaRPr sz="1800">
              <a:latin typeface="Calibri"/>
              <a:cs typeface="Calibri"/>
            </a:endParaRPr>
          </a:p>
        </p:txBody>
      </p:sp>
      <p:sp>
        <p:nvSpPr>
          <p:cNvPr id="15" name="object 15"/>
          <p:cNvSpPr txBox="1"/>
          <p:nvPr/>
        </p:nvSpPr>
        <p:spPr>
          <a:xfrm>
            <a:off x="1213207" y="3225165"/>
            <a:ext cx="10560050" cy="574040"/>
          </a:xfrm>
          <a:prstGeom prst="rect">
            <a:avLst/>
          </a:prstGeom>
        </p:spPr>
        <p:txBody>
          <a:bodyPr vert="horz" wrap="square" lIns="0" tIns="12700" rIns="0" bIns="0" rtlCol="0">
            <a:spAutoFit/>
          </a:bodyPr>
          <a:lstStyle/>
          <a:p>
            <a:pPr marL="18415">
              <a:lnSpc>
                <a:spcPct val="100000"/>
              </a:lnSpc>
              <a:spcBef>
                <a:spcPts val="100"/>
              </a:spcBef>
              <a:tabLst>
                <a:tab pos="3705860" algn="l"/>
                <a:tab pos="8675370" algn="l"/>
              </a:tabLst>
            </a:pPr>
            <a:r>
              <a:rPr sz="1800" b="1" spc="-10" dirty="0">
                <a:solidFill>
                  <a:srgbClr val="FFFFFF"/>
                </a:solidFill>
                <a:latin typeface="Calibri"/>
                <a:cs typeface="Calibri"/>
              </a:rPr>
              <a:t>Chapter</a:t>
            </a:r>
            <a:r>
              <a:rPr sz="1800" spc="-10" dirty="0">
                <a:solidFill>
                  <a:srgbClr val="FFFFFF"/>
                </a:solidFill>
                <a:latin typeface="Times New Roman"/>
                <a:cs typeface="Times New Roman"/>
              </a:rPr>
              <a:t>	</a:t>
            </a:r>
            <a:r>
              <a:rPr sz="1800" b="1" spc="-5" dirty="0">
                <a:solidFill>
                  <a:srgbClr val="FFFFFF"/>
                </a:solidFill>
                <a:latin typeface="Calibri"/>
                <a:cs typeface="Calibri"/>
              </a:rPr>
              <a:t>Description</a:t>
            </a:r>
            <a:r>
              <a:rPr sz="1800" b="1" spc="-30" dirty="0">
                <a:solidFill>
                  <a:srgbClr val="FFFFFF"/>
                </a:solidFill>
                <a:latin typeface="Calibri"/>
                <a:cs typeface="Calibri"/>
              </a:rPr>
              <a:t> </a:t>
            </a:r>
            <a:r>
              <a:rPr sz="1800" b="1" dirty="0">
                <a:solidFill>
                  <a:srgbClr val="FFFFFF"/>
                </a:solidFill>
                <a:latin typeface="Calibri"/>
                <a:cs typeface="Calibri"/>
              </a:rPr>
              <a:t>of</a:t>
            </a:r>
            <a:r>
              <a:rPr sz="1800" b="1" spc="15" dirty="0">
                <a:solidFill>
                  <a:srgbClr val="FFFFFF"/>
                </a:solidFill>
                <a:latin typeface="Calibri"/>
                <a:cs typeface="Calibri"/>
              </a:rPr>
              <a:t> </a:t>
            </a:r>
            <a:r>
              <a:rPr sz="1800" b="1" dirty="0">
                <a:solidFill>
                  <a:srgbClr val="FFFFFF"/>
                </a:solidFill>
                <a:latin typeface="Calibri"/>
                <a:cs typeface="Calibri"/>
              </a:rPr>
              <a:t>Services</a:t>
            </a:r>
            <a:r>
              <a:rPr sz="1800" dirty="0">
                <a:solidFill>
                  <a:srgbClr val="FFFFFF"/>
                </a:solidFill>
                <a:latin typeface="Times New Roman"/>
                <a:cs typeface="Times New Roman"/>
              </a:rPr>
              <a:t>	</a:t>
            </a:r>
            <a:r>
              <a:rPr sz="1800" b="1" spc="-15" dirty="0">
                <a:solidFill>
                  <a:srgbClr val="FFFFFF"/>
                </a:solidFill>
                <a:latin typeface="Calibri"/>
                <a:cs typeface="Calibri"/>
              </a:rPr>
              <a:t>Rate</a:t>
            </a:r>
            <a:r>
              <a:rPr sz="1800" b="1" spc="385" dirty="0">
                <a:solidFill>
                  <a:srgbClr val="FFFFFF"/>
                </a:solidFill>
                <a:latin typeface="Calibri"/>
                <a:cs typeface="Calibri"/>
              </a:rPr>
              <a:t> </a:t>
            </a:r>
            <a:r>
              <a:rPr sz="1800" b="1" dirty="0">
                <a:solidFill>
                  <a:srgbClr val="FFFFFF"/>
                </a:solidFill>
                <a:latin typeface="Calibri"/>
                <a:cs typeface="Calibri"/>
              </a:rPr>
              <a:t>(pe</a:t>
            </a:r>
            <a:r>
              <a:rPr sz="1800" b="1" spc="345" dirty="0">
                <a:solidFill>
                  <a:srgbClr val="FFFFFF"/>
                </a:solidFill>
                <a:latin typeface="Calibri"/>
                <a:cs typeface="Calibri"/>
              </a:rPr>
              <a:t> </a:t>
            </a:r>
            <a:r>
              <a:rPr sz="1800" b="1" spc="-5" dirty="0">
                <a:solidFill>
                  <a:srgbClr val="FFFFFF"/>
                </a:solidFill>
                <a:latin typeface="Calibri"/>
                <a:cs typeface="Calibri"/>
              </a:rPr>
              <a:t>Condition</a:t>
            </a:r>
            <a:endParaRPr sz="1800">
              <a:latin typeface="Calibri"/>
              <a:cs typeface="Calibri"/>
            </a:endParaRPr>
          </a:p>
          <a:p>
            <a:pPr marL="12700">
              <a:lnSpc>
                <a:spcPct val="100000"/>
              </a:lnSpc>
              <a:tabLst>
                <a:tab pos="8759190" algn="l"/>
              </a:tabLst>
            </a:pPr>
            <a:r>
              <a:rPr sz="1800" b="1" dirty="0">
                <a:solidFill>
                  <a:srgbClr val="FFFFFF"/>
                </a:solidFill>
                <a:latin typeface="Calibri"/>
                <a:cs typeface="Calibri"/>
              </a:rPr>
              <a:t>heading</a:t>
            </a:r>
            <a:r>
              <a:rPr sz="1800" dirty="0">
                <a:solidFill>
                  <a:srgbClr val="FFFFFF"/>
                </a:solidFill>
                <a:latin typeface="Times New Roman"/>
                <a:cs typeface="Times New Roman"/>
              </a:rPr>
              <a:t>	</a:t>
            </a:r>
            <a:r>
              <a:rPr sz="1800" b="1" dirty="0">
                <a:solidFill>
                  <a:srgbClr val="FFFFFF"/>
                </a:solidFill>
                <a:latin typeface="Calibri"/>
                <a:cs typeface="Calibri"/>
              </a:rPr>
              <a:t>r</a:t>
            </a:r>
            <a:r>
              <a:rPr sz="1800" b="1" spc="-35" dirty="0">
                <a:solidFill>
                  <a:srgbClr val="FFFFFF"/>
                </a:solidFill>
                <a:latin typeface="Calibri"/>
                <a:cs typeface="Calibri"/>
              </a:rPr>
              <a:t> </a:t>
            </a:r>
            <a:r>
              <a:rPr sz="1800" b="1" spc="-5" dirty="0">
                <a:solidFill>
                  <a:srgbClr val="FFFFFF"/>
                </a:solidFill>
                <a:latin typeface="Calibri"/>
                <a:cs typeface="Calibri"/>
              </a:rPr>
              <a:t>cent.)</a:t>
            </a:r>
            <a:endParaRPr sz="1800">
              <a:latin typeface="Calibri"/>
              <a:cs typeface="Calibri"/>
            </a:endParaRPr>
          </a:p>
        </p:txBody>
      </p:sp>
      <p:sp>
        <p:nvSpPr>
          <p:cNvPr id="16" name="object 16"/>
          <p:cNvSpPr txBox="1"/>
          <p:nvPr/>
        </p:nvSpPr>
        <p:spPr>
          <a:xfrm>
            <a:off x="584403" y="3773804"/>
            <a:ext cx="1428750" cy="1123315"/>
          </a:xfrm>
          <a:prstGeom prst="rect">
            <a:avLst/>
          </a:prstGeom>
        </p:spPr>
        <p:txBody>
          <a:bodyPr vert="horz" wrap="square" lIns="0" tIns="12700" rIns="0" bIns="0" rtlCol="0">
            <a:spAutoFit/>
          </a:bodyPr>
          <a:lstStyle/>
          <a:p>
            <a:pPr marL="630555" marR="5080" indent="-618490" algn="just">
              <a:lnSpc>
                <a:spcPct val="100000"/>
              </a:lnSpc>
              <a:spcBef>
                <a:spcPts val="100"/>
              </a:spcBef>
            </a:pPr>
            <a:r>
              <a:rPr sz="1800" spc="-5" dirty="0">
                <a:latin typeface="Calibri"/>
                <a:cs typeface="Calibri"/>
              </a:rPr>
              <a:t>28</a:t>
            </a:r>
            <a:r>
              <a:rPr sz="1800" dirty="0">
                <a:latin typeface="Calibri"/>
                <a:cs typeface="Calibri"/>
              </a:rPr>
              <a:t> </a:t>
            </a:r>
            <a:r>
              <a:rPr sz="1800" b="1" dirty="0">
                <a:latin typeface="Calibri"/>
                <a:cs typeface="Calibri"/>
              </a:rPr>
              <a:t>Heading </a:t>
            </a:r>
            <a:r>
              <a:rPr sz="1800" b="1" spc="-395" dirty="0">
                <a:latin typeface="Calibri"/>
                <a:cs typeface="Calibri"/>
              </a:rPr>
              <a:t> </a:t>
            </a:r>
            <a:r>
              <a:rPr sz="1800" b="1" spc="-5" dirty="0">
                <a:latin typeface="Calibri"/>
                <a:cs typeface="Calibri"/>
              </a:rPr>
              <a:t>9971 </a:t>
            </a:r>
            <a:r>
              <a:rPr sz="1800" b="1" dirty="0">
                <a:latin typeface="Calibri"/>
                <a:cs typeface="Calibri"/>
              </a:rPr>
              <a:t>or </a:t>
            </a:r>
            <a:r>
              <a:rPr sz="1800" b="1" spc="5" dirty="0">
                <a:latin typeface="Calibri"/>
                <a:cs typeface="Calibri"/>
              </a:rPr>
              <a:t> </a:t>
            </a:r>
            <a:r>
              <a:rPr sz="1800" b="1" dirty="0">
                <a:latin typeface="Calibri"/>
                <a:cs typeface="Calibri"/>
              </a:rPr>
              <a:t>H</a:t>
            </a:r>
            <a:r>
              <a:rPr sz="1800" b="1" spc="5" dirty="0">
                <a:latin typeface="Calibri"/>
                <a:cs typeface="Calibri"/>
              </a:rPr>
              <a:t>e</a:t>
            </a:r>
            <a:r>
              <a:rPr sz="1800" b="1" dirty="0">
                <a:latin typeface="Calibri"/>
                <a:cs typeface="Calibri"/>
              </a:rPr>
              <a:t>adi</a:t>
            </a:r>
            <a:r>
              <a:rPr sz="1800" b="1" spc="5" dirty="0">
                <a:latin typeface="Calibri"/>
                <a:cs typeface="Calibri"/>
              </a:rPr>
              <a:t>n</a:t>
            </a:r>
            <a:r>
              <a:rPr sz="1800" b="1" dirty="0">
                <a:latin typeface="Calibri"/>
                <a:cs typeface="Calibri"/>
              </a:rPr>
              <a:t>g</a:t>
            </a:r>
            <a:endParaRPr sz="1800">
              <a:latin typeface="Calibri"/>
              <a:cs typeface="Calibri"/>
            </a:endParaRPr>
          </a:p>
          <a:p>
            <a:pPr marL="790575">
              <a:lnSpc>
                <a:spcPct val="100000"/>
              </a:lnSpc>
            </a:pPr>
            <a:r>
              <a:rPr sz="1800" b="1" spc="-5" dirty="0">
                <a:latin typeface="Calibri"/>
                <a:cs typeface="Calibri"/>
              </a:rPr>
              <a:t>9991</a:t>
            </a:r>
            <a:endParaRPr sz="1800">
              <a:latin typeface="Calibri"/>
              <a:cs typeface="Calibri"/>
            </a:endParaRPr>
          </a:p>
        </p:txBody>
      </p:sp>
      <p:sp>
        <p:nvSpPr>
          <p:cNvPr id="17" name="object 17"/>
          <p:cNvSpPr txBox="1"/>
          <p:nvPr/>
        </p:nvSpPr>
        <p:spPr>
          <a:xfrm>
            <a:off x="2162936" y="4047820"/>
            <a:ext cx="3048000" cy="300355"/>
          </a:xfrm>
          <a:prstGeom prst="rect">
            <a:avLst/>
          </a:prstGeom>
        </p:spPr>
        <p:txBody>
          <a:bodyPr vert="horz" wrap="square" lIns="0" tIns="12700" rIns="0" bIns="0" rtlCol="0">
            <a:spAutoFit/>
          </a:bodyPr>
          <a:lstStyle/>
          <a:p>
            <a:pPr marL="12700">
              <a:lnSpc>
                <a:spcPct val="100000"/>
              </a:lnSpc>
              <a:spcBef>
                <a:spcPts val="100"/>
              </a:spcBef>
            </a:pPr>
            <a:r>
              <a:rPr sz="1800" spc="-10" dirty="0">
                <a:latin typeface="Calibri"/>
                <a:cs typeface="Calibri"/>
              </a:rPr>
              <a:t>Pension</a:t>
            </a:r>
            <a:r>
              <a:rPr sz="1800" spc="-5" dirty="0">
                <a:latin typeface="Calibri"/>
                <a:cs typeface="Calibri"/>
              </a:rPr>
              <a:t> </a:t>
            </a:r>
            <a:r>
              <a:rPr sz="1800" spc="-15" dirty="0">
                <a:latin typeface="Calibri"/>
                <a:cs typeface="Calibri"/>
              </a:rPr>
              <a:t>System</a:t>
            </a:r>
            <a:r>
              <a:rPr sz="1800" spc="-25" dirty="0">
                <a:latin typeface="Calibri"/>
                <a:cs typeface="Calibri"/>
              </a:rPr>
              <a:t> </a:t>
            </a:r>
            <a:r>
              <a:rPr sz="1800" spc="-10" dirty="0">
                <a:latin typeface="Calibri"/>
                <a:cs typeface="Calibri"/>
              </a:rPr>
              <a:t>regulated</a:t>
            </a:r>
            <a:r>
              <a:rPr sz="1800" spc="5" dirty="0">
                <a:latin typeface="Calibri"/>
                <a:cs typeface="Calibri"/>
              </a:rPr>
              <a:t> </a:t>
            </a:r>
            <a:r>
              <a:rPr sz="1800" spc="-10" dirty="0">
                <a:latin typeface="Calibri"/>
                <a:cs typeface="Calibri"/>
              </a:rPr>
              <a:t>by</a:t>
            </a:r>
            <a:r>
              <a:rPr sz="1800" spc="5" dirty="0">
                <a:latin typeface="Calibri"/>
                <a:cs typeface="Calibri"/>
              </a:rPr>
              <a:t> </a:t>
            </a:r>
            <a:r>
              <a:rPr sz="1800" dirty="0">
                <a:latin typeface="Calibri"/>
                <a:cs typeface="Calibri"/>
              </a:rPr>
              <a:t>the</a:t>
            </a:r>
            <a:endParaRPr sz="1800">
              <a:latin typeface="Calibri"/>
              <a:cs typeface="Calibri"/>
            </a:endParaRPr>
          </a:p>
        </p:txBody>
      </p:sp>
      <p:sp>
        <p:nvSpPr>
          <p:cNvPr id="18" name="object 18"/>
          <p:cNvSpPr txBox="1"/>
          <p:nvPr/>
        </p:nvSpPr>
        <p:spPr>
          <a:xfrm>
            <a:off x="2162936" y="4322826"/>
            <a:ext cx="7667625" cy="574040"/>
          </a:xfrm>
          <a:prstGeom prst="rect">
            <a:avLst/>
          </a:prstGeom>
        </p:spPr>
        <p:txBody>
          <a:bodyPr vert="horz" wrap="square" lIns="0" tIns="12700" rIns="0" bIns="0" rtlCol="0">
            <a:spAutoFit/>
          </a:bodyPr>
          <a:lstStyle/>
          <a:p>
            <a:pPr marL="12700" marR="5080">
              <a:lnSpc>
                <a:spcPct val="100000"/>
              </a:lnSpc>
              <a:spcBef>
                <a:spcPts val="100"/>
              </a:spcBef>
              <a:tabLst>
                <a:tab pos="1061085" algn="l"/>
                <a:tab pos="1847214" algn="l"/>
                <a:tab pos="3168650" algn="l"/>
              </a:tabLst>
            </a:pPr>
            <a:r>
              <a:rPr sz="1800" spc="-10" dirty="0">
                <a:latin typeface="Calibri"/>
                <a:cs typeface="Calibri"/>
              </a:rPr>
              <a:t>Pension</a:t>
            </a:r>
            <a:r>
              <a:rPr sz="1800" spc="-10" dirty="0">
                <a:latin typeface="Times New Roman"/>
                <a:cs typeface="Times New Roman"/>
              </a:rPr>
              <a:t>	</a:t>
            </a:r>
            <a:r>
              <a:rPr sz="1800" spc="-5" dirty="0">
                <a:latin typeface="Calibri"/>
                <a:cs typeface="Calibri"/>
              </a:rPr>
              <a:t>Fund</a:t>
            </a:r>
            <a:r>
              <a:rPr sz="1800" spc="-5" dirty="0">
                <a:latin typeface="Times New Roman"/>
                <a:cs typeface="Times New Roman"/>
              </a:rPr>
              <a:t>	</a:t>
            </a:r>
            <a:r>
              <a:rPr sz="1800" spc="-5" dirty="0">
                <a:latin typeface="Calibri"/>
                <a:cs typeface="Calibri"/>
              </a:rPr>
              <a:t>Regulatory</a:t>
            </a:r>
            <a:r>
              <a:rPr sz="1800" spc="-5" dirty="0">
                <a:latin typeface="Times New Roman"/>
                <a:cs typeface="Times New Roman"/>
              </a:rPr>
              <a:t>	</a:t>
            </a:r>
            <a:r>
              <a:rPr sz="1800" dirty="0">
                <a:latin typeface="Calibri"/>
                <a:cs typeface="Calibri"/>
              </a:rPr>
              <a:t>and</a:t>
            </a:r>
            <a:r>
              <a:rPr sz="1800" spc="229" dirty="0">
                <a:latin typeface="Calibri"/>
                <a:cs typeface="Calibri"/>
              </a:rPr>
              <a:t> </a:t>
            </a:r>
            <a:r>
              <a:rPr sz="1800" spc="-5" dirty="0">
                <a:latin typeface="Calibri"/>
                <a:cs typeface="Calibri"/>
              </a:rPr>
              <a:t>Development</a:t>
            </a:r>
            <a:r>
              <a:rPr sz="1800" spc="215" dirty="0">
                <a:latin typeface="Calibri"/>
                <a:cs typeface="Calibri"/>
              </a:rPr>
              <a:t> </a:t>
            </a:r>
            <a:r>
              <a:rPr sz="1800" spc="-5" dirty="0">
                <a:latin typeface="Calibri"/>
                <a:cs typeface="Calibri"/>
              </a:rPr>
              <a:t>Authority</a:t>
            </a:r>
            <a:r>
              <a:rPr sz="1800" spc="210" dirty="0">
                <a:latin typeface="Calibri"/>
                <a:cs typeface="Calibri"/>
              </a:rPr>
              <a:t> </a:t>
            </a:r>
            <a:r>
              <a:rPr sz="1800" spc="-5" dirty="0">
                <a:latin typeface="Calibri"/>
                <a:cs typeface="Calibri"/>
              </a:rPr>
              <a:t>of</a:t>
            </a:r>
            <a:r>
              <a:rPr sz="1800" spc="225" dirty="0">
                <a:latin typeface="Calibri"/>
                <a:cs typeface="Calibri"/>
              </a:rPr>
              <a:t> </a:t>
            </a:r>
            <a:r>
              <a:rPr sz="1800" spc="-5" dirty="0">
                <a:latin typeface="Calibri"/>
                <a:cs typeface="Calibri"/>
              </a:rPr>
              <a:t>India</a:t>
            </a:r>
            <a:r>
              <a:rPr sz="1800" spc="215" dirty="0">
                <a:latin typeface="Calibri"/>
                <a:cs typeface="Calibri"/>
              </a:rPr>
              <a:t> </a:t>
            </a:r>
            <a:r>
              <a:rPr sz="1800" dirty="0">
                <a:latin typeface="Calibri"/>
                <a:cs typeface="Calibri"/>
              </a:rPr>
              <a:t>under</a:t>
            </a:r>
            <a:r>
              <a:rPr sz="1800" spc="215" dirty="0">
                <a:latin typeface="Calibri"/>
                <a:cs typeface="Calibri"/>
              </a:rPr>
              <a:t> </a:t>
            </a:r>
            <a:r>
              <a:rPr sz="1800" dirty="0">
                <a:latin typeface="Calibri"/>
                <a:cs typeface="Calibri"/>
              </a:rPr>
              <a:t>the </a:t>
            </a:r>
            <a:r>
              <a:rPr sz="1800" spc="-390" dirty="0">
                <a:latin typeface="Calibri"/>
                <a:cs typeface="Calibri"/>
              </a:rPr>
              <a:t> </a:t>
            </a:r>
            <a:r>
              <a:rPr sz="1800" spc="-10" dirty="0">
                <a:latin typeface="Calibri"/>
                <a:cs typeface="Calibri"/>
              </a:rPr>
              <a:t>Pension</a:t>
            </a:r>
            <a:r>
              <a:rPr sz="1800" spc="5" dirty="0">
                <a:latin typeface="Calibri"/>
                <a:cs typeface="Calibri"/>
              </a:rPr>
              <a:t> </a:t>
            </a:r>
            <a:r>
              <a:rPr sz="1800" spc="-5" dirty="0">
                <a:latin typeface="Calibri"/>
                <a:cs typeface="Calibri"/>
              </a:rPr>
              <a:t>Fund</a:t>
            </a:r>
            <a:r>
              <a:rPr sz="1800" spc="5" dirty="0">
                <a:latin typeface="Calibri"/>
                <a:cs typeface="Calibri"/>
              </a:rPr>
              <a:t> </a:t>
            </a:r>
            <a:r>
              <a:rPr sz="1800" spc="-10" dirty="0">
                <a:latin typeface="Calibri"/>
                <a:cs typeface="Calibri"/>
              </a:rPr>
              <a:t>Regulatory</a:t>
            </a:r>
            <a:r>
              <a:rPr sz="1800" spc="10" dirty="0">
                <a:latin typeface="Calibri"/>
                <a:cs typeface="Calibri"/>
              </a:rPr>
              <a:t> </a:t>
            </a:r>
            <a:r>
              <a:rPr sz="1800" dirty="0">
                <a:latin typeface="Calibri"/>
                <a:cs typeface="Calibri"/>
              </a:rPr>
              <a:t>and</a:t>
            </a:r>
            <a:r>
              <a:rPr sz="1800" spc="20" dirty="0">
                <a:latin typeface="Calibri"/>
                <a:cs typeface="Calibri"/>
              </a:rPr>
              <a:t> </a:t>
            </a:r>
            <a:r>
              <a:rPr sz="1800" spc="-5" dirty="0">
                <a:latin typeface="Calibri"/>
                <a:cs typeface="Calibri"/>
              </a:rPr>
              <a:t>Development</a:t>
            </a:r>
            <a:r>
              <a:rPr sz="1800" spc="5" dirty="0">
                <a:latin typeface="Calibri"/>
                <a:cs typeface="Calibri"/>
              </a:rPr>
              <a:t> </a:t>
            </a:r>
            <a:r>
              <a:rPr sz="1800" spc="-5" dirty="0">
                <a:latin typeface="Calibri"/>
                <a:cs typeface="Calibri"/>
              </a:rPr>
              <a:t>Authority</a:t>
            </a:r>
            <a:r>
              <a:rPr sz="1800" dirty="0">
                <a:latin typeface="Calibri"/>
                <a:cs typeface="Calibri"/>
              </a:rPr>
              <a:t> </a:t>
            </a:r>
            <a:r>
              <a:rPr sz="1800" spc="-5" dirty="0">
                <a:latin typeface="Calibri"/>
                <a:cs typeface="Calibri"/>
              </a:rPr>
              <a:t>Act,</a:t>
            </a:r>
            <a:r>
              <a:rPr sz="1800" spc="5" dirty="0">
                <a:latin typeface="Calibri"/>
                <a:cs typeface="Calibri"/>
              </a:rPr>
              <a:t> </a:t>
            </a:r>
            <a:r>
              <a:rPr sz="1800" spc="-5" dirty="0">
                <a:latin typeface="Calibri"/>
                <a:cs typeface="Calibri"/>
              </a:rPr>
              <a:t>2013</a:t>
            </a:r>
            <a:r>
              <a:rPr sz="1800" spc="10" dirty="0">
                <a:latin typeface="Calibri"/>
                <a:cs typeface="Calibri"/>
              </a:rPr>
              <a:t> </a:t>
            </a:r>
            <a:r>
              <a:rPr sz="1800" spc="-5" dirty="0">
                <a:latin typeface="Calibri"/>
                <a:cs typeface="Calibri"/>
              </a:rPr>
              <a:t>(23</a:t>
            </a:r>
            <a:r>
              <a:rPr sz="1800" spc="5" dirty="0">
                <a:latin typeface="Calibri"/>
                <a:cs typeface="Calibri"/>
              </a:rPr>
              <a:t> </a:t>
            </a:r>
            <a:r>
              <a:rPr sz="1800" spc="-5" dirty="0">
                <a:latin typeface="Calibri"/>
                <a:cs typeface="Calibri"/>
              </a:rPr>
              <a:t>of</a:t>
            </a:r>
            <a:r>
              <a:rPr sz="1800" spc="5" dirty="0">
                <a:latin typeface="Calibri"/>
                <a:cs typeface="Calibri"/>
              </a:rPr>
              <a:t> </a:t>
            </a:r>
            <a:r>
              <a:rPr sz="1800" spc="-5" dirty="0">
                <a:latin typeface="Calibri"/>
                <a:cs typeface="Calibri"/>
              </a:rPr>
              <a:t>2013).</a:t>
            </a:r>
            <a:endParaRPr sz="1800">
              <a:latin typeface="Calibri"/>
              <a:cs typeface="Calibri"/>
            </a:endParaRPr>
          </a:p>
        </p:txBody>
      </p:sp>
      <p:sp>
        <p:nvSpPr>
          <p:cNvPr id="19" name="object 19"/>
          <p:cNvSpPr txBox="1"/>
          <p:nvPr/>
        </p:nvSpPr>
        <p:spPr>
          <a:xfrm>
            <a:off x="2162936" y="3773804"/>
            <a:ext cx="9275445" cy="299720"/>
          </a:xfrm>
          <a:prstGeom prst="rect">
            <a:avLst/>
          </a:prstGeom>
        </p:spPr>
        <p:txBody>
          <a:bodyPr vert="horz" wrap="square" lIns="0" tIns="12700" rIns="0" bIns="0" rtlCol="0">
            <a:spAutoFit/>
          </a:bodyPr>
          <a:lstStyle/>
          <a:p>
            <a:pPr marL="12700">
              <a:lnSpc>
                <a:spcPct val="100000"/>
              </a:lnSpc>
              <a:spcBef>
                <a:spcPts val="100"/>
              </a:spcBef>
              <a:tabLst>
                <a:tab pos="8002905" algn="l"/>
                <a:tab pos="9009380" algn="l"/>
              </a:tabLst>
            </a:pPr>
            <a:r>
              <a:rPr sz="1800" spc="-5" dirty="0">
                <a:latin typeface="Calibri"/>
                <a:cs typeface="Calibri"/>
              </a:rPr>
              <a:t>Se</a:t>
            </a:r>
            <a:r>
              <a:rPr sz="1800" spc="10" dirty="0">
                <a:latin typeface="Calibri"/>
                <a:cs typeface="Calibri"/>
              </a:rPr>
              <a:t>r</a:t>
            </a:r>
            <a:r>
              <a:rPr sz="1800" dirty="0">
                <a:latin typeface="Calibri"/>
                <a:cs typeface="Calibri"/>
              </a:rPr>
              <a:t>vi</a:t>
            </a:r>
            <a:r>
              <a:rPr sz="1800" spc="-10" dirty="0">
                <a:latin typeface="Calibri"/>
                <a:cs typeface="Calibri"/>
              </a:rPr>
              <a:t>c</a:t>
            </a:r>
            <a:r>
              <a:rPr sz="1800" dirty="0">
                <a:latin typeface="Calibri"/>
                <a:cs typeface="Calibri"/>
              </a:rPr>
              <a:t>es</a:t>
            </a:r>
            <a:r>
              <a:rPr sz="1800" spc="15" dirty="0">
                <a:latin typeface="Times New Roman"/>
                <a:cs typeface="Times New Roman"/>
              </a:rPr>
              <a:t> </a:t>
            </a:r>
            <a:r>
              <a:rPr sz="1800" spc="-5" dirty="0">
                <a:latin typeface="Calibri"/>
                <a:cs typeface="Calibri"/>
              </a:rPr>
              <a:t>o</a:t>
            </a:r>
            <a:r>
              <a:rPr sz="1800" dirty="0">
                <a:latin typeface="Calibri"/>
                <a:cs typeface="Calibri"/>
              </a:rPr>
              <a:t>f</a:t>
            </a:r>
            <a:r>
              <a:rPr sz="1800" spc="5" dirty="0">
                <a:latin typeface="Times New Roman"/>
                <a:cs typeface="Times New Roman"/>
              </a:rPr>
              <a:t> </a:t>
            </a:r>
            <a:r>
              <a:rPr sz="1800" spc="-5" dirty="0">
                <a:latin typeface="Calibri"/>
                <a:cs typeface="Calibri"/>
              </a:rPr>
              <a:t>li</a:t>
            </a:r>
            <a:r>
              <a:rPr sz="1800" spc="-50" dirty="0">
                <a:latin typeface="Calibri"/>
                <a:cs typeface="Calibri"/>
              </a:rPr>
              <a:t>f</a:t>
            </a:r>
            <a:r>
              <a:rPr sz="1800" dirty="0">
                <a:latin typeface="Calibri"/>
                <a:cs typeface="Calibri"/>
              </a:rPr>
              <a:t>e</a:t>
            </a:r>
            <a:r>
              <a:rPr sz="1800" spc="5" dirty="0">
                <a:latin typeface="Times New Roman"/>
                <a:cs typeface="Times New Roman"/>
              </a:rPr>
              <a:t> </a:t>
            </a:r>
            <a:r>
              <a:rPr sz="1800" dirty="0">
                <a:latin typeface="Calibri"/>
                <a:cs typeface="Calibri"/>
              </a:rPr>
              <a:t>i</a:t>
            </a:r>
            <a:r>
              <a:rPr sz="1800" spc="-5" dirty="0">
                <a:latin typeface="Calibri"/>
                <a:cs typeface="Calibri"/>
              </a:rPr>
              <a:t>n</a:t>
            </a:r>
            <a:r>
              <a:rPr sz="1800" dirty="0">
                <a:latin typeface="Calibri"/>
                <a:cs typeface="Calibri"/>
              </a:rPr>
              <a:t>s</a:t>
            </a:r>
            <a:r>
              <a:rPr sz="1800" spc="-5" dirty="0">
                <a:latin typeface="Calibri"/>
                <a:cs typeface="Calibri"/>
              </a:rPr>
              <a:t>u</a:t>
            </a:r>
            <a:r>
              <a:rPr sz="1800" spc="-40" dirty="0">
                <a:latin typeface="Calibri"/>
                <a:cs typeface="Calibri"/>
              </a:rPr>
              <a:t>r</a:t>
            </a:r>
            <a:r>
              <a:rPr sz="1800" dirty="0">
                <a:latin typeface="Calibri"/>
                <a:cs typeface="Calibri"/>
              </a:rPr>
              <a:t>ance</a:t>
            </a:r>
            <a:r>
              <a:rPr sz="1800" spc="15" dirty="0">
                <a:latin typeface="Times New Roman"/>
                <a:cs typeface="Times New Roman"/>
              </a:rPr>
              <a:t> </a:t>
            </a:r>
            <a:r>
              <a:rPr sz="1800" spc="-5" dirty="0">
                <a:latin typeface="Calibri"/>
                <a:cs typeface="Calibri"/>
              </a:rPr>
              <a:t>b</a:t>
            </a:r>
            <a:r>
              <a:rPr sz="1800" dirty="0">
                <a:latin typeface="Calibri"/>
                <a:cs typeface="Calibri"/>
              </a:rPr>
              <a:t>u</a:t>
            </a:r>
            <a:r>
              <a:rPr sz="1800" spc="-5" dirty="0">
                <a:latin typeface="Calibri"/>
                <a:cs typeface="Calibri"/>
              </a:rPr>
              <a:t>s</a:t>
            </a:r>
            <a:r>
              <a:rPr sz="1800" dirty="0">
                <a:latin typeface="Calibri"/>
                <a:cs typeface="Calibri"/>
              </a:rPr>
              <a:t>i</a:t>
            </a:r>
            <a:r>
              <a:rPr sz="1800" spc="-5" dirty="0">
                <a:latin typeface="Calibri"/>
                <a:cs typeface="Calibri"/>
              </a:rPr>
              <a:t>ne</a:t>
            </a:r>
            <a:r>
              <a:rPr sz="1800" spc="5" dirty="0">
                <a:latin typeface="Calibri"/>
                <a:cs typeface="Calibri"/>
              </a:rPr>
              <a:t>s</a:t>
            </a:r>
            <a:r>
              <a:rPr sz="1800" dirty="0">
                <a:latin typeface="Calibri"/>
                <a:cs typeface="Calibri"/>
              </a:rPr>
              <a:t>s</a:t>
            </a:r>
            <a:r>
              <a:rPr sz="1800" dirty="0">
                <a:latin typeface="Times New Roman"/>
                <a:cs typeface="Times New Roman"/>
              </a:rPr>
              <a:t> </a:t>
            </a:r>
            <a:r>
              <a:rPr sz="1800" spc="20" dirty="0">
                <a:latin typeface="Times New Roman"/>
                <a:cs typeface="Times New Roman"/>
              </a:rPr>
              <a:t> </a:t>
            </a:r>
            <a:r>
              <a:rPr sz="1800" spc="-10" dirty="0">
                <a:latin typeface="Calibri"/>
                <a:cs typeface="Calibri"/>
              </a:rPr>
              <a:t>p</a:t>
            </a:r>
            <a:r>
              <a:rPr sz="1800" spc="-30" dirty="0">
                <a:latin typeface="Calibri"/>
                <a:cs typeface="Calibri"/>
              </a:rPr>
              <a:t>r</a:t>
            </a:r>
            <a:r>
              <a:rPr sz="1800" spc="-15" dirty="0">
                <a:latin typeface="Calibri"/>
                <a:cs typeface="Calibri"/>
              </a:rPr>
              <a:t>o</a:t>
            </a:r>
            <a:r>
              <a:rPr sz="1800" dirty="0">
                <a:latin typeface="Calibri"/>
                <a:cs typeface="Calibri"/>
              </a:rPr>
              <a:t>vi</a:t>
            </a:r>
            <a:r>
              <a:rPr sz="1800" spc="-5" dirty="0">
                <a:latin typeface="Calibri"/>
                <a:cs typeface="Calibri"/>
              </a:rPr>
              <a:t>de</a:t>
            </a:r>
            <a:r>
              <a:rPr sz="1800" dirty="0">
                <a:latin typeface="Calibri"/>
                <a:cs typeface="Calibri"/>
              </a:rPr>
              <a:t>d</a:t>
            </a:r>
            <a:r>
              <a:rPr sz="1800" spc="15" dirty="0">
                <a:latin typeface="Times New Roman"/>
                <a:cs typeface="Times New Roman"/>
              </a:rPr>
              <a:t> </a:t>
            </a:r>
            <a:r>
              <a:rPr sz="1800" spc="-10" dirty="0">
                <a:latin typeface="Calibri"/>
                <a:cs typeface="Calibri"/>
              </a:rPr>
              <a:t>b</a:t>
            </a:r>
            <a:r>
              <a:rPr sz="1800" dirty="0">
                <a:latin typeface="Calibri"/>
                <a:cs typeface="Calibri"/>
              </a:rPr>
              <a:t>y</a:t>
            </a:r>
            <a:r>
              <a:rPr sz="1800" spc="5" dirty="0">
                <a:latin typeface="Times New Roman"/>
                <a:cs typeface="Times New Roman"/>
              </a:rPr>
              <a:t> </a:t>
            </a:r>
            <a:r>
              <a:rPr sz="1800" spc="-30" dirty="0">
                <a:latin typeface="Calibri"/>
                <a:cs typeface="Calibri"/>
              </a:rPr>
              <a:t>w</a:t>
            </a:r>
            <a:r>
              <a:rPr sz="1800" spc="-35" dirty="0">
                <a:latin typeface="Calibri"/>
                <a:cs typeface="Calibri"/>
              </a:rPr>
              <a:t>a</a:t>
            </a:r>
            <a:r>
              <a:rPr sz="1800" dirty="0">
                <a:latin typeface="Calibri"/>
                <a:cs typeface="Calibri"/>
              </a:rPr>
              <a:t>y</a:t>
            </a:r>
            <a:r>
              <a:rPr sz="1800" spc="5" dirty="0">
                <a:latin typeface="Times New Roman"/>
                <a:cs typeface="Times New Roman"/>
              </a:rPr>
              <a:t> </a:t>
            </a:r>
            <a:r>
              <a:rPr sz="1800" spc="-5" dirty="0">
                <a:latin typeface="Calibri"/>
                <a:cs typeface="Calibri"/>
              </a:rPr>
              <a:t>o</a:t>
            </a:r>
            <a:r>
              <a:rPr sz="1800" dirty="0">
                <a:latin typeface="Calibri"/>
                <a:cs typeface="Calibri"/>
              </a:rPr>
              <a:t>f</a:t>
            </a:r>
            <a:r>
              <a:rPr sz="1800" spc="5" dirty="0">
                <a:latin typeface="Times New Roman"/>
                <a:cs typeface="Times New Roman"/>
              </a:rPr>
              <a:t> </a:t>
            </a:r>
            <a:r>
              <a:rPr sz="1800" dirty="0">
                <a:latin typeface="Calibri"/>
                <a:cs typeface="Calibri"/>
              </a:rPr>
              <a:t>an</a:t>
            </a:r>
            <a:r>
              <a:rPr sz="1800" spc="5" dirty="0">
                <a:latin typeface="Calibri"/>
                <a:cs typeface="Calibri"/>
              </a:rPr>
              <a:t>n</a:t>
            </a:r>
            <a:r>
              <a:rPr sz="1800" spc="-5" dirty="0">
                <a:latin typeface="Calibri"/>
                <a:cs typeface="Calibri"/>
              </a:rPr>
              <a:t>u</a:t>
            </a:r>
            <a:r>
              <a:rPr sz="1800" dirty="0">
                <a:latin typeface="Calibri"/>
                <a:cs typeface="Calibri"/>
              </a:rPr>
              <a:t>i</a:t>
            </a:r>
            <a:r>
              <a:rPr sz="1800" spc="-10" dirty="0">
                <a:latin typeface="Calibri"/>
                <a:cs typeface="Calibri"/>
              </a:rPr>
              <a:t>t</a:t>
            </a:r>
            <a:r>
              <a:rPr sz="1800" dirty="0">
                <a:latin typeface="Calibri"/>
                <a:cs typeface="Calibri"/>
              </a:rPr>
              <a:t>y</a:t>
            </a:r>
            <a:r>
              <a:rPr sz="1800" spc="5" dirty="0">
                <a:latin typeface="Times New Roman"/>
                <a:cs typeface="Times New Roman"/>
              </a:rPr>
              <a:t> </a:t>
            </a:r>
            <a:r>
              <a:rPr sz="1800" spc="10" dirty="0">
                <a:latin typeface="Calibri"/>
                <a:cs typeface="Calibri"/>
              </a:rPr>
              <a:t>u</a:t>
            </a:r>
            <a:r>
              <a:rPr sz="1800" spc="-5" dirty="0">
                <a:latin typeface="Calibri"/>
                <a:cs typeface="Calibri"/>
              </a:rPr>
              <a:t>n</a:t>
            </a:r>
            <a:r>
              <a:rPr sz="1800" dirty="0">
                <a:latin typeface="Calibri"/>
                <a:cs typeface="Calibri"/>
              </a:rPr>
              <a:t>der</a:t>
            </a:r>
            <a:r>
              <a:rPr sz="1800" spc="10" dirty="0">
                <a:latin typeface="Times New Roman"/>
                <a:cs typeface="Times New Roman"/>
              </a:rPr>
              <a:t> </a:t>
            </a:r>
            <a:r>
              <a:rPr sz="1800" dirty="0">
                <a:latin typeface="Calibri"/>
                <a:cs typeface="Calibri"/>
              </a:rPr>
              <a:t>the</a:t>
            </a:r>
            <a:r>
              <a:rPr sz="1800" spc="5" dirty="0">
                <a:latin typeface="Times New Roman"/>
                <a:cs typeface="Times New Roman"/>
              </a:rPr>
              <a:t> </a:t>
            </a:r>
            <a:r>
              <a:rPr sz="1800" dirty="0">
                <a:latin typeface="Calibri"/>
                <a:cs typeface="Calibri"/>
              </a:rPr>
              <a:t>Na</a:t>
            </a:r>
            <a:r>
              <a:rPr sz="1800" spc="-10" dirty="0">
                <a:latin typeface="Calibri"/>
                <a:cs typeface="Calibri"/>
              </a:rPr>
              <a:t>t</a:t>
            </a:r>
            <a:r>
              <a:rPr sz="1800" spc="-5" dirty="0">
                <a:latin typeface="Calibri"/>
                <a:cs typeface="Calibri"/>
              </a:rPr>
              <a:t>io</a:t>
            </a:r>
            <a:r>
              <a:rPr sz="1800" spc="15" dirty="0">
                <a:latin typeface="Calibri"/>
                <a:cs typeface="Calibri"/>
              </a:rPr>
              <a:t>n</a:t>
            </a:r>
            <a:r>
              <a:rPr sz="1800" dirty="0">
                <a:latin typeface="Calibri"/>
                <a:cs typeface="Calibri"/>
              </a:rPr>
              <a:t>al</a:t>
            </a:r>
            <a:r>
              <a:rPr sz="1800" dirty="0">
                <a:latin typeface="Times New Roman"/>
                <a:cs typeface="Times New Roman"/>
              </a:rPr>
              <a:t>	</a:t>
            </a:r>
            <a:r>
              <a:rPr sz="1800" dirty="0">
                <a:latin typeface="Calibri"/>
                <a:cs typeface="Calibri"/>
              </a:rPr>
              <a:t>Nil</a:t>
            </a:r>
            <a:r>
              <a:rPr sz="1800" dirty="0">
                <a:latin typeface="Times New Roman"/>
                <a:cs typeface="Times New Roman"/>
              </a:rPr>
              <a:t>	</a:t>
            </a:r>
            <a:r>
              <a:rPr sz="1800" dirty="0">
                <a:latin typeface="Calibri"/>
                <a:cs typeface="Calibri"/>
              </a:rPr>
              <a:t>Nil</a:t>
            </a:r>
            <a:endParaRPr sz="1800">
              <a:latin typeface="Calibri"/>
              <a:cs typeface="Calibri"/>
            </a:endParaRPr>
          </a:p>
        </p:txBody>
      </p:sp>
      <p:sp>
        <p:nvSpPr>
          <p:cNvPr id="20" name="object 20"/>
          <p:cNvSpPr txBox="1"/>
          <p:nvPr/>
        </p:nvSpPr>
        <p:spPr>
          <a:xfrm>
            <a:off x="584403" y="4871466"/>
            <a:ext cx="1428750" cy="1397635"/>
          </a:xfrm>
          <a:prstGeom prst="rect">
            <a:avLst/>
          </a:prstGeom>
        </p:spPr>
        <p:txBody>
          <a:bodyPr vert="horz" wrap="square" lIns="0" tIns="12700" rIns="0" bIns="0" rtlCol="0">
            <a:spAutoFit/>
          </a:bodyPr>
          <a:lstStyle/>
          <a:p>
            <a:pPr marL="790575" marR="5080" indent="-778510">
              <a:lnSpc>
                <a:spcPct val="100000"/>
              </a:lnSpc>
              <a:spcBef>
                <a:spcPts val="100"/>
              </a:spcBef>
              <a:tabLst>
                <a:tab pos="630555" algn="l"/>
              </a:tabLst>
            </a:pPr>
            <a:r>
              <a:rPr sz="1800" spc="-5" dirty="0">
                <a:latin typeface="Calibri"/>
                <a:cs typeface="Calibri"/>
              </a:rPr>
              <a:t>2</a:t>
            </a:r>
            <a:r>
              <a:rPr sz="1800" dirty="0">
                <a:latin typeface="Calibri"/>
                <a:cs typeface="Calibri"/>
              </a:rPr>
              <a:t>9</a:t>
            </a:r>
            <a:r>
              <a:rPr sz="1800" dirty="0">
                <a:latin typeface="Times New Roman"/>
                <a:cs typeface="Times New Roman"/>
              </a:rPr>
              <a:t>	</a:t>
            </a:r>
            <a:r>
              <a:rPr sz="1800" b="1" dirty="0">
                <a:latin typeface="Calibri"/>
                <a:cs typeface="Calibri"/>
              </a:rPr>
              <a:t>H</a:t>
            </a:r>
            <a:r>
              <a:rPr sz="1800" b="1" spc="5" dirty="0">
                <a:latin typeface="Calibri"/>
                <a:cs typeface="Calibri"/>
              </a:rPr>
              <a:t>e</a:t>
            </a:r>
            <a:r>
              <a:rPr sz="1800" b="1" dirty="0">
                <a:latin typeface="Calibri"/>
                <a:cs typeface="Calibri"/>
              </a:rPr>
              <a:t>adi</a:t>
            </a:r>
            <a:r>
              <a:rPr sz="1800" b="1" spc="5" dirty="0">
                <a:latin typeface="Calibri"/>
                <a:cs typeface="Calibri"/>
              </a:rPr>
              <a:t>n</a:t>
            </a:r>
            <a:r>
              <a:rPr sz="1800" b="1" dirty="0">
                <a:latin typeface="Calibri"/>
                <a:cs typeface="Calibri"/>
              </a:rPr>
              <a:t>g </a:t>
            </a:r>
            <a:r>
              <a:rPr sz="1800" dirty="0">
                <a:latin typeface="Times New Roman"/>
                <a:cs typeface="Times New Roman"/>
              </a:rPr>
              <a:t> </a:t>
            </a:r>
            <a:r>
              <a:rPr sz="1800" b="1" spc="-5" dirty="0">
                <a:latin typeface="Calibri"/>
                <a:cs typeface="Calibri"/>
              </a:rPr>
              <a:t>9971 </a:t>
            </a:r>
            <a:r>
              <a:rPr sz="1800" b="1" dirty="0">
                <a:latin typeface="Calibri"/>
                <a:cs typeface="Calibri"/>
              </a:rPr>
              <a:t> or</a:t>
            </a:r>
            <a:endParaRPr sz="1800">
              <a:latin typeface="Calibri"/>
              <a:cs typeface="Calibri"/>
            </a:endParaRPr>
          </a:p>
          <a:p>
            <a:pPr marL="790575" marR="5080" indent="-160655">
              <a:lnSpc>
                <a:spcPct val="100000"/>
              </a:lnSpc>
            </a:pPr>
            <a:r>
              <a:rPr sz="1800" b="1" dirty="0">
                <a:latin typeface="Calibri"/>
                <a:cs typeface="Calibri"/>
              </a:rPr>
              <a:t>H</a:t>
            </a:r>
            <a:r>
              <a:rPr sz="1800" b="1" spc="5" dirty="0">
                <a:latin typeface="Calibri"/>
                <a:cs typeface="Calibri"/>
              </a:rPr>
              <a:t>e</a:t>
            </a:r>
            <a:r>
              <a:rPr sz="1800" b="1" dirty="0">
                <a:latin typeface="Calibri"/>
                <a:cs typeface="Calibri"/>
              </a:rPr>
              <a:t>adi</a:t>
            </a:r>
            <a:r>
              <a:rPr sz="1800" b="1" spc="5" dirty="0">
                <a:latin typeface="Calibri"/>
                <a:cs typeface="Calibri"/>
              </a:rPr>
              <a:t>n</a:t>
            </a:r>
            <a:r>
              <a:rPr sz="1800" b="1" dirty="0">
                <a:latin typeface="Calibri"/>
                <a:cs typeface="Calibri"/>
              </a:rPr>
              <a:t>g </a:t>
            </a:r>
            <a:r>
              <a:rPr sz="1800" dirty="0">
                <a:latin typeface="Times New Roman"/>
                <a:cs typeface="Times New Roman"/>
              </a:rPr>
              <a:t> </a:t>
            </a:r>
            <a:r>
              <a:rPr sz="1800" b="1" spc="-5" dirty="0">
                <a:latin typeface="Calibri"/>
                <a:cs typeface="Calibri"/>
              </a:rPr>
              <a:t>9991</a:t>
            </a:r>
            <a:endParaRPr sz="1800">
              <a:latin typeface="Calibri"/>
              <a:cs typeface="Calibri"/>
            </a:endParaRPr>
          </a:p>
        </p:txBody>
      </p:sp>
      <p:sp>
        <p:nvSpPr>
          <p:cNvPr id="21" name="object 21"/>
          <p:cNvSpPr txBox="1"/>
          <p:nvPr/>
        </p:nvSpPr>
        <p:spPr>
          <a:xfrm>
            <a:off x="2162936" y="5008626"/>
            <a:ext cx="7668895" cy="1123315"/>
          </a:xfrm>
          <a:prstGeom prst="rect">
            <a:avLst/>
          </a:prstGeom>
        </p:spPr>
        <p:txBody>
          <a:bodyPr vert="horz" wrap="square" lIns="0" tIns="12700" rIns="0" bIns="0" rtlCol="0">
            <a:spAutoFit/>
          </a:bodyPr>
          <a:lstStyle/>
          <a:p>
            <a:pPr marL="12700" marR="5080" algn="just">
              <a:lnSpc>
                <a:spcPct val="100000"/>
              </a:lnSpc>
              <a:spcBef>
                <a:spcPts val="100"/>
              </a:spcBef>
            </a:pPr>
            <a:r>
              <a:rPr sz="1800" spc="-5" dirty="0">
                <a:latin typeface="Calibri"/>
                <a:cs typeface="Calibri"/>
              </a:rPr>
              <a:t>Services of </a:t>
            </a:r>
            <a:r>
              <a:rPr sz="1800" spc="-15" dirty="0">
                <a:latin typeface="Calibri"/>
                <a:cs typeface="Calibri"/>
              </a:rPr>
              <a:t>life </a:t>
            </a:r>
            <a:r>
              <a:rPr sz="1800" spc="-10" dirty="0">
                <a:latin typeface="Calibri"/>
                <a:cs typeface="Calibri"/>
              </a:rPr>
              <a:t>insurance </a:t>
            </a:r>
            <a:r>
              <a:rPr sz="1800" spc="-5" dirty="0">
                <a:latin typeface="Calibri"/>
                <a:cs typeface="Calibri"/>
              </a:rPr>
              <a:t>business </a:t>
            </a:r>
            <a:r>
              <a:rPr sz="1800" spc="-10" dirty="0">
                <a:latin typeface="Calibri"/>
                <a:cs typeface="Calibri"/>
              </a:rPr>
              <a:t>provided </a:t>
            </a:r>
            <a:r>
              <a:rPr sz="1800" spc="-5" dirty="0">
                <a:latin typeface="Calibri"/>
                <a:cs typeface="Calibri"/>
              </a:rPr>
              <a:t>or agreed </a:t>
            </a:r>
            <a:r>
              <a:rPr sz="1800" spc="-10" dirty="0">
                <a:latin typeface="Calibri"/>
                <a:cs typeface="Calibri"/>
              </a:rPr>
              <a:t>to </a:t>
            </a:r>
            <a:r>
              <a:rPr sz="1800" dirty="0">
                <a:latin typeface="Calibri"/>
                <a:cs typeface="Calibri"/>
              </a:rPr>
              <a:t>be </a:t>
            </a:r>
            <a:r>
              <a:rPr sz="1800" spc="-10" dirty="0">
                <a:latin typeface="Calibri"/>
                <a:cs typeface="Calibri"/>
              </a:rPr>
              <a:t>provided </a:t>
            </a:r>
            <a:r>
              <a:rPr sz="1800" spc="-5" dirty="0">
                <a:latin typeface="Calibri"/>
                <a:cs typeface="Calibri"/>
              </a:rPr>
              <a:t>by </a:t>
            </a:r>
            <a:r>
              <a:rPr sz="1800" dirty="0">
                <a:latin typeface="Calibri"/>
                <a:cs typeface="Calibri"/>
              </a:rPr>
              <a:t>the </a:t>
            </a:r>
            <a:r>
              <a:rPr sz="1800" spc="-35" dirty="0">
                <a:latin typeface="Calibri"/>
                <a:cs typeface="Calibri"/>
              </a:rPr>
              <a:t>Army, </a:t>
            </a:r>
            <a:r>
              <a:rPr sz="1800" spc="-30" dirty="0">
                <a:latin typeface="Calibri"/>
                <a:cs typeface="Calibri"/>
              </a:rPr>
              <a:t> </a:t>
            </a:r>
            <a:r>
              <a:rPr sz="1800" spc="-10" dirty="0">
                <a:latin typeface="Calibri"/>
                <a:cs typeface="Calibri"/>
              </a:rPr>
              <a:t>Naval </a:t>
            </a:r>
            <a:r>
              <a:rPr sz="1800" dirty="0">
                <a:latin typeface="Calibri"/>
                <a:cs typeface="Calibri"/>
              </a:rPr>
              <a:t>and </a:t>
            </a:r>
            <a:r>
              <a:rPr sz="1800" spc="-5" dirty="0">
                <a:latin typeface="Calibri"/>
                <a:cs typeface="Calibri"/>
              </a:rPr>
              <a:t>Air </a:t>
            </a:r>
            <a:r>
              <a:rPr sz="1800" spc="-15" dirty="0">
                <a:latin typeface="Calibri"/>
                <a:cs typeface="Calibri"/>
              </a:rPr>
              <a:t>Force </a:t>
            </a:r>
            <a:r>
              <a:rPr sz="1800" spc="-10" dirty="0">
                <a:latin typeface="Calibri"/>
                <a:cs typeface="Calibri"/>
              </a:rPr>
              <a:t>Group </a:t>
            </a:r>
            <a:r>
              <a:rPr sz="1800" spc="-5" dirty="0">
                <a:latin typeface="Calibri"/>
                <a:cs typeface="Calibri"/>
              </a:rPr>
              <a:t>Insurance Funds </a:t>
            </a:r>
            <a:r>
              <a:rPr sz="1800" spc="-10" dirty="0">
                <a:latin typeface="Calibri"/>
                <a:cs typeface="Calibri"/>
              </a:rPr>
              <a:t>to </a:t>
            </a:r>
            <a:r>
              <a:rPr sz="1800" spc="-5" dirty="0">
                <a:latin typeface="Calibri"/>
                <a:cs typeface="Calibri"/>
              </a:rPr>
              <a:t>members of </a:t>
            </a:r>
            <a:r>
              <a:rPr sz="1800" dirty="0">
                <a:latin typeface="Calibri"/>
                <a:cs typeface="Calibri"/>
              </a:rPr>
              <a:t>the </a:t>
            </a:r>
            <a:r>
              <a:rPr sz="1800" spc="-35" dirty="0">
                <a:latin typeface="Calibri"/>
                <a:cs typeface="Calibri"/>
              </a:rPr>
              <a:t>Army, </a:t>
            </a:r>
            <a:r>
              <a:rPr sz="1800" spc="-5" dirty="0">
                <a:latin typeface="Calibri"/>
                <a:cs typeface="Calibri"/>
              </a:rPr>
              <a:t>Navy </a:t>
            </a:r>
            <a:r>
              <a:rPr sz="1800" dirty="0">
                <a:latin typeface="Calibri"/>
                <a:cs typeface="Calibri"/>
              </a:rPr>
              <a:t>and Air </a:t>
            </a:r>
            <a:r>
              <a:rPr sz="1800" spc="5" dirty="0">
                <a:latin typeface="Calibri"/>
                <a:cs typeface="Calibri"/>
              </a:rPr>
              <a:t> </a:t>
            </a:r>
            <a:r>
              <a:rPr sz="1800" spc="-15" dirty="0">
                <a:latin typeface="Calibri"/>
                <a:cs typeface="Calibri"/>
              </a:rPr>
              <a:t>Force,</a:t>
            </a:r>
            <a:r>
              <a:rPr sz="1800" spc="-10" dirty="0">
                <a:latin typeface="Calibri"/>
                <a:cs typeface="Calibri"/>
              </a:rPr>
              <a:t> </a:t>
            </a:r>
            <a:r>
              <a:rPr sz="1800" spc="-15" dirty="0">
                <a:latin typeface="Calibri"/>
                <a:cs typeface="Calibri"/>
              </a:rPr>
              <a:t>respectively,</a:t>
            </a:r>
            <a:r>
              <a:rPr sz="1800" spc="-10" dirty="0">
                <a:latin typeface="Calibri"/>
                <a:cs typeface="Calibri"/>
              </a:rPr>
              <a:t> </a:t>
            </a:r>
            <a:r>
              <a:rPr sz="1800" dirty="0">
                <a:latin typeface="Calibri"/>
                <a:cs typeface="Calibri"/>
              </a:rPr>
              <a:t>under</a:t>
            </a:r>
            <a:r>
              <a:rPr sz="1800" spc="5" dirty="0">
                <a:latin typeface="Calibri"/>
                <a:cs typeface="Calibri"/>
              </a:rPr>
              <a:t> </a:t>
            </a:r>
            <a:r>
              <a:rPr sz="1800" dirty="0">
                <a:latin typeface="Calibri"/>
                <a:cs typeface="Calibri"/>
              </a:rPr>
              <a:t>the</a:t>
            </a:r>
            <a:r>
              <a:rPr sz="1800" spc="5" dirty="0">
                <a:latin typeface="Calibri"/>
                <a:cs typeface="Calibri"/>
              </a:rPr>
              <a:t> </a:t>
            </a:r>
            <a:r>
              <a:rPr sz="1800" spc="-10" dirty="0">
                <a:latin typeface="Calibri"/>
                <a:cs typeface="Calibri"/>
              </a:rPr>
              <a:t>Group</a:t>
            </a:r>
            <a:r>
              <a:rPr sz="1800" spc="-5" dirty="0">
                <a:latin typeface="Calibri"/>
                <a:cs typeface="Calibri"/>
              </a:rPr>
              <a:t> </a:t>
            </a:r>
            <a:r>
              <a:rPr sz="1800" spc="-10" dirty="0">
                <a:latin typeface="Calibri"/>
                <a:cs typeface="Calibri"/>
              </a:rPr>
              <a:t>Insurance</a:t>
            </a:r>
            <a:r>
              <a:rPr sz="1800" spc="-5" dirty="0">
                <a:latin typeface="Calibri"/>
                <a:cs typeface="Calibri"/>
              </a:rPr>
              <a:t> Schemes</a:t>
            </a:r>
            <a:r>
              <a:rPr sz="1800" dirty="0">
                <a:latin typeface="Calibri"/>
                <a:cs typeface="Calibri"/>
              </a:rPr>
              <a:t> </a:t>
            </a:r>
            <a:r>
              <a:rPr sz="1800" spc="-5" dirty="0">
                <a:latin typeface="Calibri"/>
                <a:cs typeface="Calibri"/>
              </a:rPr>
              <a:t>of</a:t>
            </a:r>
            <a:r>
              <a:rPr sz="1800" dirty="0">
                <a:latin typeface="Calibri"/>
                <a:cs typeface="Calibri"/>
              </a:rPr>
              <a:t> the</a:t>
            </a:r>
            <a:r>
              <a:rPr sz="1800" spc="5" dirty="0">
                <a:latin typeface="Calibri"/>
                <a:cs typeface="Calibri"/>
              </a:rPr>
              <a:t> </a:t>
            </a:r>
            <a:r>
              <a:rPr sz="1800" spc="-10" dirty="0">
                <a:latin typeface="Calibri"/>
                <a:cs typeface="Calibri"/>
              </a:rPr>
              <a:t>Central </a:t>
            </a:r>
            <a:r>
              <a:rPr sz="1800" spc="-5" dirty="0">
                <a:latin typeface="Calibri"/>
                <a:cs typeface="Calibri"/>
              </a:rPr>
              <a:t> Government.</a:t>
            </a:r>
            <a:endParaRPr sz="1800">
              <a:latin typeface="Calibri"/>
              <a:cs typeface="Calibri"/>
            </a:endParaRPr>
          </a:p>
        </p:txBody>
      </p:sp>
      <p:sp>
        <p:nvSpPr>
          <p:cNvPr id="22" name="object 22"/>
          <p:cNvSpPr txBox="1"/>
          <p:nvPr/>
        </p:nvSpPr>
        <p:spPr>
          <a:xfrm>
            <a:off x="10153650" y="4871466"/>
            <a:ext cx="278765"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Calibri"/>
                <a:cs typeface="Calibri"/>
              </a:rPr>
              <a:t>Nil</a:t>
            </a:r>
            <a:endParaRPr sz="1800">
              <a:latin typeface="Calibri"/>
              <a:cs typeface="Calibri"/>
            </a:endParaRPr>
          </a:p>
        </p:txBody>
      </p:sp>
      <p:sp>
        <p:nvSpPr>
          <p:cNvPr id="23" name="object 23"/>
          <p:cNvSpPr txBox="1"/>
          <p:nvPr/>
        </p:nvSpPr>
        <p:spPr>
          <a:xfrm>
            <a:off x="11159714" y="4871466"/>
            <a:ext cx="278765"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Calibri"/>
                <a:cs typeface="Calibri"/>
              </a:rPr>
              <a:t>Nil</a:t>
            </a:r>
            <a:endParaRPr sz="1800">
              <a:latin typeface="Calibri"/>
              <a:cs typeface="Calibri"/>
            </a:endParaRPr>
          </a:p>
        </p:txBody>
      </p:sp>
      <p:grpSp>
        <p:nvGrpSpPr>
          <p:cNvPr id="24" name="object 24"/>
          <p:cNvGrpSpPr/>
          <p:nvPr/>
        </p:nvGrpSpPr>
        <p:grpSpPr>
          <a:xfrm>
            <a:off x="10317289" y="6289356"/>
            <a:ext cx="1879600" cy="573405"/>
            <a:chOff x="10317289" y="6289356"/>
            <a:chExt cx="1879600" cy="573405"/>
          </a:xfrm>
        </p:grpSpPr>
        <p:sp>
          <p:nvSpPr>
            <p:cNvPr id="25" name="object 25"/>
            <p:cNvSpPr/>
            <p:nvPr/>
          </p:nvSpPr>
          <p:spPr>
            <a:xfrm>
              <a:off x="10322052" y="6294119"/>
              <a:ext cx="1870075" cy="563880"/>
            </a:xfrm>
            <a:custGeom>
              <a:avLst/>
              <a:gdLst/>
              <a:ahLst/>
              <a:cxnLst/>
              <a:rect l="l" t="t" r="r" b="b"/>
              <a:pathLst>
                <a:path w="1870075" h="563879">
                  <a:moveTo>
                    <a:pt x="1869946" y="0"/>
                  </a:moveTo>
                  <a:lnTo>
                    <a:pt x="0" y="0"/>
                  </a:lnTo>
                  <a:lnTo>
                    <a:pt x="0" y="563880"/>
                  </a:lnTo>
                  <a:lnTo>
                    <a:pt x="1869946" y="563880"/>
                  </a:lnTo>
                  <a:lnTo>
                    <a:pt x="1869946" y="0"/>
                  </a:lnTo>
                  <a:close/>
                </a:path>
              </a:pathLst>
            </a:custGeom>
            <a:solidFill>
              <a:srgbClr val="124262"/>
            </a:solidFill>
          </p:spPr>
          <p:txBody>
            <a:bodyPr wrap="square" lIns="0" tIns="0" rIns="0" bIns="0" rtlCol="0"/>
            <a:lstStyle/>
            <a:p>
              <a:endParaRPr/>
            </a:p>
          </p:txBody>
        </p:sp>
        <p:sp>
          <p:nvSpPr>
            <p:cNvPr id="26" name="object 26"/>
            <p:cNvSpPr/>
            <p:nvPr/>
          </p:nvSpPr>
          <p:spPr>
            <a:xfrm>
              <a:off x="10322052" y="6294119"/>
              <a:ext cx="1870075" cy="563880"/>
            </a:xfrm>
            <a:custGeom>
              <a:avLst/>
              <a:gdLst/>
              <a:ahLst/>
              <a:cxnLst/>
              <a:rect l="l" t="t" r="r" b="b"/>
              <a:pathLst>
                <a:path w="1870075" h="563879">
                  <a:moveTo>
                    <a:pt x="1869946" y="0"/>
                  </a:moveTo>
                  <a:lnTo>
                    <a:pt x="0" y="0"/>
                  </a:lnTo>
                  <a:lnTo>
                    <a:pt x="0" y="563880"/>
                  </a:lnTo>
                </a:path>
              </a:pathLst>
            </a:custGeom>
            <a:ln w="9525">
              <a:solidFill>
                <a:srgbClr val="C00000"/>
              </a:solidFill>
            </a:ln>
          </p:spPr>
          <p:txBody>
            <a:bodyPr wrap="square" lIns="0" tIns="0" rIns="0" bIns="0" rtlCol="0"/>
            <a:lstStyle/>
            <a:p>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60020">
              <a:lnSpc>
                <a:spcPct val="100000"/>
              </a:lnSpc>
              <a:spcBef>
                <a:spcPts val="105"/>
              </a:spcBef>
            </a:pPr>
            <a:r>
              <a:rPr b="1" spc="-35" dirty="0">
                <a:solidFill>
                  <a:schemeClr val="accent6">
                    <a:lumMod val="50000"/>
                  </a:schemeClr>
                </a:solidFill>
              </a:rPr>
              <a:t>Exemptions</a:t>
            </a:r>
            <a:r>
              <a:rPr b="1" spc="-75" dirty="0">
                <a:solidFill>
                  <a:schemeClr val="accent6">
                    <a:lumMod val="50000"/>
                  </a:schemeClr>
                </a:solidFill>
              </a:rPr>
              <a:t> </a:t>
            </a:r>
            <a:r>
              <a:rPr b="1" spc="-25" dirty="0">
                <a:solidFill>
                  <a:schemeClr val="accent6">
                    <a:lumMod val="50000"/>
                  </a:schemeClr>
                </a:solidFill>
              </a:rPr>
              <a:t>relating</a:t>
            </a:r>
            <a:r>
              <a:rPr b="1" spc="-75" dirty="0">
                <a:solidFill>
                  <a:schemeClr val="accent6">
                    <a:lumMod val="50000"/>
                  </a:schemeClr>
                </a:solidFill>
              </a:rPr>
              <a:t> </a:t>
            </a:r>
            <a:r>
              <a:rPr b="1" spc="-25" dirty="0">
                <a:solidFill>
                  <a:schemeClr val="accent6">
                    <a:lumMod val="50000"/>
                  </a:schemeClr>
                </a:solidFill>
              </a:rPr>
              <a:t>to</a:t>
            </a:r>
            <a:r>
              <a:rPr b="1" spc="-40" dirty="0">
                <a:solidFill>
                  <a:schemeClr val="accent6">
                    <a:lumMod val="50000"/>
                  </a:schemeClr>
                </a:solidFill>
              </a:rPr>
              <a:t> </a:t>
            </a:r>
            <a:r>
              <a:rPr b="1" spc="-30" dirty="0">
                <a:solidFill>
                  <a:schemeClr val="accent6">
                    <a:lumMod val="50000"/>
                  </a:schemeClr>
                </a:solidFill>
              </a:rPr>
              <a:t>Insurance</a:t>
            </a:r>
            <a:r>
              <a:rPr b="1" spc="-85" dirty="0">
                <a:solidFill>
                  <a:schemeClr val="accent6">
                    <a:lumMod val="50000"/>
                  </a:schemeClr>
                </a:solidFill>
              </a:rPr>
              <a:t> </a:t>
            </a:r>
            <a:r>
              <a:rPr b="1" spc="-20" dirty="0">
                <a:solidFill>
                  <a:schemeClr val="accent6">
                    <a:lumMod val="50000"/>
                  </a:schemeClr>
                </a:solidFill>
              </a:rPr>
              <a:t>Business</a:t>
            </a:r>
          </a:p>
        </p:txBody>
      </p:sp>
      <p:sp>
        <p:nvSpPr>
          <p:cNvPr id="3" name="object 3"/>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sp>
        <p:nvSpPr>
          <p:cNvPr id="4" name="object 4"/>
          <p:cNvSpPr txBox="1"/>
          <p:nvPr/>
        </p:nvSpPr>
        <p:spPr>
          <a:xfrm>
            <a:off x="2728976" y="903224"/>
            <a:ext cx="6852284" cy="330835"/>
          </a:xfrm>
          <a:prstGeom prst="rect">
            <a:avLst/>
          </a:prstGeom>
        </p:spPr>
        <p:txBody>
          <a:bodyPr vert="horz" wrap="square" lIns="0" tIns="13335" rIns="0" bIns="0" rtlCol="0">
            <a:spAutoFit/>
          </a:bodyPr>
          <a:lstStyle/>
          <a:p>
            <a:pPr marL="12700">
              <a:lnSpc>
                <a:spcPct val="100000"/>
              </a:lnSpc>
              <a:spcBef>
                <a:spcPts val="105"/>
              </a:spcBef>
            </a:pPr>
            <a:r>
              <a:rPr sz="2000" b="1" spc="-5" dirty="0">
                <a:solidFill>
                  <a:srgbClr val="FF0000"/>
                </a:solidFill>
                <a:latin typeface="Calibri"/>
                <a:cs typeface="Calibri"/>
              </a:rPr>
              <a:t>Notification</a:t>
            </a:r>
            <a:r>
              <a:rPr sz="2000" b="1" spc="-35" dirty="0">
                <a:solidFill>
                  <a:srgbClr val="FF0000"/>
                </a:solidFill>
                <a:latin typeface="Calibri"/>
                <a:cs typeface="Calibri"/>
              </a:rPr>
              <a:t> </a:t>
            </a:r>
            <a:r>
              <a:rPr sz="2000" b="1" spc="-5" dirty="0">
                <a:solidFill>
                  <a:srgbClr val="FF0000"/>
                </a:solidFill>
                <a:latin typeface="Calibri"/>
                <a:cs typeface="Calibri"/>
              </a:rPr>
              <a:t>No.12/2017-Central</a:t>
            </a:r>
            <a:r>
              <a:rPr sz="2000" b="1" spc="-35" dirty="0">
                <a:solidFill>
                  <a:srgbClr val="FF0000"/>
                </a:solidFill>
                <a:latin typeface="Calibri"/>
                <a:cs typeface="Calibri"/>
              </a:rPr>
              <a:t> </a:t>
            </a:r>
            <a:r>
              <a:rPr sz="2000" b="1" spc="-60" dirty="0">
                <a:solidFill>
                  <a:srgbClr val="FF0000"/>
                </a:solidFill>
                <a:latin typeface="Calibri"/>
                <a:cs typeface="Calibri"/>
              </a:rPr>
              <a:t>Tax</a:t>
            </a:r>
            <a:r>
              <a:rPr sz="2000" b="1" spc="5" dirty="0">
                <a:solidFill>
                  <a:srgbClr val="FF0000"/>
                </a:solidFill>
                <a:latin typeface="Calibri"/>
                <a:cs typeface="Calibri"/>
              </a:rPr>
              <a:t> </a:t>
            </a:r>
            <a:r>
              <a:rPr sz="2000" b="1" spc="-10" dirty="0">
                <a:solidFill>
                  <a:srgbClr val="FF0000"/>
                </a:solidFill>
                <a:latin typeface="Calibri"/>
                <a:cs typeface="Calibri"/>
              </a:rPr>
              <a:t>(Rate)]</a:t>
            </a:r>
            <a:r>
              <a:rPr sz="2000" b="1" spc="5" dirty="0">
                <a:solidFill>
                  <a:srgbClr val="FF0000"/>
                </a:solidFill>
                <a:latin typeface="Calibri"/>
                <a:cs typeface="Calibri"/>
              </a:rPr>
              <a:t> </a:t>
            </a:r>
            <a:r>
              <a:rPr sz="2000" b="1" spc="-15" dirty="0">
                <a:solidFill>
                  <a:srgbClr val="FF0000"/>
                </a:solidFill>
                <a:latin typeface="Calibri"/>
                <a:cs typeface="Calibri"/>
              </a:rPr>
              <a:t>Dated:</a:t>
            </a:r>
            <a:r>
              <a:rPr sz="2000" b="1" dirty="0">
                <a:solidFill>
                  <a:srgbClr val="FF0000"/>
                </a:solidFill>
                <a:latin typeface="Calibri"/>
                <a:cs typeface="Calibri"/>
              </a:rPr>
              <a:t> June 28,</a:t>
            </a:r>
            <a:r>
              <a:rPr sz="2000" b="1" spc="-15" dirty="0">
                <a:solidFill>
                  <a:srgbClr val="FF0000"/>
                </a:solidFill>
                <a:latin typeface="Calibri"/>
                <a:cs typeface="Calibri"/>
              </a:rPr>
              <a:t> </a:t>
            </a:r>
            <a:r>
              <a:rPr sz="2000" b="1" dirty="0">
                <a:solidFill>
                  <a:srgbClr val="FF0000"/>
                </a:solidFill>
                <a:latin typeface="Calibri"/>
                <a:cs typeface="Calibri"/>
              </a:rPr>
              <a:t>2017</a:t>
            </a:r>
            <a:endParaRPr sz="2000">
              <a:latin typeface="Calibri"/>
              <a:cs typeface="Calibri"/>
            </a:endParaRPr>
          </a:p>
        </p:txBody>
      </p:sp>
      <p:graphicFrame>
        <p:nvGraphicFramePr>
          <p:cNvPr id="5" name="object 5"/>
          <p:cNvGraphicFramePr>
            <a:graphicFrameLocks noGrp="1"/>
          </p:cNvGraphicFramePr>
          <p:nvPr/>
        </p:nvGraphicFramePr>
        <p:xfrm>
          <a:off x="368096" y="1348866"/>
          <a:ext cx="11444603" cy="4663377"/>
        </p:xfrm>
        <a:graphic>
          <a:graphicData uri="http://schemas.openxmlformats.org/drawingml/2006/table">
            <a:tbl>
              <a:tblPr firstRow="1" bandRow="1">
                <a:tableStyleId>{2D5ABB26-0587-4C30-8999-92F81FD0307C}</a:tableStyleId>
              </a:tblPr>
              <a:tblGrid>
                <a:gridCol w="652145">
                  <a:extLst>
                    <a:ext uri="{9D8B030D-6E8A-4147-A177-3AD203B41FA5}">
                      <a16:colId xmlns:a16="http://schemas.microsoft.com/office/drawing/2014/main" val="20000"/>
                    </a:ext>
                  </a:extLst>
                </a:gridCol>
                <a:gridCol w="1136015">
                  <a:extLst>
                    <a:ext uri="{9D8B030D-6E8A-4147-A177-3AD203B41FA5}">
                      <a16:colId xmlns:a16="http://schemas.microsoft.com/office/drawing/2014/main" val="20001"/>
                    </a:ext>
                  </a:extLst>
                </a:gridCol>
                <a:gridCol w="7644130">
                  <a:extLst>
                    <a:ext uri="{9D8B030D-6E8A-4147-A177-3AD203B41FA5}">
                      <a16:colId xmlns:a16="http://schemas.microsoft.com/office/drawing/2014/main" val="20002"/>
                    </a:ext>
                  </a:extLst>
                </a:gridCol>
                <a:gridCol w="943609">
                  <a:extLst>
                    <a:ext uri="{9D8B030D-6E8A-4147-A177-3AD203B41FA5}">
                      <a16:colId xmlns:a16="http://schemas.microsoft.com/office/drawing/2014/main" val="20003"/>
                    </a:ext>
                  </a:extLst>
                </a:gridCol>
                <a:gridCol w="1068704">
                  <a:extLst>
                    <a:ext uri="{9D8B030D-6E8A-4147-A177-3AD203B41FA5}">
                      <a16:colId xmlns:a16="http://schemas.microsoft.com/office/drawing/2014/main" val="20004"/>
                    </a:ext>
                  </a:extLst>
                </a:gridCol>
              </a:tblGrid>
              <a:tr h="548640">
                <a:tc>
                  <a:txBody>
                    <a:bodyPr/>
                    <a:lstStyle/>
                    <a:p>
                      <a:pPr marL="24130" algn="ctr">
                        <a:lnSpc>
                          <a:spcPts val="2039"/>
                        </a:lnSpc>
                      </a:pPr>
                      <a:r>
                        <a:rPr sz="1800" b="1" dirty="0">
                          <a:solidFill>
                            <a:srgbClr val="FFFFFF"/>
                          </a:solidFill>
                          <a:latin typeface="Calibri"/>
                          <a:cs typeface="Calibri"/>
                        </a:rPr>
                        <a:t>Sl.</a:t>
                      </a:r>
                      <a:r>
                        <a:rPr sz="1800" b="1" spc="-90" dirty="0">
                          <a:solidFill>
                            <a:srgbClr val="FFFFFF"/>
                          </a:solidFill>
                          <a:latin typeface="Calibri"/>
                          <a:cs typeface="Calibri"/>
                        </a:rPr>
                        <a:t> </a:t>
                      </a:r>
                      <a:r>
                        <a:rPr sz="1800" b="1" dirty="0">
                          <a:solidFill>
                            <a:srgbClr val="FFFFFF"/>
                          </a:solidFill>
                          <a:latin typeface="Calibri"/>
                          <a:cs typeface="Calibri"/>
                        </a:rPr>
                        <a:t>No.</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1CACE4"/>
                    </a:solidFill>
                  </a:tcPr>
                </a:tc>
                <a:tc>
                  <a:txBody>
                    <a:bodyPr/>
                    <a:lstStyle/>
                    <a:p>
                      <a:pPr marL="192405">
                        <a:lnSpc>
                          <a:spcPts val="2039"/>
                        </a:lnSpc>
                      </a:pPr>
                      <a:r>
                        <a:rPr sz="1800" b="1" spc="-10" dirty="0">
                          <a:solidFill>
                            <a:srgbClr val="FFFFFF"/>
                          </a:solidFill>
                          <a:latin typeface="Calibri"/>
                          <a:cs typeface="Calibri"/>
                        </a:rPr>
                        <a:t>Chapter</a:t>
                      </a:r>
                      <a:endParaRPr sz="1800">
                        <a:latin typeface="Calibri"/>
                        <a:cs typeface="Calibri"/>
                      </a:endParaRPr>
                    </a:p>
                    <a:p>
                      <a:pPr marL="186055">
                        <a:lnSpc>
                          <a:spcPct val="100000"/>
                        </a:lnSpc>
                      </a:pPr>
                      <a:r>
                        <a:rPr sz="1800" b="1" dirty="0">
                          <a:solidFill>
                            <a:srgbClr val="FFFFFF"/>
                          </a:solidFill>
                          <a:latin typeface="Calibri"/>
                          <a:cs typeface="Calibri"/>
                        </a:rPr>
                        <a:t>heading</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1CACE4"/>
                    </a:solidFill>
                  </a:tcPr>
                </a:tc>
                <a:tc>
                  <a:txBody>
                    <a:bodyPr/>
                    <a:lstStyle/>
                    <a:p>
                      <a:pPr algn="ctr">
                        <a:lnSpc>
                          <a:spcPts val="2039"/>
                        </a:lnSpc>
                      </a:pPr>
                      <a:r>
                        <a:rPr sz="1800" b="1" spc="-5" dirty="0">
                          <a:solidFill>
                            <a:srgbClr val="FFFFFF"/>
                          </a:solidFill>
                          <a:latin typeface="Calibri"/>
                          <a:cs typeface="Calibri"/>
                        </a:rPr>
                        <a:t>Description</a:t>
                      </a:r>
                      <a:r>
                        <a:rPr sz="1800" b="1" spc="-55" dirty="0">
                          <a:solidFill>
                            <a:srgbClr val="FFFFFF"/>
                          </a:solidFill>
                          <a:latin typeface="Calibri"/>
                          <a:cs typeface="Calibri"/>
                        </a:rPr>
                        <a:t> </a:t>
                      </a:r>
                      <a:r>
                        <a:rPr sz="1800" b="1" dirty="0">
                          <a:solidFill>
                            <a:srgbClr val="FFFFFF"/>
                          </a:solidFill>
                          <a:latin typeface="Calibri"/>
                          <a:cs typeface="Calibri"/>
                        </a:rPr>
                        <a:t>of</a:t>
                      </a:r>
                      <a:r>
                        <a:rPr sz="1800" b="1" spc="-10" dirty="0">
                          <a:solidFill>
                            <a:srgbClr val="FFFFFF"/>
                          </a:solidFill>
                          <a:latin typeface="Calibri"/>
                          <a:cs typeface="Calibri"/>
                        </a:rPr>
                        <a:t> </a:t>
                      </a:r>
                      <a:r>
                        <a:rPr sz="1800" b="1" dirty="0">
                          <a:solidFill>
                            <a:srgbClr val="FFFFFF"/>
                          </a:solidFill>
                          <a:latin typeface="Calibri"/>
                          <a:cs typeface="Calibri"/>
                        </a:rPr>
                        <a:t>Services</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1CACE4"/>
                    </a:solidFill>
                  </a:tcPr>
                </a:tc>
                <a:tc>
                  <a:txBody>
                    <a:bodyPr/>
                    <a:lstStyle/>
                    <a:p>
                      <a:pPr marL="69215">
                        <a:lnSpc>
                          <a:spcPts val="2039"/>
                        </a:lnSpc>
                      </a:pPr>
                      <a:r>
                        <a:rPr sz="1800" b="1" spc="-15" dirty="0">
                          <a:solidFill>
                            <a:srgbClr val="FFFFFF"/>
                          </a:solidFill>
                          <a:latin typeface="Calibri"/>
                          <a:cs typeface="Calibri"/>
                        </a:rPr>
                        <a:t>Rate</a:t>
                      </a:r>
                      <a:r>
                        <a:rPr sz="1800" b="1" spc="345" dirty="0">
                          <a:solidFill>
                            <a:srgbClr val="FFFFFF"/>
                          </a:solidFill>
                          <a:latin typeface="Calibri"/>
                          <a:cs typeface="Calibri"/>
                        </a:rPr>
                        <a:t> </a:t>
                      </a:r>
                      <a:r>
                        <a:rPr sz="1800" b="1" dirty="0">
                          <a:solidFill>
                            <a:srgbClr val="FFFFFF"/>
                          </a:solidFill>
                          <a:latin typeface="Calibri"/>
                          <a:cs typeface="Calibri"/>
                        </a:rPr>
                        <a:t>(pe</a:t>
                      </a:r>
                      <a:endParaRPr sz="1800">
                        <a:latin typeface="Calibri"/>
                        <a:cs typeface="Calibri"/>
                      </a:endParaRPr>
                    </a:p>
                    <a:p>
                      <a:pPr marL="153035">
                        <a:lnSpc>
                          <a:spcPct val="100000"/>
                        </a:lnSpc>
                      </a:pPr>
                      <a:r>
                        <a:rPr sz="1800" b="1" dirty="0">
                          <a:solidFill>
                            <a:srgbClr val="FFFFFF"/>
                          </a:solidFill>
                          <a:latin typeface="Calibri"/>
                          <a:cs typeface="Calibri"/>
                        </a:rPr>
                        <a:t>r</a:t>
                      </a:r>
                      <a:r>
                        <a:rPr sz="1800" b="1" spc="-40" dirty="0">
                          <a:solidFill>
                            <a:srgbClr val="FFFFFF"/>
                          </a:solidFill>
                          <a:latin typeface="Calibri"/>
                          <a:cs typeface="Calibri"/>
                        </a:rPr>
                        <a:t> </a:t>
                      </a:r>
                      <a:r>
                        <a:rPr sz="1800" b="1" spc="-5" dirty="0">
                          <a:solidFill>
                            <a:srgbClr val="FFFFFF"/>
                          </a:solidFill>
                          <a:latin typeface="Calibri"/>
                          <a:cs typeface="Calibri"/>
                        </a:rPr>
                        <a:t>cent.)</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1CACE4"/>
                    </a:solidFill>
                  </a:tcPr>
                </a:tc>
                <a:tc>
                  <a:txBody>
                    <a:bodyPr/>
                    <a:lstStyle/>
                    <a:p>
                      <a:pPr marL="635" algn="ctr">
                        <a:lnSpc>
                          <a:spcPts val="2039"/>
                        </a:lnSpc>
                      </a:pPr>
                      <a:r>
                        <a:rPr sz="1800" b="1" spc="-5" dirty="0">
                          <a:solidFill>
                            <a:srgbClr val="FFFFFF"/>
                          </a:solidFill>
                          <a:latin typeface="Calibri"/>
                          <a:cs typeface="Calibri"/>
                        </a:rPr>
                        <a:t>Condition</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1CACE4"/>
                    </a:solidFill>
                  </a:tcPr>
                </a:tc>
                <a:extLst>
                  <a:ext uri="{0D108BD9-81ED-4DB2-BD59-A6C34878D82A}">
                    <a16:rowId xmlns:a16="http://schemas.microsoft.com/office/drawing/2014/main" val="10000"/>
                  </a:ext>
                </a:extLst>
              </a:tr>
              <a:tr h="1645920">
                <a:tc>
                  <a:txBody>
                    <a:bodyPr/>
                    <a:lstStyle/>
                    <a:p>
                      <a:pPr algn="ctr">
                        <a:lnSpc>
                          <a:spcPts val="2045"/>
                        </a:lnSpc>
                      </a:pPr>
                      <a:r>
                        <a:rPr sz="1800" spc="-5" dirty="0">
                          <a:latin typeface="Calibri"/>
                          <a:cs typeface="Calibri"/>
                        </a:rPr>
                        <a:t>29A</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CE3F5"/>
                    </a:solidFill>
                  </a:tcPr>
                </a:tc>
                <a:tc>
                  <a:txBody>
                    <a:bodyPr/>
                    <a:lstStyle/>
                    <a:p>
                      <a:pPr algn="ctr">
                        <a:lnSpc>
                          <a:spcPts val="2045"/>
                        </a:lnSpc>
                      </a:pPr>
                      <a:r>
                        <a:rPr sz="1800" b="1" dirty="0">
                          <a:latin typeface="Calibri"/>
                          <a:cs typeface="Calibri"/>
                        </a:rPr>
                        <a:t>Heading</a:t>
                      </a:r>
                      <a:endParaRPr sz="1800">
                        <a:latin typeface="Calibri"/>
                        <a:cs typeface="Calibri"/>
                      </a:endParaRPr>
                    </a:p>
                    <a:p>
                      <a:pPr marL="635" algn="ctr">
                        <a:lnSpc>
                          <a:spcPct val="100000"/>
                        </a:lnSpc>
                      </a:pPr>
                      <a:r>
                        <a:rPr sz="1800" b="1" dirty="0">
                          <a:latin typeface="Calibri"/>
                          <a:cs typeface="Calibri"/>
                        </a:rPr>
                        <a:t>9971</a:t>
                      </a:r>
                      <a:r>
                        <a:rPr sz="1800" b="1" spc="-35" dirty="0">
                          <a:latin typeface="Calibri"/>
                          <a:cs typeface="Calibri"/>
                        </a:rPr>
                        <a:t> </a:t>
                      </a:r>
                      <a:r>
                        <a:rPr sz="1800" b="1" dirty="0">
                          <a:latin typeface="Calibri"/>
                          <a:cs typeface="Calibri"/>
                        </a:rPr>
                        <a:t>or</a:t>
                      </a:r>
                      <a:endParaRPr sz="1800">
                        <a:latin typeface="Calibri"/>
                        <a:cs typeface="Calibri"/>
                      </a:endParaRPr>
                    </a:p>
                    <a:p>
                      <a:pPr algn="ctr">
                        <a:lnSpc>
                          <a:spcPct val="100000"/>
                        </a:lnSpc>
                      </a:pPr>
                      <a:r>
                        <a:rPr sz="1800" b="1" spc="-5" dirty="0">
                          <a:latin typeface="Calibri"/>
                          <a:cs typeface="Calibri"/>
                        </a:rPr>
                        <a:t>9991</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CE3F5"/>
                    </a:solidFill>
                  </a:tcPr>
                </a:tc>
                <a:tc>
                  <a:txBody>
                    <a:bodyPr/>
                    <a:lstStyle/>
                    <a:p>
                      <a:pPr>
                        <a:lnSpc>
                          <a:spcPts val="2045"/>
                        </a:lnSpc>
                      </a:pPr>
                      <a:r>
                        <a:rPr sz="1800" spc="-5" dirty="0">
                          <a:latin typeface="Calibri"/>
                          <a:cs typeface="Calibri"/>
                        </a:rPr>
                        <a:t>Services</a:t>
                      </a:r>
                      <a:r>
                        <a:rPr sz="1800" spc="180" dirty="0">
                          <a:latin typeface="Calibri"/>
                          <a:cs typeface="Calibri"/>
                        </a:rPr>
                        <a:t> </a:t>
                      </a:r>
                      <a:r>
                        <a:rPr sz="1800" spc="-5" dirty="0">
                          <a:latin typeface="Calibri"/>
                          <a:cs typeface="Calibri"/>
                        </a:rPr>
                        <a:t>of</a:t>
                      </a:r>
                      <a:r>
                        <a:rPr sz="1800" spc="170" dirty="0">
                          <a:latin typeface="Calibri"/>
                          <a:cs typeface="Calibri"/>
                        </a:rPr>
                        <a:t> </a:t>
                      </a:r>
                      <a:r>
                        <a:rPr sz="1800" spc="-15" dirty="0">
                          <a:latin typeface="Calibri"/>
                          <a:cs typeface="Calibri"/>
                        </a:rPr>
                        <a:t>life</a:t>
                      </a:r>
                      <a:r>
                        <a:rPr sz="1800" spc="190" dirty="0">
                          <a:latin typeface="Calibri"/>
                          <a:cs typeface="Calibri"/>
                        </a:rPr>
                        <a:t> </a:t>
                      </a:r>
                      <a:r>
                        <a:rPr sz="1800" spc="-10" dirty="0">
                          <a:latin typeface="Calibri"/>
                          <a:cs typeface="Calibri"/>
                        </a:rPr>
                        <a:t>insurance</a:t>
                      </a:r>
                      <a:r>
                        <a:rPr sz="1800" spc="180" dirty="0">
                          <a:latin typeface="Calibri"/>
                          <a:cs typeface="Calibri"/>
                        </a:rPr>
                        <a:t> </a:t>
                      </a:r>
                      <a:r>
                        <a:rPr sz="1800" spc="-10" dirty="0">
                          <a:latin typeface="Calibri"/>
                          <a:cs typeface="Calibri"/>
                        </a:rPr>
                        <a:t>provided</a:t>
                      </a:r>
                      <a:r>
                        <a:rPr sz="1800" spc="185" dirty="0">
                          <a:latin typeface="Calibri"/>
                          <a:cs typeface="Calibri"/>
                        </a:rPr>
                        <a:t> </a:t>
                      </a:r>
                      <a:r>
                        <a:rPr sz="1800" spc="-5" dirty="0">
                          <a:latin typeface="Calibri"/>
                          <a:cs typeface="Calibri"/>
                        </a:rPr>
                        <a:t>or</a:t>
                      </a:r>
                      <a:r>
                        <a:rPr sz="1800" spc="165" dirty="0">
                          <a:latin typeface="Calibri"/>
                          <a:cs typeface="Calibri"/>
                        </a:rPr>
                        <a:t> </a:t>
                      </a:r>
                      <a:r>
                        <a:rPr sz="1800" spc="-5" dirty="0">
                          <a:latin typeface="Calibri"/>
                          <a:cs typeface="Calibri"/>
                        </a:rPr>
                        <a:t>agreed</a:t>
                      </a:r>
                      <a:r>
                        <a:rPr sz="1800" spc="180" dirty="0">
                          <a:latin typeface="Calibri"/>
                          <a:cs typeface="Calibri"/>
                        </a:rPr>
                        <a:t> </a:t>
                      </a:r>
                      <a:r>
                        <a:rPr sz="1800" spc="-10" dirty="0">
                          <a:latin typeface="Calibri"/>
                          <a:cs typeface="Calibri"/>
                        </a:rPr>
                        <a:t>to</a:t>
                      </a:r>
                      <a:r>
                        <a:rPr sz="1800" spc="180" dirty="0">
                          <a:latin typeface="Calibri"/>
                          <a:cs typeface="Calibri"/>
                        </a:rPr>
                        <a:t> </a:t>
                      </a:r>
                      <a:r>
                        <a:rPr sz="1800" dirty="0">
                          <a:latin typeface="Calibri"/>
                          <a:cs typeface="Calibri"/>
                        </a:rPr>
                        <a:t>be</a:t>
                      </a:r>
                      <a:r>
                        <a:rPr sz="1800" spc="175" dirty="0">
                          <a:latin typeface="Calibri"/>
                          <a:cs typeface="Calibri"/>
                        </a:rPr>
                        <a:t> </a:t>
                      </a:r>
                      <a:r>
                        <a:rPr sz="1800" spc="-10" dirty="0">
                          <a:latin typeface="Calibri"/>
                          <a:cs typeface="Calibri"/>
                        </a:rPr>
                        <a:t>provided</a:t>
                      </a:r>
                      <a:r>
                        <a:rPr sz="1800" spc="190" dirty="0">
                          <a:latin typeface="Calibri"/>
                          <a:cs typeface="Calibri"/>
                        </a:rPr>
                        <a:t> </a:t>
                      </a:r>
                      <a:r>
                        <a:rPr sz="1800" spc="-5" dirty="0">
                          <a:latin typeface="Calibri"/>
                          <a:cs typeface="Calibri"/>
                        </a:rPr>
                        <a:t>by</a:t>
                      </a:r>
                      <a:r>
                        <a:rPr sz="1800" spc="180" dirty="0">
                          <a:latin typeface="Calibri"/>
                          <a:cs typeface="Calibri"/>
                        </a:rPr>
                        <a:t> </a:t>
                      </a:r>
                      <a:r>
                        <a:rPr sz="1800" dirty="0">
                          <a:latin typeface="Calibri"/>
                          <a:cs typeface="Calibri"/>
                        </a:rPr>
                        <a:t>the</a:t>
                      </a:r>
                      <a:r>
                        <a:rPr sz="1800" spc="175" dirty="0">
                          <a:latin typeface="Calibri"/>
                          <a:cs typeface="Calibri"/>
                        </a:rPr>
                        <a:t> </a:t>
                      </a:r>
                      <a:r>
                        <a:rPr sz="1800" spc="-10" dirty="0">
                          <a:latin typeface="Calibri"/>
                          <a:cs typeface="Calibri"/>
                        </a:rPr>
                        <a:t>Naval</a:t>
                      </a:r>
                      <a:r>
                        <a:rPr sz="1800" spc="165" dirty="0">
                          <a:latin typeface="Calibri"/>
                          <a:cs typeface="Calibri"/>
                        </a:rPr>
                        <a:t> </a:t>
                      </a:r>
                      <a:r>
                        <a:rPr sz="1800" spc="-10" dirty="0">
                          <a:latin typeface="Calibri"/>
                          <a:cs typeface="Calibri"/>
                        </a:rPr>
                        <a:t>Group</a:t>
                      </a:r>
                      <a:endParaRPr sz="1800">
                        <a:latin typeface="Calibri"/>
                        <a:cs typeface="Calibri"/>
                      </a:endParaRPr>
                    </a:p>
                    <a:p>
                      <a:pPr>
                        <a:lnSpc>
                          <a:spcPct val="100000"/>
                        </a:lnSpc>
                      </a:pPr>
                      <a:r>
                        <a:rPr sz="1800" spc="-5" dirty="0">
                          <a:latin typeface="Calibri"/>
                          <a:cs typeface="Calibri"/>
                        </a:rPr>
                        <a:t>Insurance</a:t>
                      </a:r>
                      <a:r>
                        <a:rPr sz="1800" spc="60" dirty="0">
                          <a:latin typeface="Calibri"/>
                          <a:cs typeface="Calibri"/>
                        </a:rPr>
                        <a:t> </a:t>
                      </a:r>
                      <a:r>
                        <a:rPr sz="1800" spc="-5" dirty="0">
                          <a:latin typeface="Calibri"/>
                          <a:cs typeface="Calibri"/>
                        </a:rPr>
                        <a:t>Fund</a:t>
                      </a:r>
                      <a:r>
                        <a:rPr sz="1800" spc="60" dirty="0">
                          <a:latin typeface="Calibri"/>
                          <a:cs typeface="Calibri"/>
                        </a:rPr>
                        <a:t> </a:t>
                      </a:r>
                      <a:r>
                        <a:rPr sz="1800" spc="-10" dirty="0">
                          <a:latin typeface="Calibri"/>
                          <a:cs typeface="Calibri"/>
                        </a:rPr>
                        <a:t>to</a:t>
                      </a:r>
                      <a:r>
                        <a:rPr sz="1800" spc="60" dirty="0">
                          <a:latin typeface="Calibri"/>
                          <a:cs typeface="Calibri"/>
                        </a:rPr>
                        <a:t> </a:t>
                      </a:r>
                      <a:r>
                        <a:rPr sz="1800" dirty="0">
                          <a:latin typeface="Calibri"/>
                          <a:cs typeface="Calibri"/>
                        </a:rPr>
                        <a:t>the</a:t>
                      </a:r>
                      <a:r>
                        <a:rPr sz="1800" spc="55" dirty="0">
                          <a:latin typeface="Calibri"/>
                          <a:cs typeface="Calibri"/>
                        </a:rPr>
                        <a:t> </a:t>
                      </a:r>
                      <a:r>
                        <a:rPr sz="1800" spc="-5" dirty="0">
                          <a:latin typeface="Calibri"/>
                          <a:cs typeface="Calibri"/>
                        </a:rPr>
                        <a:t>personnel</a:t>
                      </a:r>
                      <a:r>
                        <a:rPr sz="1800" spc="45" dirty="0">
                          <a:latin typeface="Calibri"/>
                          <a:cs typeface="Calibri"/>
                        </a:rPr>
                        <a:t> </a:t>
                      </a:r>
                      <a:r>
                        <a:rPr sz="1800" spc="-5" dirty="0">
                          <a:latin typeface="Calibri"/>
                          <a:cs typeface="Calibri"/>
                        </a:rPr>
                        <a:t>of</a:t>
                      </a:r>
                      <a:r>
                        <a:rPr sz="1800" spc="60" dirty="0">
                          <a:latin typeface="Calibri"/>
                          <a:cs typeface="Calibri"/>
                        </a:rPr>
                        <a:t> </a:t>
                      </a:r>
                      <a:r>
                        <a:rPr sz="1800" spc="-10" dirty="0">
                          <a:latin typeface="Calibri"/>
                          <a:cs typeface="Calibri"/>
                        </a:rPr>
                        <a:t>Coast</a:t>
                      </a:r>
                      <a:r>
                        <a:rPr sz="1800" spc="60" dirty="0">
                          <a:latin typeface="Calibri"/>
                          <a:cs typeface="Calibri"/>
                        </a:rPr>
                        <a:t> </a:t>
                      </a:r>
                      <a:r>
                        <a:rPr sz="1800" spc="-5" dirty="0">
                          <a:latin typeface="Calibri"/>
                          <a:cs typeface="Calibri"/>
                        </a:rPr>
                        <a:t>Guard</a:t>
                      </a:r>
                      <a:r>
                        <a:rPr sz="1800" spc="65" dirty="0">
                          <a:latin typeface="Calibri"/>
                          <a:cs typeface="Calibri"/>
                        </a:rPr>
                        <a:t> </a:t>
                      </a:r>
                      <a:r>
                        <a:rPr sz="1800" dirty="0">
                          <a:latin typeface="Calibri"/>
                          <a:cs typeface="Calibri"/>
                        </a:rPr>
                        <a:t>under</a:t>
                      </a:r>
                      <a:r>
                        <a:rPr sz="1800" spc="50" dirty="0">
                          <a:latin typeface="Calibri"/>
                          <a:cs typeface="Calibri"/>
                        </a:rPr>
                        <a:t> </a:t>
                      </a:r>
                      <a:r>
                        <a:rPr sz="1800" dirty="0">
                          <a:latin typeface="Calibri"/>
                          <a:cs typeface="Calibri"/>
                        </a:rPr>
                        <a:t>the</a:t>
                      </a:r>
                      <a:r>
                        <a:rPr sz="1800" spc="65" dirty="0">
                          <a:latin typeface="Calibri"/>
                          <a:cs typeface="Calibri"/>
                        </a:rPr>
                        <a:t> </a:t>
                      </a:r>
                      <a:r>
                        <a:rPr sz="1800" spc="-10" dirty="0">
                          <a:latin typeface="Calibri"/>
                          <a:cs typeface="Calibri"/>
                        </a:rPr>
                        <a:t>Group</a:t>
                      </a:r>
                      <a:r>
                        <a:rPr sz="1800" spc="65" dirty="0">
                          <a:latin typeface="Calibri"/>
                          <a:cs typeface="Calibri"/>
                        </a:rPr>
                        <a:t> </a:t>
                      </a:r>
                      <a:r>
                        <a:rPr sz="1800" spc="-10" dirty="0">
                          <a:latin typeface="Calibri"/>
                          <a:cs typeface="Calibri"/>
                        </a:rPr>
                        <a:t>Insurance </a:t>
                      </a:r>
                      <a:r>
                        <a:rPr sz="1800" spc="-395" dirty="0">
                          <a:latin typeface="Calibri"/>
                          <a:cs typeface="Calibri"/>
                        </a:rPr>
                        <a:t> </a:t>
                      </a:r>
                      <a:r>
                        <a:rPr sz="1800" spc="-5" dirty="0">
                          <a:latin typeface="Calibri"/>
                          <a:cs typeface="Calibri"/>
                        </a:rPr>
                        <a:t>Schemes</a:t>
                      </a:r>
                      <a:r>
                        <a:rPr sz="1800" spc="5" dirty="0">
                          <a:latin typeface="Calibri"/>
                          <a:cs typeface="Calibri"/>
                        </a:rPr>
                        <a:t> </a:t>
                      </a:r>
                      <a:r>
                        <a:rPr sz="1800" spc="-5" dirty="0">
                          <a:latin typeface="Calibri"/>
                          <a:cs typeface="Calibri"/>
                        </a:rPr>
                        <a:t>of</a:t>
                      </a:r>
                      <a:r>
                        <a:rPr sz="1800" dirty="0">
                          <a:latin typeface="Calibri"/>
                          <a:cs typeface="Calibri"/>
                        </a:rPr>
                        <a:t> the</a:t>
                      </a:r>
                      <a:r>
                        <a:rPr sz="1800" spc="15" dirty="0">
                          <a:latin typeface="Calibri"/>
                          <a:cs typeface="Calibri"/>
                        </a:rPr>
                        <a:t> </a:t>
                      </a:r>
                      <a:r>
                        <a:rPr sz="1800" spc="-10" dirty="0">
                          <a:latin typeface="Calibri"/>
                          <a:cs typeface="Calibri"/>
                        </a:rPr>
                        <a:t>Central</a:t>
                      </a:r>
                      <a:r>
                        <a:rPr sz="1800" spc="5" dirty="0">
                          <a:latin typeface="Calibri"/>
                          <a:cs typeface="Calibri"/>
                        </a:rPr>
                        <a:t> </a:t>
                      </a:r>
                      <a:r>
                        <a:rPr sz="1800" spc="-5" dirty="0">
                          <a:latin typeface="Calibri"/>
                          <a:cs typeface="Calibri"/>
                        </a:rPr>
                        <a:t>Government.</a:t>
                      </a:r>
                      <a:endParaRPr sz="1800">
                        <a:latin typeface="Calibri"/>
                        <a:cs typeface="Calibri"/>
                      </a:endParaRPr>
                    </a:p>
                    <a:p>
                      <a:pPr>
                        <a:lnSpc>
                          <a:spcPct val="100000"/>
                        </a:lnSpc>
                        <a:spcBef>
                          <a:spcPts val="30"/>
                        </a:spcBef>
                      </a:pPr>
                      <a:endParaRPr sz="1850">
                        <a:latin typeface="Times New Roman"/>
                        <a:cs typeface="Times New Roman"/>
                      </a:endParaRPr>
                    </a:p>
                    <a:p>
                      <a:pPr>
                        <a:lnSpc>
                          <a:spcPct val="100000"/>
                        </a:lnSpc>
                      </a:pPr>
                      <a:r>
                        <a:rPr sz="1800" b="1" i="1" spc="-5" dirty="0">
                          <a:latin typeface="Calibri"/>
                          <a:cs typeface="Calibri"/>
                        </a:rPr>
                        <a:t>Inserted</a:t>
                      </a:r>
                      <a:r>
                        <a:rPr sz="1800" b="1" i="1" spc="-10" dirty="0">
                          <a:latin typeface="Calibri"/>
                          <a:cs typeface="Calibri"/>
                        </a:rPr>
                        <a:t> by</a:t>
                      </a:r>
                      <a:r>
                        <a:rPr sz="1800" b="1" i="1" spc="10" dirty="0">
                          <a:latin typeface="Calibri"/>
                          <a:cs typeface="Calibri"/>
                        </a:rPr>
                        <a:t> </a:t>
                      </a:r>
                      <a:r>
                        <a:rPr sz="1800" b="1" i="1" spc="-5" dirty="0">
                          <a:latin typeface="Calibri"/>
                          <a:cs typeface="Calibri"/>
                        </a:rPr>
                        <a:t>Noti.</a:t>
                      </a:r>
                      <a:r>
                        <a:rPr sz="1800" b="1" i="1" spc="10" dirty="0">
                          <a:latin typeface="Calibri"/>
                          <a:cs typeface="Calibri"/>
                        </a:rPr>
                        <a:t> </a:t>
                      </a:r>
                      <a:r>
                        <a:rPr sz="1800" b="1" i="1" spc="-5" dirty="0">
                          <a:latin typeface="Calibri"/>
                          <a:cs typeface="Calibri"/>
                        </a:rPr>
                        <a:t>No.02/2018</a:t>
                      </a:r>
                      <a:r>
                        <a:rPr sz="1800" b="1" i="1" spc="15" dirty="0">
                          <a:latin typeface="Calibri"/>
                          <a:cs typeface="Calibri"/>
                        </a:rPr>
                        <a:t> </a:t>
                      </a:r>
                      <a:r>
                        <a:rPr sz="1800" b="1" i="1" spc="-5" dirty="0">
                          <a:latin typeface="Calibri"/>
                          <a:cs typeface="Calibri"/>
                        </a:rPr>
                        <a:t>dated 25-01-2018</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CE3F5"/>
                    </a:solidFill>
                  </a:tcPr>
                </a:tc>
                <a:tc>
                  <a:txBody>
                    <a:bodyPr/>
                    <a:lstStyle/>
                    <a:p>
                      <a:pPr marL="3810" algn="ctr">
                        <a:lnSpc>
                          <a:spcPts val="2045"/>
                        </a:lnSpc>
                      </a:pPr>
                      <a:r>
                        <a:rPr sz="1800" dirty="0">
                          <a:latin typeface="Calibri"/>
                          <a:cs typeface="Calibri"/>
                        </a:rPr>
                        <a:t>Nil</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CE3F5"/>
                    </a:solidFill>
                  </a:tcPr>
                </a:tc>
                <a:tc>
                  <a:txBody>
                    <a:bodyPr/>
                    <a:lstStyle/>
                    <a:p>
                      <a:pPr marL="4445" algn="ctr">
                        <a:lnSpc>
                          <a:spcPts val="2045"/>
                        </a:lnSpc>
                      </a:pPr>
                      <a:r>
                        <a:rPr sz="1800" dirty="0">
                          <a:latin typeface="Calibri"/>
                          <a:cs typeface="Calibri"/>
                        </a:rPr>
                        <a:t>Nil</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CE3F5"/>
                    </a:solidFill>
                  </a:tcPr>
                </a:tc>
                <a:extLst>
                  <a:ext uri="{0D108BD9-81ED-4DB2-BD59-A6C34878D82A}">
                    <a16:rowId xmlns:a16="http://schemas.microsoft.com/office/drawing/2014/main" val="10001"/>
                  </a:ext>
                </a:extLst>
              </a:tr>
              <a:tr h="1645920">
                <a:tc>
                  <a:txBody>
                    <a:bodyPr/>
                    <a:lstStyle/>
                    <a:p>
                      <a:pPr algn="ctr">
                        <a:lnSpc>
                          <a:spcPts val="2045"/>
                        </a:lnSpc>
                      </a:pPr>
                      <a:r>
                        <a:rPr sz="1800" dirty="0">
                          <a:latin typeface="Calibri"/>
                          <a:cs typeface="Calibri"/>
                        </a:rPr>
                        <a:t>29B</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7F1FA"/>
                    </a:solidFill>
                  </a:tcPr>
                </a:tc>
                <a:tc>
                  <a:txBody>
                    <a:bodyPr/>
                    <a:lstStyle/>
                    <a:p>
                      <a:pPr algn="ctr">
                        <a:lnSpc>
                          <a:spcPts val="2045"/>
                        </a:lnSpc>
                      </a:pPr>
                      <a:r>
                        <a:rPr sz="1800" b="1" dirty="0">
                          <a:latin typeface="Calibri"/>
                          <a:cs typeface="Calibri"/>
                        </a:rPr>
                        <a:t>Heading</a:t>
                      </a:r>
                      <a:endParaRPr sz="1800">
                        <a:latin typeface="Calibri"/>
                        <a:cs typeface="Calibri"/>
                      </a:endParaRPr>
                    </a:p>
                    <a:p>
                      <a:pPr marL="635" algn="ctr">
                        <a:lnSpc>
                          <a:spcPct val="100000"/>
                        </a:lnSpc>
                      </a:pPr>
                      <a:r>
                        <a:rPr sz="1800" b="1" dirty="0">
                          <a:latin typeface="Calibri"/>
                          <a:cs typeface="Calibri"/>
                        </a:rPr>
                        <a:t>9971</a:t>
                      </a:r>
                      <a:r>
                        <a:rPr sz="1800" b="1" spc="-35" dirty="0">
                          <a:latin typeface="Calibri"/>
                          <a:cs typeface="Calibri"/>
                        </a:rPr>
                        <a:t> </a:t>
                      </a:r>
                      <a:r>
                        <a:rPr sz="1800" b="1" dirty="0">
                          <a:latin typeface="Calibri"/>
                          <a:cs typeface="Calibri"/>
                        </a:rPr>
                        <a:t>or</a:t>
                      </a:r>
                      <a:endParaRPr sz="1800">
                        <a:latin typeface="Calibri"/>
                        <a:cs typeface="Calibri"/>
                      </a:endParaRPr>
                    </a:p>
                    <a:p>
                      <a:pPr algn="ctr">
                        <a:lnSpc>
                          <a:spcPct val="100000"/>
                        </a:lnSpc>
                      </a:pPr>
                      <a:r>
                        <a:rPr sz="1800" b="1" spc="-5" dirty="0">
                          <a:latin typeface="Calibri"/>
                          <a:cs typeface="Calibri"/>
                        </a:rPr>
                        <a:t>9991</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7F1FA"/>
                    </a:solidFill>
                  </a:tcPr>
                </a:tc>
                <a:tc>
                  <a:txBody>
                    <a:bodyPr/>
                    <a:lstStyle/>
                    <a:p>
                      <a:pPr algn="just">
                        <a:lnSpc>
                          <a:spcPts val="2045"/>
                        </a:lnSpc>
                      </a:pPr>
                      <a:r>
                        <a:rPr sz="1800" spc="-5" dirty="0">
                          <a:latin typeface="Calibri"/>
                          <a:cs typeface="Calibri"/>
                        </a:rPr>
                        <a:t>Services</a:t>
                      </a:r>
                      <a:r>
                        <a:rPr sz="1800" spc="60" dirty="0">
                          <a:latin typeface="Calibri"/>
                          <a:cs typeface="Calibri"/>
                        </a:rPr>
                        <a:t> </a:t>
                      </a:r>
                      <a:r>
                        <a:rPr sz="1800" spc="-5" dirty="0">
                          <a:latin typeface="Calibri"/>
                          <a:cs typeface="Calibri"/>
                        </a:rPr>
                        <a:t>of</a:t>
                      </a:r>
                      <a:r>
                        <a:rPr sz="1800" spc="55" dirty="0">
                          <a:latin typeface="Calibri"/>
                          <a:cs typeface="Calibri"/>
                        </a:rPr>
                        <a:t> </a:t>
                      </a:r>
                      <a:r>
                        <a:rPr sz="1800" spc="-15" dirty="0">
                          <a:latin typeface="Calibri"/>
                          <a:cs typeface="Calibri"/>
                        </a:rPr>
                        <a:t>life</a:t>
                      </a:r>
                      <a:r>
                        <a:rPr sz="1800" spc="65" dirty="0">
                          <a:latin typeface="Calibri"/>
                          <a:cs typeface="Calibri"/>
                        </a:rPr>
                        <a:t> </a:t>
                      </a:r>
                      <a:r>
                        <a:rPr sz="1800" spc="-10" dirty="0">
                          <a:latin typeface="Calibri"/>
                          <a:cs typeface="Calibri"/>
                        </a:rPr>
                        <a:t>insurance</a:t>
                      </a:r>
                      <a:r>
                        <a:rPr sz="1800" spc="65" dirty="0">
                          <a:latin typeface="Calibri"/>
                          <a:cs typeface="Calibri"/>
                        </a:rPr>
                        <a:t> </a:t>
                      </a:r>
                      <a:r>
                        <a:rPr sz="1800" spc="-10" dirty="0">
                          <a:latin typeface="Calibri"/>
                          <a:cs typeface="Calibri"/>
                        </a:rPr>
                        <a:t>provided</a:t>
                      </a:r>
                      <a:r>
                        <a:rPr sz="1800" spc="60" dirty="0">
                          <a:latin typeface="Calibri"/>
                          <a:cs typeface="Calibri"/>
                        </a:rPr>
                        <a:t> </a:t>
                      </a:r>
                      <a:r>
                        <a:rPr sz="1800" spc="-5" dirty="0">
                          <a:latin typeface="Calibri"/>
                          <a:cs typeface="Calibri"/>
                        </a:rPr>
                        <a:t>or</a:t>
                      </a:r>
                      <a:r>
                        <a:rPr sz="1800" spc="50" dirty="0">
                          <a:latin typeface="Calibri"/>
                          <a:cs typeface="Calibri"/>
                        </a:rPr>
                        <a:t> </a:t>
                      </a:r>
                      <a:r>
                        <a:rPr sz="1800" spc="-5" dirty="0">
                          <a:latin typeface="Calibri"/>
                          <a:cs typeface="Calibri"/>
                        </a:rPr>
                        <a:t>agreed</a:t>
                      </a:r>
                      <a:r>
                        <a:rPr sz="1800" spc="60" dirty="0">
                          <a:latin typeface="Calibri"/>
                          <a:cs typeface="Calibri"/>
                        </a:rPr>
                        <a:t> </a:t>
                      </a:r>
                      <a:r>
                        <a:rPr sz="1800" spc="-10" dirty="0">
                          <a:latin typeface="Calibri"/>
                          <a:cs typeface="Calibri"/>
                        </a:rPr>
                        <a:t>to</a:t>
                      </a:r>
                      <a:r>
                        <a:rPr sz="1800" spc="60" dirty="0">
                          <a:latin typeface="Calibri"/>
                          <a:cs typeface="Calibri"/>
                        </a:rPr>
                        <a:t> </a:t>
                      </a:r>
                      <a:r>
                        <a:rPr sz="1800" dirty="0">
                          <a:latin typeface="Calibri"/>
                          <a:cs typeface="Calibri"/>
                        </a:rPr>
                        <a:t>be</a:t>
                      </a:r>
                      <a:r>
                        <a:rPr sz="1800" spc="60" dirty="0">
                          <a:latin typeface="Calibri"/>
                          <a:cs typeface="Calibri"/>
                        </a:rPr>
                        <a:t> </a:t>
                      </a:r>
                      <a:r>
                        <a:rPr sz="1800" spc="-10" dirty="0">
                          <a:latin typeface="Calibri"/>
                          <a:cs typeface="Calibri"/>
                        </a:rPr>
                        <a:t>provided</a:t>
                      </a:r>
                      <a:r>
                        <a:rPr sz="1800" spc="60" dirty="0">
                          <a:latin typeface="Calibri"/>
                          <a:cs typeface="Calibri"/>
                        </a:rPr>
                        <a:t> </a:t>
                      </a:r>
                      <a:r>
                        <a:rPr sz="1800" spc="-5" dirty="0">
                          <a:latin typeface="Calibri"/>
                          <a:cs typeface="Calibri"/>
                        </a:rPr>
                        <a:t>by</a:t>
                      </a:r>
                      <a:r>
                        <a:rPr sz="1800" spc="55" dirty="0">
                          <a:latin typeface="Calibri"/>
                          <a:cs typeface="Calibri"/>
                        </a:rPr>
                        <a:t> </a:t>
                      </a:r>
                      <a:r>
                        <a:rPr sz="1800" dirty="0">
                          <a:latin typeface="Calibri"/>
                          <a:cs typeface="Calibri"/>
                        </a:rPr>
                        <a:t>the</a:t>
                      </a:r>
                      <a:r>
                        <a:rPr sz="1800" spc="60" dirty="0">
                          <a:latin typeface="Calibri"/>
                          <a:cs typeface="Calibri"/>
                        </a:rPr>
                        <a:t> </a:t>
                      </a:r>
                      <a:r>
                        <a:rPr sz="1800" spc="-10" dirty="0">
                          <a:latin typeface="Calibri"/>
                          <a:cs typeface="Calibri"/>
                        </a:rPr>
                        <a:t>Central</a:t>
                      </a:r>
                      <a:r>
                        <a:rPr sz="1800" spc="45" dirty="0">
                          <a:latin typeface="Calibri"/>
                          <a:cs typeface="Calibri"/>
                        </a:rPr>
                        <a:t> </a:t>
                      </a:r>
                      <a:r>
                        <a:rPr sz="1800" dirty="0">
                          <a:latin typeface="Calibri"/>
                          <a:cs typeface="Calibri"/>
                        </a:rPr>
                        <a:t>Armed</a:t>
                      </a:r>
                      <a:endParaRPr sz="1800">
                        <a:latin typeface="Calibri"/>
                        <a:cs typeface="Calibri"/>
                      </a:endParaRPr>
                    </a:p>
                    <a:p>
                      <a:pPr algn="just">
                        <a:lnSpc>
                          <a:spcPct val="100000"/>
                        </a:lnSpc>
                      </a:pPr>
                      <a:r>
                        <a:rPr sz="1800" spc="-15" dirty="0">
                          <a:latin typeface="Calibri"/>
                          <a:cs typeface="Calibri"/>
                        </a:rPr>
                        <a:t>Police Forces </a:t>
                      </a:r>
                      <a:r>
                        <a:rPr sz="1800" spc="-5" dirty="0">
                          <a:latin typeface="Calibri"/>
                          <a:cs typeface="Calibri"/>
                        </a:rPr>
                        <a:t>(under Ministry of Home </a:t>
                      </a:r>
                      <a:r>
                        <a:rPr sz="1800" spc="-15" dirty="0">
                          <a:latin typeface="Calibri"/>
                          <a:cs typeface="Calibri"/>
                        </a:rPr>
                        <a:t>Affairs) </a:t>
                      </a:r>
                      <a:r>
                        <a:rPr sz="1800" spc="-10" dirty="0">
                          <a:latin typeface="Calibri"/>
                          <a:cs typeface="Calibri"/>
                        </a:rPr>
                        <a:t>Group </a:t>
                      </a:r>
                      <a:r>
                        <a:rPr sz="1800" spc="-5" dirty="0">
                          <a:latin typeface="Calibri"/>
                          <a:cs typeface="Calibri"/>
                        </a:rPr>
                        <a:t>Insurance Funds </a:t>
                      </a:r>
                      <a:r>
                        <a:rPr sz="1800" spc="-10" dirty="0">
                          <a:latin typeface="Calibri"/>
                          <a:cs typeface="Calibri"/>
                        </a:rPr>
                        <a:t>to </a:t>
                      </a:r>
                      <a:r>
                        <a:rPr sz="1800" dirty="0">
                          <a:latin typeface="Calibri"/>
                          <a:cs typeface="Calibri"/>
                        </a:rPr>
                        <a:t>their </a:t>
                      </a:r>
                      <a:r>
                        <a:rPr sz="1800" spc="5" dirty="0">
                          <a:latin typeface="Calibri"/>
                          <a:cs typeface="Calibri"/>
                        </a:rPr>
                        <a:t> </a:t>
                      </a:r>
                      <a:r>
                        <a:rPr sz="1800" spc="-10" dirty="0">
                          <a:latin typeface="Calibri"/>
                          <a:cs typeface="Calibri"/>
                        </a:rPr>
                        <a:t>members </a:t>
                      </a:r>
                      <a:r>
                        <a:rPr sz="1800" dirty="0">
                          <a:latin typeface="Calibri"/>
                          <a:cs typeface="Calibri"/>
                        </a:rPr>
                        <a:t>under the </a:t>
                      </a:r>
                      <a:r>
                        <a:rPr sz="1800" spc="-10" dirty="0">
                          <a:latin typeface="Calibri"/>
                          <a:cs typeface="Calibri"/>
                        </a:rPr>
                        <a:t>Group Insurance </a:t>
                      </a:r>
                      <a:r>
                        <a:rPr sz="1800" spc="-5" dirty="0">
                          <a:latin typeface="Calibri"/>
                          <a:cs typeface="Calibri"/>
                        </a:rPr>
                        <a:t>Schemes of </a:t>
                      </a:r>
                      <a:r>
                        <a:rPr sz="1800" dirty="0">
                          <a:latin typeface="Calibri"/>
                          <a:cs typeface="Calibri"/>
                        </a:rPr>
                        <a:t>the </a:t>
                      </a:r>
                      <a:r>
                        <a:rPr sz="1800" spc="-5" dirty="0">
                          <a:latin typeface="Calibri"/>
                          <a:cs typeface="Calibri"/>
                        </a:rPr>
                        <a:t>concerned </a:t>
                      </a:r>
                      <a:r>
                        <a:rPr sz="1800" spc="-10" dirty="0">
                          <a:latin typeface="Calibri"/>
                          <a:cs typeface="Calibri"/>
                        </a:rPr>
                        <a:t>Central </a:t>
                      </a:r>
                      <a:r>
                        <a:rPr sz="1800" dirty="0">
                          <a:latin typeface="Calibri"/>
                          <a:cs typeface="Calibri"/>
                        </a:rPr>
                        <a:t>Armed </a:t>
                      </a:r>
                      <a:r>
                        <a:rPr sz="1800" spc="5" dirty="0">
                          <a:latin typeface="Calibri"/>
                          <a:cs typeface="Calibri"/>
                        </a:rPr>
                        <a:t> </a:t>
                      </a:r>
                      <a:r>
                        <a:rPr sz="1800" spc="-15" dirty="0">
                          <a:latin typeface="Calibri"/>
                          <a:cs typeface="Calibri"/>
                        </a:rPr>
                        <a:t>Police</a:t>
                      </a:r>
                      <a:r>
                        <a:rPr sz="1800" spc="25" dirty="0">
                          <a:latin typeface="Calibri"/>
                          <a:cs typeface="Calibri"/>
                        </a:rPr>
                        <a:t> </a:t>
                      </a:r>
                      <a:r>
                        <a:rPr sz="1800" spc="-15" dirty="0">
                          <a:latin typeface="Calibri"/>
                          <a:cs typeface="Calibri"/>
                        </a:rPr>
                        <a:t>Force.</a:t>
                      </a:r>
                      <a:endParaRPr sz="1800">
                        <a:latin typeface="Calibri"/>
                        <a:cs typeface="Calibri"/>
                      </a:endParaRPr>
                    </a:p>
                    <a:p>
                      <a:pPr algn="just">
                        <a:lnSpc>
                          <a:spcPct val="100000"/>
                        </a:lnSpc>
                      </a:pPr>
                      <a:r>
                        <a:rPr sz="1800" b="1" i="1" spc="-5" dirty="0">
                          <a:latin typeface="Calibri"/>
                          <a:cs typeface="Calibri"/>
                        </a:rPr>
                        <a:t>Inserted </a:t>
                      </a:r>
                      <a:r>
                        <a:rPr sz="1800" b="1" i="1" spc="-10" dirty="0">
                          <a:latin typeface="Calibri"/>
                          <a:cs typeface="Calibri"/>
                        </a:rPr>
                        <a:t>by</a:t>
                      </a:r>
                      <a:r>
                        <a:rPr sz="1800" b="1" i="1" spc="20" dirty="0">
                          <a:latin typeface="Calibri"/>
                          <a:cs typeface="Calibri"/>
                        </a:rPr>
                        <a:t> </a:t>
                      </a:r>
                      <a:r>
                        <a:rPr sz="1800" b="1" i="1" spc="-10" dirty="0">
                          <a:latin typeface="Calibri"/>
                          <a:cs typeface="Calibri"/>
                        </a:rPr>
                        <a:t>NN.21/2019</a:t>
                      </a:r>
                      <a:r>
                        <a:rPr sz="1800" b="1" i="1" spc="35" dirty="0">
                          <a:latin typeface="Calibri"/>
                          <a:cs typeface="Calibri"/>
                        </a:rPr>
                        <a:t> </a:t>
                      </a:r>
                      <a:r>
                        <a:rPr sz="1800" b="1" i="1" spc="-5" dirty="0">
                          <a:latin typeface="Calibri"/>
                          <a:cs typeface="Calibri"/>
                        </a:rPr>
                        <a:t>dated 30.09.2019</a:t>
                      </a:r>
                      <a:r>
                        <a:rPr sz="1800" b="1" i="1" dirty="0">
                          <a:latin typeface="Calibri"/>
                          <a:cs typeface="Calibri"/>
                        </a:rPr>
                        <a:t> </a:t>
                      </a:r>
                      <a:r>
                        <a:rPr sz="1800" b="1" i="1" spc="-30" dirty="0">
                          <a:latin typeface="Calibri"/>
                          <a:cs typeface="Calibri"/>
                        </a:rPr>
                        <a:t>w.e.f.</a:t>
                      </a:r>
                      <a:r>
                        <a:rPr sz="1800" b="1" i="1" dirty="0">
                          <a:latin typeface="Calibri"/>
                          <a:cs typeface="Calibri"/>
                        </a:rPr>
                        <a:t> </a:t>
                      </a:r>
                      <a:r>
                        <a:rPr sz="1800" b="1" i="1" spc="-5" dirty="0">
                          <a:latin typeface="Calibri"/>
                          <a:cs typeface="Calibri"/>
                        </a:rPr>
                        <a:t>01.10.2019</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7F1FA"/>
                    </a:solidFill>
                  </a:tcPr>
                </a:tc>
                <a:tc>
                  <a:txBody>
                    <a:bodyPr/>
                    <a:lstStyle/>
                    <a:p>
                      <a:pPr marL="3810" algn="ctr">
                        <a:lnSpc>
                          <a:spcPts val="2045"/>
                        </a:lnSpc>
                      </a:pPr>
                      <a:r>
                        <a:rPr sz="1800" dirty="0">
                          <a:latin typeface="Calibri"/>
                          <a:cs typeface="Calibri"/>
                        </a:rPr>
                        <a:t>Nil</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7F1FA"/>
                    </a:solidFill>
                  </a:tcPr>
                </a:tc>
                <a:tc>
                  <a:txBody>
                    <a:bodyPr/>
                    <a:lstStyle/>
                    <a:p>
                      <a:pPr marL="4445" algn="ctr">
                        <a:lnSpc>
                          <a:spcPts val="2045"/>
                        </a:lnSpc>
                      </a:pPr>
                      <a:r>
                        <a:rPr sz="1800" dirty="0">
                          <a:latin typeface="Calibri"/>
                          <a:cs typeface="Calibri"/>
                        </a:rPr>
                        <a:t>Nil</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7F1FA"/>
                    </a:solidFill>
                  </a:tcPr>
                </a:tc>
                <a:extLst>
                  <a:ext uri="{0D108BD9-81ED-4DB2-BD59-A6C34878D82A}">
                    <a16:rowId xmlns:a16="http://schemas.microsoft.com/office/drawing/2014/main" val="10002"/>
                  </a:ext>
                </a:extLst>
              </a:tr>
              <a:tr h="822897">
                <a:tc>
                  <a:txBody>
                    <a:bodyPr/>
                    <a:lstStyle/>
                    <a:p>
                      <a:pPr algn="ctr">
                        <a:lnSpc>
                          <a:spcPts val="2050"/>
                        </a:lnSpc>
                      </a:pPr>
                      <a:r>
                        <a:rPr sz="1800" dirty="0">
                          <a:latin typeface="Calibri"/>
                          <a:cs typeface="Calibri"/>
                        </a:rPr>
                        <a:t>30</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CCE3F5"/>
                    </a:solidFill>
                  </a:tcPr>
                </a:tc>
                <a:tc>
                  <a:txBody>
                    <a:bodyPr/>
                    <a:lstStyle/>
                    <a:p>
                      <a:pPr algn="ctr">
                        <a:lnSpc>
                          <a:spcPts val="2050"/>
                        </a:lnSpc>
                      </a:pPr>
                      <a:r>
                        <a:rPr sz="1800" b="1" dirty="0">
                          <a:latin typeface="Calibri"/>
                          <a:cs typeface="Calibri"/>
                        </a:rPr>
                        <a:t>Heading</a:t>
                      </a:r>
                      <a:endParaRPr sz="1800">
                        <a:latin typeface="Calibri"/>
                        <a:cs typeface="Calibri"/>
                      </a:endParaRPr>
                    </a:p>
                    <a:p>
                      <a:pPr algn="ctr">
                        <a:lnSpc>
                          <a:spcPct val="100000"/>
                        </a:lnSpc>
                      </a:pPr>
                      <a:r>
                        <a:rPr sz="1800" b="1" dirty="0">
                          <a:latin typeface="Calibri"/>
                          <a:cs typeface="Calibri"/>
                        </a:rPr>
                        <a:t>9971</a:t>
                      </a:r>
                      <a:r>
                        <a:rPr sz="1800" b="1" spc="-35" dirty="0">
                          <a:latin typeface="Calibri"/>
                          <a:cs typeface="Calibri"/>
                        </a:rPr>
                        <a:t> </a:t>
                      </a:r>
                      <a:r>
                        <a:rPr sz="1800" b="1" dirty="0">
                          <a:latin typeface="Calibri"/>
                          <a:cs typeface="Calibri"/>
                        </a:rPr>
                        <a:t>or</a:t>
                      </a:r>
                      <a:endParaRPr sz="1800">
                        <a:latin typeface="Calibri"/>
                        <a:cs typeface="Calibri"/>
                      </a:endParaRPr>
                    </a:p>
                    <a:p>
                      <a:pPr algn="ctr">
                        <a:lnSpc>
                          <a:spcPct val="100000"/>
                        </a:lnSpc>
                      </a:pPr>
                      <a:r>
                        <a:rPr sz="1800" b="1" spc="-5" dirty="0">
                          <a:latin typeface="Calibri"/>
                          <a:cs typeface="Calibri"/>
                        </a:rPr>
                        <a:t>9991</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CCE3F5"/>
                    </a:solidFill>
                  </a:tcPr>
                </a:tc>
                <a:tc>
                  <a:txBody>
                    <a:bodyPr/>
                    <a:lstStyle/>
                    <a:p>
                      <a:pPr>
                        <a:lnSpc>
                          <a:spcPct val="100000"/>
                        </a:lnSpc>
                        <a:spcBef>
                          <a:spcPts val="970"/>
                        </a:spcBef>
                      </a:pPr>
                      <a:r>
                        <a:rPr sz="1800" spc="-5" dirty="0">
                          <a:latin typeface="Calibri"/>
                          <a:cs typeface="Calibri"/>
                        </a:rPr>
                        <a:t>Services</a:t>
                      </a:r>
                      <a:r>
                        <a:rPr sz="1800" spc="470" dirty="0">
                          <a:latin typeface="Calibri"/>
                          <a:cs typeface="Calibri"/>
                        </a:rPr>
                        <a:t> </a:t>
                      </a:r>
                      <a:r>
                        <a:rPr sz="1800" spc="-5" dirty="0">
                          <a:latin typeface="Calibri"/>
                          <a:cs typeface="Calibri"/>
                        </a:rPr>
                        <a:t>by</a:t>
                      </a:r>
                      <a:r>
                        <a:rPr sz="1800" spc="470" dirty="0">
                          <a:latin typeface="Calibri"/>
                          <a:cs typeface="Calibri"/>
                        </a:rPr>
                        <a:t> </a:t>
                      </a:r>
                      <a:r>
                        <a:rPr sz="1800" dirty="0">
                          <a:latin typeface="Calibri"/>
                          <a:cs typeface="Calibri"/>
                        </a:rPr>
                        <a:t>the</a:t>
                      </a:r>
                      <a:r>
                        <a:rPr sz="1800" spc="470" dirty="0">
                          <a:latin typeface="Calibri"/>
                          <a:cs typeface="Calibri"/>
                        </a:rPr>
                        <a:t> </a:t>
                      </a:r>
                      <a:r>
                        <a:rPr sz="1800" spc="-10" dirty="0">
                          <a:latin typeface="Calibri"/>
                          <a:cs typeface="Calibri"/>
                        </a:rPr>
                        <a:t>Employees’</a:t>
                      </a:r>
                      <a:r>
                        <a:rPr sz="1800" spc="470" dirty="0">
                          <a:latin typeface="Calibri"/>
                          <a:cs typeface="Calibri"/>
                        </a:rPr>
                        <a:t> </a:t>
                      </a:r>
                      <a:r>
                        <a:rPr sz="1800" spc="-15" dirty="0">
                          <a:latin typeface="Calibri"/>
                          <a:cs typeface="Calibri"/>
                        </a:rPr>
                        <a:t>State</a:t>
                      </a:r>
                      <a:r>
                        <a:rPr sz="1800" spc="465" dirty="0">
                          <a:latin typeface="Calibri"/>
                          <a:cs typeface="Calibri"/>
                        </a:rPr>
                        <a:t> </a:t>
                      </a:r>
                      <a:r>
                        <a:rPr sz="1800" spc="-5" dirty="0">
                          <a:latin typeface="Calibri"/>
                          <a:cs typeface="Calibri"/>
                        </a:rPr>
                        <a:t>Insurance</a:t>
                      </a:r>
                      <a:r>
                        <a:rPr sz="1800" spc="465" dirty="0">
                          <a:latin typeface="Calibri"/>
                          <a:cs typeface="Calibri"/>
                        </a:rPr>
                        <a:t> </a:t>
                      </a:r>
                      <a:r>
                        <a:rPr sz="1800" spc="-10" dirty="0">
                          <a:latin typeface="Calibri"/>
                          <a:cs typeface="Calibri"/>
                        </a:rPr>
                        <a:t>Corporation</a:t>
                      </a:r>
                      <a:r>
                        <a:rPr sz="1800" spc="480" dirty="0">
                          <a:latin typeface="Calibri"/>
                          <a:cs typeface="Calibri"/>
                        </a:rPr>
                        <a:t> </a:t>
                      </a:r>
                      <a:r>
                        <a:rPr sz="1800" spc="-10" dirty="0">
                          <a:latin typeface="Calibri"/>
                          <a:cs typeface="Calibri"/>
                        </a:rPr>
                        <a:t>to</a:t>
                      </a:r>
                      <a:r>
                        <a:rPr sz="1800" spc="455" dirty="0">
                          <a:latin typeface="Calibri"/>
                          <a:cs typeface="Calibri"/>
                        </a:rPr>
                        <a:t> </a:t>
                      </a:r>
                      <a:r>
                        <a:rPr sz="1800" spc="-5" dirty="0">
                          <a:latin typeface="Calibri"/>
                          <a:cs typeface="Calibri"/>
                        </a:rPr>
                        <a:t>persons</a:t>
                      </a:r>
                      <a:r>
                        <a:rPr sz="1800" spc="459" dirty="0">
                          <a:latin typeface="Calibri"/>
                          <a:cs typeface="Calibri"/>
                        </a:rPr>
                        <a:t> </a:t>
                      </a:r>
                      <a:r>
                        <a:rPr sz="1800" spc="-5" dirty="0">
                          <a:latin typeface="Calibri"/>
                          <a:cs typeface="Calibri"/>
                        </a:rPr>
                        <a:t>governed</a:t>
                      </a:r>
                      <a:endParaRPr sz="1800">
                        <a:latin typeface="Calibri"/>
                        <a:cs typeface="Calibri"/>
                      </a:endParaRPr>
                    </a:p>
                    <a:p>
                      <a:pPr>
                        <a:lnSpc>
                          <a:spcPct val="100000"/>
                        </a:lnSpc>
                      </a:pPr>
                      <a:r>
                        <a:rPr sz="1800" dirty="0">
                          <a:latin typeface="Calibri"/>
                          <a:cs typeface="Calibri"/>
                        </a:rPr>
                        <a:t>under</a:t>
                      </a:r>
                      <a:r>
                        <a:rPr sz="1800" spc="5" dirty="0">
                          <a:latin typeface="Calibri"/>
                          <a:cs typeface="Calibri"/>
                        </a:rPr>
                        <a:t> </a:t>
                      </a:r>
                      <a:r>
                        <a:rPr sz="1800" dirty="0">
                          <a:latin typeface="Calibri"/>
                          <a:cs typeface="Calibri"/>
                        </a:rPr>
                        <a:t>the </a:t>
                      </a:r>
                      <a:r>
                        <a:rPr sz="1800" spc="-10" dirty="0">
                          <a:latin typeface="Calibri"/>
                          <a:cs typeface="Calibri"/>
                        </a:rPr>
                        <a:t>Employees’</a:t>
                      </a:r>
                      <a:r>
                        <a:rPr sz="1800" spc="10" dirty="0">
                          <a:latin typeface="Calibri"/>
                          <a:cs typeface="Calibri"/>
                        </a:rPr>
                        <a:t> </a:t>
                      </a:r>
                      <a:r>
                        <a:rPr sz="1800" spc="-15" dirty="0">
                          <a:latin typeface="Calibri"/>
                          <a:cs typeface="Calibri"/>
                        </a:rPr>
                        <a:t>State</a:t>
                      </a:r>
                      <a:r>
                        <a:rPr sz="1800" spc="5" dirty="0">
                          <a:latin typeface="Calibri"/>
                          <a:cs typeface="Calibri"/>
                        </a:rPr>
                        <a:t> </a:t>
                      </a:r>
                      <a:r>
                        <a:rPr sz="1800" spc="-5" dirty="0">
                          <a:latin typeface="Calibri"/>
                          <a:cs typeface="Calibri"/>
                        </a:rPr>
                        <a:t>Insurance</a:t>
                      </a:r>
                      <a:r>
                        <a:rPr sz="1800" spc="15" dirty="0">
                          <a:latin typeface="Calibri"/>
                          <a:cs typeface="Calibri"/>
                        </a:rPr>
                        <a:t> </a:t>
                      </a:r>
                      <a:r>
                        <a:rPr sz="1800" spc="-5" dirty="0">
                          <a:latin typeface="Calibri"/>
                          <a:cs typeface="Calibri"/>
                        </a:rPr>
                        <a:t>Act,</a:t>
                      </a:r>
                      <a:r>
                        <a:rPr sz="1800" spc="-10" dirty="0">
                          <a:latin typeface="Calibri"/>
                          <a:cs typeface="Calibri"/>
                        </a:rPr>
                        <a:t> </a:t>
                      </a:r>
                      <a:r>
                        <a:rPr sz="1800" spc="-5" dirty="0">
                          <a:latin typeface="Calibri"/>
                          <a:cs typeface="Calibri"/>
                        </a:rPr>
                        <a:t>1948</a:t>
                      </a:r>
                      <a:r>
                        <a:rPr sz="1800" spc="5" dirty="0">
                          <a:latin typeface="Calibri"/>
                          <a:cs typeface="Calibri"/>
                        </a:rPr>
                        <a:t> </a:t>
                      </a:r>
                      <a:r>
                        <a:rPr sz="1800" spc="-5" dirty="0">
                          <a:latin typeface="Calibri"/>
                          <a:cs typeface="Calibri"/>
                        </a:rPr>
                        <a:t>(34</a:t>
                      </a:r>
                      <a:r>
                        <a:rPr sz="1800" spc="15" dirty="0">
                          <a:latin typeface="Calibri"/>
                          <a:cs typeface="Calibri"/>
                        </a:rPr>
                        <a:t> </a:t>
                      </a:r>
                      <a:r>
                        <a:rPr sz="1800" spc="-5" dirty="0">
                          <a:latin typeface="Calibri"/>
                          <a:cs typeface="Calibri"/>
                        </a:rPr>
                        <a:t>of</a:t>
                      </a:r>
                      <a:r>
                        <a:rPr sz="1800" spc="15" dirty="0">
                          <a:latin typeface="Calibri"/>
                          <a:cs typeface="Calibri"/>
                        </a:rPr>
                        <a:t> </a:t>
                      </a:r>
                      <a:r>
                        <a:rPr sz="1800" spc="-5" dirty="0">
                          <a:latin typeface="Calibri"/>
                          <a:cs typeface="Calibri"/>
                        </a:rPr>
                        <a:t>1948).</a:t>
                      </a:r>
                      <a:endParaRPr sz="1800">
                        <a:latin typeface="Calibri"/>
                        <a:cs typeface="Calibri"/>
                      </a:endParaRPr>
                    </a:p>
                  </a:txBody>
                  <a:tcPr marL="0" marR="0" marT="12319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CCE3F5"/>
                    </a:solidFill>
                  </a:tcPr>
                </a:tc>
                <a:tc>
                  <a:txBody>
                    <a:bodyPr/>
                    <a:lstStyle/>
                    <a:p>
                      <a:pPr marL="3810" algn="ctr">
                        <a:lnSpc>
                          <a:spcPts val="2050"/>
                        </a:lnSpc>
                      </a:pPr>
                      <a:r>
                        <a:rPr sz="1800" dirty="0">
                          <a:latin typeface="Calibri"/>
                          <a:cs typeface="Calibri"/>
                        </a:rPr>
                        <a:t>Nil</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CCE3F5"/>
                    </a:solidFill>
                  </a:tcPr>
                </a:tc>
                <a:tc>
                  <a:txBody>
                    <a:bodyPr/>
                    <a:lstStyle/>
                    <a:p>
                      <a:pPr marL="4445" algn="ctr">
                        <a:lnSpc>
                          <a:spcPts val="2050"/>
                        </a:lnSpc>
                      </a:pPr>
                      <a:r>
                        <a:rPr sz="1800" dirty="0">
                          <a:latin typeface="Calibri"/>
                          <a:cs typeface="Calibri"/>
                        </a:rPr>
                        <a:t>Nil</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CCE3F5"/>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6333743"/>
            <a:ext cx="10322560" cy="524510"/>
            <a:chOff x="0" y="6333743"/>
            <a:chExt cx="10322560" cy="524510"/>
          </a:xfrm>
        </p:grpSpPr>
        <p:sp>
          <p:nvSpPr>
            <p:cNvPr id="3" name="object 3"/>
            <p:cNvSpPr/>
            <p:nvPr/>
          </p:nvSpPr>
          <p:spPr>
            <a:xfrm>
              <a:off x="3046" y="6429757"/>
              <a:ext cx="10319385" cy="428625"/>
            </a:xfrm>
            <a:custGeom>
              <a:avLst/>
              <a:gdLst/>
              <a:ahLst/>
              <a:cxnLst/>
              <a:rect l="l" t="t" r="r" b="b"/>
              <a:pathLst>
                <a:path w="10319385" h="428625">
                  <a:moveTo>
                    <a:pt x="0" y="428242"/>
                  </a:moveTo>
                  <a:lnTo>
                    <a:pt x="10319006" y="428242"/>
                  </a:lnTo>
                  <a:lnTo>
                    <a:pt x="10319006" y="0"/>
                  </a:lnTo>
                  <a:lnTo>
                    <a:pt x="0" y="0"/>
                  </a:lnTo>
                  <a:lnTo>
                    <a:pt x="0" y="428242"/>
                  </a:lnTo>
                  <a:close/>
                </a:path>
              </a:pathLst>
            </a:custGeom>
            <a:solidFill>
              <a:srgbClr val="2582C5"/>
            </a:solidFill>
          </p:spPr>
          <p:txBody>
            <a:bodyPr wrap="square" lIns="0" tIns="0" rIns="0" bIns="0" rtlCol="0"/>
            <a:lstStyle/>
            <a:p>
              <a:endParaRPr/>
            </a:p>
          </p:txBody>
        </p:sp>
        <p:sp>
          <p:nvSpPr>
            <p:cNvPr id="4" name="object 4"/>
            <p:cNvSpPr/>
            <p:nvPr/>
          </p:nvSpPr>
          <p:spPr>
            <a:xfrm>
              <a:off x="0" y="6333743"/>
              <a:ext cx="10322560" cy="64135"/>
            </a:xfrm>
            <a:custGeom>
              <a:avLst/>
              <a:gdLst/>
              <a:ahLst/>
              <a:cxnLst/>
              <a:rect l="l" t="t" r="r" b="b"/>
              <a:pathLst>
                <a:path w="10322560" h="64135">
                  <a:moveTo>
                    <a:pt x="0" y="64010"/>
                  </a:moveTo>
                  <a:lnTo>
                    <a:pt x="10322052" y="64010"/>
                  </a:lnTo>
                  <a:lnTo>
                    <a:pt x="10322052" y="0"/>
                  </a:lnTo>
                  <a:lnTo>
                    <a:pt x="0" y="0"/>
                  </a:lnTo>
                  <a:lnTo>
                    <a:pt x="0" y="64010"/>
                  </a:lnTo>
                  <a:close/>
                </a:path>
              </a:pathLst>
            </a:custGeom>
            <a:solidFill>
              <a:srgbClr val="1CACE4"/>
            </a:solidFill>
          </p:spPr>
          <p:txBody>
            <a:bodyPr wrap="square" lIns="0" tIns="0" rIns="0" bIns="0" rtlCol="0"/>
            <a:lstStyle/>
            <a:p>
              <a:endParaRPr/>
            </a:p>
          </p:txBody>
        </p:sp>
      </p:grpSp>
      <p:sp>
        <p:nvSpPr>
          <p:cNvPr id="5" name="object 5"/>
          <p:cNvSpPr txBox="1">
            <a:spLocks noGrp="1"/>
          </p:cNvSpPr>
          <p:nvPr>
            <p:ph type="title"/>
          </p:nvPr>
        </p:nvSpPr>
        <p:spPr>
          <a:prstGeom prst="rect">
            <a:avLst/>
          </a:prstGeom>
        </p:spPr>
        <p:txBody>
          <a:bodyPr vert="horz" wrap="square" lIns="0" tIns="13335" rIns="0" bIns="0" rtlCol="0">
            <a:spAutoFit/>
          </a:bodyPr>
          <a:lstStyle/>
          <a:p>
            <a:pPr marL="160020">
              <a:lnSpc>
                <a:spcPct val="100000"/>
              </a:lnSpc>
              <a:spcBef>
                <a:spcPts val="105"/>
              </a:spcBef>
            </a:pPr>
            <a:r>
              <a:rPr b="1" spc="-35" dirty="0">
                <a:solidFill>
                  <a:schemeClr val="accent6">
                    <a:lumMod val="50000"/>
                  </a:schemeClr>
                </a:solidFill>
              </a:rPr>
              <a:t>Exemptions</a:t>
            </a:r>
            <a:r>
              <a:rPr b="1" spc="-75" dirty="0">
                <a:solidFill>
                  <a:schemeClr val="accent6">
                    <a:lumMod val="50000"/>
                  </a:schemeClr>
                </a:solidFill>
              </a:rPr>
              <a:t> </a:t>
            </a:r>
            <a:r>
              <a:rPr b="1" spc="-25" dirty="0">
                <a:solidFill>
                  <a:schemeClr val="accent6">
                    <a:lumMod val="50000"/>
                  </a:schemeClr>
                </a:solidFill>
              </a:rPr>
              <a:t>relating</a:t>
            </a:r>
            <a:r>
              <a:rPr b="1" spc="-75" dirty="0">
                <a:solidFill>
                  <a:schemeClr val="accent6">
                    <a:lumMod val="50000"/>
                  </a:schemeClr>
                </a:solidFill>
              </a:rPr>
              <a:t> </a:t>
            </a:r>
            <a:r>
              <a:rPr b="1" spc="-25" dirty="0">
                <a:solidFill>
                  <a:schemeClr val="accent6">
                    <a:lumMod val="50000"/>
                  </a:schemeClr>
                </a:solidFill>
              </a:rPr>
              <a:t>to</a:t>
            </a:r>
            <a:r>
              <a:rPr b="1" spc="-40" dirty="0">
                <a:solidFill>
                  <a:schemeClr val="accent6">
                    <a:lumMod val="50000"/>
                  </a:schemeClr>
                </a:solidFill>
              </a:rPr>
              <a:t> </a:t>
            </a:r>
            <a:r>
              <a:rPr b="1" spc="-30" dirty="0">
                <a:solidFill>
                  <a:schemeClr val="accent6">
                    <a:lumMod val="50000"/>
                  </a:schemeClr>
                </a:solidFill>
              </a:rPr>
              <a:t>Insurance</a:t>
            </a:r>
            <a:r>
              <a:rPr b="1" spc="-85" dirty="0">
                <a:solidFill>
                  <a:schemeClr val="accent6">
                    <a:lumMod val="50000"/>
                  </a:schemeClr>
                </a:solidFill>
              </a:rPr>
              <a:t> </a:t>
            </a:r>
            <a:r>
              <a:rPr b="1" spc="-20" dirty="0">
                <a:solidFill>
                  <a:schemeClr val="accent6">
                    <a:lumMod val="50000"/>
                  </a:schemeClr>
                </a:solidFill>
              </a:rPr>
              <a:t>Business</a:t>
            </a:r>
          </a:p>
        </p:txBody>
      </p:sp>
      <p:sp>
        <p:nvSpPr>
          <p:cNvPr id="6" name="object 6"/>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sp>
        <p:nvSpPr>
          <p:cNvPr id="7" name="object 7"/>
          <p:cNvSpPr txBox="1"/>
          <p:nvPr/>
        </p:nvSpPr>
        <p:spPr>
          <a:xfrm>
            <a:off x="2668270" y="826973"/>
            <a:ext cx="6853555" cy="331470"/>
          </a:xfrm>
          <a:prstGeom prst="rect">
            <a:avLst/>
          </a:prstGeom>
        </p:spPr>
        <p:txBody>
          <a:bodyPr vert="horz" wrap="square" lIns="0" tIns="13335" rIns="0" bIns="0" rtlCol="0">
            <a:spAutoFit/>
          </a:bodyPr>
          <a:lstStyle/>
          <a:p>
            <a:pPr marL="12700">
              <a:lnSpc>
                <a:spcPct val="100000"/>
              </a:lnSpc>
              <a:spcBef>
                <a:spcPts val="105"/>
              </a:spcBef>
            </a:pPr>
            <a:r>
              <a:rPr sz="2000" b="1" spc="-5" dirty="0">
                <a:solidFill>
                  <a:srgbClr val="FF0000"/>
                </a:solidFill>
                <a:latin typeface="Calibri"/>
                <a:cs typeface="Calibri"/>
              </a:rPr>
              <a:t>Notification</a:t>
            </a:r>
            <a:r>
              <a:rPr sz="2000" b="1" spc="-45" dirty="0">
                <a:solidFill>
                  <a:srgbClr val="FF0000"/>
                </a:solidFill>
                <a:latin typeface="Calibri"/>
                <a:cs typeface="Calibri"/>
              </a:rPr>
              <a:t> </a:t>
            </a:r>
            <a:r>
              <a:rPr sz="2000" b="1" spc="-5" dirty="0">
                <a:solidFill>
                  <a:srgbClr val="FF0000"/>
                </a:solidFill>
                <a:latin typeface="Calibri"/>
                <a:cs typeface="Calibri"/>
              </a:rPr>
              <a:t>No.12/2017-Central</a:t>
            </a:r>
            <a:r>
              <a:rPr sz="2000" b="1" spc="-25" dirty="0">
                <a:solidFill>
                  <a:srgbClr val="FF0000"/>
                </a:solidFill>
                <a:latin typeface="Calibri"/>
                <a:cs typeface="Calibri"/>
              </a:rPr>
              <a:t> </a:t>
            </a:r>
            <a:r>
              <a:rPr sz="2000" b="1" spc="-65" dirty="0">
                <a:solidFill>
                  <a:srgbClr val="FF0000"/>
                </a:solidFill>
                <a:latin typeface="Calibri"/>
                <a:cs typeface="Calibri"/>
              </a:rPr>
              <a:t>Tax</a:t>
            </a:r>
            <a:r>
              <a:rPr sz="2000" b="1" spc="5" dirty="0">
                <a:solidFill>
                  <a:srgbClr val="FF0000"/>
                </a:solidFill>
                <a:latin typeface="Calibri"/>
                <a:cs typeface="Calibri"/>
              </a:rPr>
              <a:t> </a:t>
            </a:r>
            <a:r>
              <a:rPr sz="2000" b="1" spc="-10" dirty="0">
                <a:solidFill>
                  <a:srgbClr val="FF0000"/>
                </a:solidFill>
                <a:latin typeface="Calibri"/>
                <a:cs typeface="Calibri"/>
              </a:rPr>
              <a:t>(Rate)]</a:t>
            </a:r>
            <a:r>
              <a:rPr sz="2000" b="1" spc="-5" dirty="0">
                <a:solidFill>
                  <a:srgbClr val="FF0000"/>
                </a:solidFill>
                <a:latin typeface="Calibri"/>
                <a:cs typeface="Calibri"/>
              </a:rPr>
              <a:t> </a:t>
            </a:r>
            <a:r>
              <a:rPr sz="2000" b="1" spc="-10" dirty="0">
                <a:solidFill>
                  <a:srgbClr val="FF0000"/>
                </a:solidFill>
                <a:latin typeface="Calibri"/>
                <a:cs typeface="Calibri"/>
              </a:rPr>
              <a:t>Dated:</a:t>
            </a:r>
            <a:r>
              <a:rPr sz="2000" b="1" spc="5" dirty="0">
                <a:solidFill>
                  <a:srgbClr val="FF0000"/>
                </a:solidFill>
                <a:latin typeface="Calibri"/>
                <a:cs typeface="Calibri"/>
              </a:rPr>
              <a:t> </a:t>
            </a:r>
            <a:r>
              <a:rPr sz="2000" b="1" spc="-5" dirty="0">
                <a:solidFill>
                  <a:srgbClr val="FF0000"/>
                </a:solidFill>
                <a:latin typeface="Calibri"/>
                <a:cs typeface="Calibri"/>
              </a:rPr>
              <a:t>June</a:t>
            </a:r>
            <a:r>
              <a:rPr sz="2000" b="1" dirty="0">
                <a:solidFill>
                  <a:srgbClr val="FF0000"/>
                </a:solidFill>
                <a:latin typeface="Calibri"/>
                <a:cs typeface="Calibri"/>
              </a:rPr>
              <a:t> 28,</a:t>
            </a:r>
            <a:r>
              <a:rPr sz="2000" b="1" spc="-10" dirty="0">
                <a:solidFill>
                  <a:srgbClr val="FF0000"/>
                </a:solidFill>
                <a:latin typeface="Calibri"/>
                <a:cs typeface="Calibri"/>
              </a:rPr>
              <a:t> </a:t>
            </a:r>
            <a:r>
              <a:rPr sz="2000" b="1" dirty="0">
                <a:solidFill>
                  <a:srgbClr val="FF0000"/>
                </a:solidFill>
                <a:latin typeface="Calibri"/>
                <a:cs typeface="Calibri"/>
              </a:rPr>
              <a:t>2017</a:t>
            </a:r>
            <a:endParaRPr sz="2000">
              <a:latin typeface="Calibri"/>
              <a:cs typeface="Calibri"/>
            </a:endParaRPr>
          </a:p>
        </p:txBody>
      </p:sp>
      <p:grpSp>
        <p:nvGrpSpPr>
          <p:cNvPr id="8" name="object 8"/>
          <p:cNvGrpSpPr/>
          <p:nvPr/>
        </p:nvGrpSpPr>
        <p:grpSpPr>
          <a:xfrm>
            <a:off x="148233" y="1137030"/>
            <a:ext cx="11715750" cy="5207635"/>
            <a:chOff x="148233" y="1137030"/>
            <a:chExt cx="11715750" cy="5207635"/>
          </a:xfrm>
        </p:grpSpPr>
        <p:sp>
          <p:nvSpPr>
            <p:cNvPr id="9" name="object 9"/>
            <p:cNvSpPr/>
            <p:nvPr/>
          </p:nvSpPr>
          <p:spPr>
            <a:xfrm>
              <a:off x="173621" y="1149730"/>
              <a:ext cx="11664950" cy="548640"/>
            </a:xfrm>
            <a:custGeom>
              <a:avLst/>
              <a:gdLst/>
              <a:ahLst/>
              <a:cxnLst/>
              <a:rect l="l" t="t" r="r" b="b"/>
              <a:pathLst>
                <a:path w="11664950" h="548639">
                  <a:moveTo>
                    <a:pt x="11664747" y="0"/>
                  </a:moveTo>
                  <a:lnTo>
                    <a:pt x="11664747" y="0"/>
                  </a:lnTo>
                  <a:lnTo>
                    <a:pt x="0" y="0"/>
                  </a:lnTo>
                  <a:lnTo>
                    <a:pt x="0" y="548640"/>
                  </a:lnTo>
                  <a:lnTo>
                    <a:pt x="11664747" y="548640"/>
                  </a:lnTo>
                  <a:lnTo>
                    <a:pt x="11664747" y="0"/>
                  </a:lnTo>
                  <a:close/>
                </a:path>
              </a:pathLst>
            </a:custGeom>
            <a:solidFill>
              <a:srgbClr val="1CACE4"/>
            </a:solidFill>
          </p:spPr>
          <p:txBody>
            <a:bodyPr wrap="square" lIns="0" tIns="0" rIns="0" bIns="0" rtlCol="0"/>
            <a:lstStyle/>
            <a:p>
              <a:endParaRPr/>
            </a:p>
          </p:txBody>
        </p:sp>
        <p:sp>
          <p:nvSpPr>
            <p:cNvPr id="10" name="object 10"/>
            <p:cNvSpPr/>
            <p:nvPr/>
          </p:nvSpPr>
          <p:spPr>
            <a:xfrm>
              <a:off x="173621" y="1698408"/>
              <a:ext cx="11664950" cy="4632960"/>
            </a:xfrm>
            <a:custGeom>
              <a:avLst/>
              <a:gdLst/>
              <a:ahLst/>
              <a:cxnLst/>
              <a:rect l="l" t="t" r="r" b="b"/>
              <a:pathLst>
                <a:path w="11664950" h="4632960">
                  <a:moveTo>
                    <a:pt x="11664747" y="0"/>
                  </a:moveTo>
                  <a:lnTo>
                    <a:pt x="11664747" y="0"/>
                  </a:lnTo>
                  <a:lnTo>
                    <a:pt x="0" y="0"/>
                  </a:lnTo>
                  <a:lnTo>
                    <a:pt x="0" y="4632960"/>
                  </a:lnTo>
                  <a:lnTo>
                    <a:pt x="10575696" y="4632960"/>
                  </a:lnTo>
                  <a:lnTo>
                    <a:pt x="10575696" y="4595711"/>
                  </a:lnTo>
                  <a:lnTo>
                    <a:pt x="11664747" y="4595711"/>
                  </a:lnTo>
                  <a:lnTo>
                    <a:pt x="11664747" y="0"/>
                  </a:lnTo>
                  <a:close/>
                </a:path>
              </a:pathLst>
            </a:custGeom>
            <a:solidFill>
              <a:srgbClr val="CCE3F5"/>
            </a:solidFill>
          </p:spPr>
          <p:txBody>
            <a:bodyPr wrap="square" lIns="0" tIns="0" rIns="0" bIns="0" rtlCol="0"/>
            <a:lstStyle/>
            <a:p>
              <a:endParaRPr/>
            </a:p>
          </p:txBody>
        </p:sp>
        <p:sp>
          <p:nvSpPr>
            <p:cNvPr id="11" name="object 11"/>
            <p:cNvSpPr/>
            <p:nvPr/>
          </p:nvSpPr>
          <p:spPr>
            <a:xfrm>
              <a:off x="838184" y="1143380"/>
              <a:ext cx="8949690" cy="5194935"/>
            </a:xfrm>
            <a:custGeom>
              <a:avLst/>
              <a:gdLst/>
              <a:ahLst/>
              <a:cxnLst/>
              <a:rect l="l" t="t" r="r" b="b"/>
              <a:pathLst>
                <a:path w="8949690" h="5194935">
                  <a:moveTo>
                    <a:pt x="0" y="0"/>
                  </a:moveTo>
                  <a:lnTo>
                    <a:pt x="0" y="5194335"/>
                  </a:lnTo>
                </a:path>
                <a:path w="8949690" h="5194935">
                  <a:moveTo>
                    <a:pt x="1157747" y="0"/>
                  </a:moveTo>
                  <a:lnTo>
                    <a:pt x="1157747" y="5194335"/>
                  </a:lnTo>
                </a:path>
                <a:path w="8949690" h="5194935">
                  <a:moveTo>
                    <a:pt x="8949578" y="0"/>
                  </a:moveTo>
                  <a:lnTo>
                    <a:pt x="8949578" y="5194335"/>
                  </a:lnTo>
                </a:path>
              </a:pathLst>
            </a:custGeom>
            <a:ln w="12700">
              <a:solidFill>
                <a:srgbClr val="FFFFFF"/>
              </a:solidFill>
            </a:ln>
          </p:spPr>
          <p:txBody>
            <a:bodyPr wrap="square" lIns="0" tIns="0" rIns="0" bIns="0" rtlCol="0"/>
            <a:lstStyle/>
            <a:p>
              <a:endParaRPr/>
            </a:p>
          </p:txBody>
        </p:sp>
        <p:sp>
          <p:nvSpPr>
            <p:cNvPr id="12" name="object 12"/>
            <p:cNvSpPr/>
            <p:nvPr/>
          </p:nvSpPr>
          <p:spPr>
            <a:xfrm>
              <a:off x="10749279" y="1143380"/>
              <a:ext cx="0" cy="5151120"/>
            </a:xfrm>
            <a:custGeom>
              <a:avLst/>
              <a:gdLst/>
              <a:ahLst/>
              <a:cxnLst/>
              <a:rect l="l" t="t" r="r" b="b"/>
              <a:pathLst>
                <a:path h="5151120">
                  <a:moveTo>
                    <a:pt x="0" y="0"/>
                  </a:moveTo>
                  <a:lnTo>
                    <a:pt x="0" y="5150738"/>
                  </a:lnTo>
                </a:path>
              </a:pathLst>
            </a:custGeom>
            <a:ln w="12700">
              <a:solidFill>
                <a:srgbClr val="FFFFFF"/>
              </a:solidFill>
            </a:ln>
          </p:spPr>
          <p:txBody>
            <a:bodyPr wrap="square" lIns="0" tIns="0" rIns="0" bIns="0" rtlCol="0"/>
            <a:lstStyle/>
            <a:p>
              <a:endParaRPr/>
            </a:p>
          </p:txBody>
        </p:sp>
        <p:sp>
          <p:nvSpPr>
            <p:cNvPr id="13" name="object 13"/>
            <p:cNvSpPr/>
            <p:nvPr/>
          </p:nvSpPr>
          <p:spPr>
            <a:xfrm>
              <a:off x="167283" y="1698370"/>
              <a:ext cx="11677650" cy="0"/>
            </a:xfrm>
            <a:custGeom>
              <a:avLst/>
              <a:gdLst/>
              <a:ahLst/>
              <a:cxnLst/>
              <a:rect l="l" t="t" r="r" b="b"/>
              <a:pathLst>
                <a:path w="11677650">
                  <a:moveTo>
                    <a:pt x="0" y="0"/>
                  </a:moveTo>
                  <a:lnTo>
                    <a:pt x="11677499" y="0"/>
                  </a:lnTo>
                </a:path>
              </a:pathLst>
            </a:custGeom>
            <a:ln w="38100">
              <a:solidFill>
                <a:srgbClr val="FFFFFF"/>
              </a:solidFill>
            </a:ln>
          </p:spPr>
          <p:txBody>
            <a:bodyPr wrap="square" lIns="0" tIns="0" rIns="0" bIns="0" rtlCol="0"/>
            <a:lstStyle/>
            <a:p>
              <a:endParaRPr/>
            </a:p>
          </p:txBody>
        </p:sp>
        <p:sp>
          <p:nvSpPr>
            <p:cNvPr id="14" name="object 14"/>
            <p:cNvSpPr/>
            <p:nvPr/>
          </p:nvSpPr>
          <p:spPr>
            <a:xfrm>
              <a:off x="173633" y="1143380"/>
              <a:ext cx="0" cy="5194935"/>
            </a:xfrm>
            <a:custGeom>
              <a:avLst/>
              <a:gdLst/>
              <a:ahLst/>
              <a:cxnLst/>
              <a:rect l="l" t="t" r="r" b="b"/>
              <a:pathLst>
                <a:path h="5194935">
                  <a:moveTo>
                    <a:pt x="0" y="0"/>
                  </a:moveTo>
                  <a:lnTo>
                    <a:pt x="0" y="5194335"/>
                  </a:lnTo>
                </a:path>
              </a:pathLst>
            </a:custGeom>
            <a:ln w="12700">
              <a:solidFill>
                <a:srgbClr val="FFFFFF"/>
              </a:solidFill>
            </a:ln>
          </p:spPr>
          <p:txBody>
            <a:bodyPr wrap="square" lIns="0" tIns="0" rIns="0" bIns="0" rtlCol="0"/>
            <a:lstStyle/>
            <a:p>
              <a:endParaRPr/>
            </a:p>
          </p:txBody>
        </p:sp>
        <p:sp>
          <p:nvSpPr>
            <p:cNvPr id="15" name="object 15"/>
            <p:cNvSpPr/>
            <p:nvPr/>
          </p:nvSpPr>
          <p:spPr>
            <a:xfrm>
              <a:off x="11838431" y="1143380"/>
              <a:ext cx="0" cy="5151120"/>
            </a:xfrm>
            <a:custGeom>
              <a:avLst/>
              <a:gdLst/>
              <a:ahLst/>
              <a:cxnLst/>
              <a:rect l="l" t="t" r="r" b="b"/>
              <a:pathLst>
                <a:path h="5151120">
                  <a:moveTo>
                    <a:pt x="0" y="0"/>
                  </a:moveTo>
                  <a:lnTo>
                    <a:pt x="0" y="5150738"/>
                  </a:lnTo>
                </a:path>
              </a:pathLst>
            </a:custGeom>
            <a:ln w="12700">
              <a:solidFill>
                <a:srgbClr val="FFFFFF"/>
              </a:solidFill>
            </a:ln>
          </p:spPr>
          <p:txBody>
            <a:bodyPr wrap="square" lIns="0" tIns="0" rIns="0" bIns="0" rtlCol="0"/>
            <a:lstStyle/>
            <a:p>
              <a:endParaRPr/>
            </a:p>
          </p:txBody>
        </p:sp>
        <p:sp>
          <p:nvSpPr>
            <p:cNvPr id="16" name="object 16"/>
            <p:cNvSpPr/>
            <p:nvPr/>
          </p:nvSpPr>
          <p:spPr>
            <a:xfrm>
              <a:off x="167283" y="1149730"/>
              <a:ext cx="11677650" cy="0"/>
            </a:xfrm>
            <a:custGeom>
              <a:avLst/>
              <a:gdLst/>
              <a:ahLst/>
              <a:cxnLst/>
              <a:rect l="l" t="t" r="r" b="b"/>
              <a:pathLst>
                <a:path w="11677650">
                  <a:moveTo>
                    <a:pt x="0" y="0"/>
                  </a:moveTo>
                  <a:lnTo>
                    <a:pt x="11677499" y="0"/>
                  </a:lnTo>
                </a:path>
              </a:pathLst>
            </a:custGeom>
            <a:ln w="12700">
              <a:solidFill>
                <a:srgbClr val="FFFFFF"/>
              </a:solidFill>
            </a:ln>
          </p:spPr>
          <p:txBody>
            <a:bodyPr wrap="square" lIns="0" tIns="0" rIns="0" bIns="0" rtlCol="0"/>
            <a:lstStyle/>
            <a:p>
              <a:endParaRPr/>
            </a:p>
          </p:txBody>
        </p:sp>
        <p:sp>
          <p:nvSpPr>
            <p:cNvPr id="17" name="object 17"/>
            <p:cNvSpPr/>
            <p:nvPr/>
          </p:nvSpPr>
          <p:spPr>
            <a:xfrm>
              <a:off x="167283" y="6331366"/>
              <a:ext cx="10154920" cy="0"/>
            </a:xfrm>
            <a:custGeom>
              <a:avLst/>
              <a:gdLst/>
              <a:ahLst/>
              <a:cxnLst/>
              <a:rect l="l" t="t" r="r" b="b"/>
              <a:pathLst>
                <a:path w="10154920">
                  <a:moveTo>
                    <a:pt x="0" y="0"/>
                  </a:moveTo>
                  <a:lnTo>
                    <a:pt x="10154769" y="0"/>
                  </a:lnTo>
                </a:path>
              </a:pathLst>
            </a:custGeom>
            <a:ln w="12700">
              <a:solidFill>
                <a:srgbClr val="FFFFFF"/>
              </a:solidFill>
            </a:ln>
          </p:spPr>
          <p:txBody>
            <a:bodyPr wrap="square" lIns="0" tIns="0" rIns="0" bIns="0" rtlCol="0"/>
            <a:lstStyle/>
            <a:p>
              <a:endParaRPr/>
            </a:p>
          </p:txBody>
        </p:sp>
      </p:grpSp>
      <p:sp>
        <p:nvSpPr>
          <p:cNvPr id="18" name="object 18"/>
          <p:cNvSpPr txBox="1"/>
          <p:nvPr/>
        </p:nvSpPr>
        <p:spPr>
          <a:xfrm>
            <a:off x="199439" y="1122045"/>
            <a:ext cx="636905" cy="29972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FFFFFF"/>
                </a:solidFill>
                <a:latin typeface="Calibri"/>
                <a:cs typeface="Calibri"/>
              </a:rPr>
              <a:t>Sl.</a:t>
            </a:r>
            <a:r>
              <a:rPr sz="1800" b="1" spc="-90" dirty="0">
                <a:solidFill>
                  <a:srgbClr val="FFFFFF"/>
                </a:solidFill>
                <a:latin typeface="Calibri"/>
                <a:cs typeface="Calibri"/>
              </a:rPr>
              <a:t> </a:t>
            </a:r>
            <a:r>
              <a:rPr sz="1800" b="1" dirty="0">
                <a:solidFill>
                  <a:srgbClr val="FFFFFF"/>
                </a:solidFill>
                <a:latin typeface="Calibri"/>
                <a:cs typeface="Calibri"/>
              </a:rPr>
              <a:t>No.</a:t>
            </a:r>
            <a:endParaRPr sz="1800">
              <a:latin typeface="Calibri"/>
              <a:cs typeface="Calibri"/>
            </a:endParaRPr>
          </a:p>
        </p:txBody>
      </p:sp>
      <p:sp>
        <p:nvSpPr>
          <p:cNvPr id="19" name="object 19"/>
          <p:cNvSpPr txBox="1"/>
          <p:nvPr/>
        </p:nvSpPr>
        <p:spPr>
          <a:xfrm>
            <a:off x="1022399" y="1122045"/>
            <a:ext cx="788035" cy="574675"/>
          </a:xfrm>
          <a:prstGeom prst="rect">
            <a:avLst/>
          </a:prstGeom>
        </p:spPr>
        <p:txBody>
          <a:bodyPr vert="horz" wrap="square" lIns="0" tIns="12700" rIns="0" bIns="0" rtlCol="0">
            <a:spAutoFit/>
          </a:bodyPr>
          <a:lstStyle/>
          <a:p>
            <a:pPr marL="18415">
              <a:lnSpc>
                <a:spcPct val="100000"/>
              </a:lnSpc>
              <a:spcBef>
                <a:spcPts val="100"/>
              </a:spcBef>
            </a:pPr>
            <a:r>
              <a:rPr sz="1800" b="1" spc="-10" dirty="0">
                <a:solidFill>
                  <a:srgbClr val="FFFFFF"/>
                </a:solidFill>
                <a:latin typeface="Calibri"/>
                <a:cs typeface="Calibri"/>
              </a:rPr>
              <a:t>Chapter</a:t>
            </a:r>
            <a:endParaRPr sz="1800">
              <a:latin typeface="Calibri"/>
              <a:cs typeface="Calibri"/>
            </a:endParaRPr>
          </a:p>
          <a:p>
            <a:pPr marL="12700">
              <a:lnSpc>
                <a:spcPct val="100000"/>
              </a:lnSpc>
            </a:pPr>
            <a:r>
              <a:rPr sz="1800" b="1" dirty="0">
                <a:solidFill>
                  <a:srgbClr val="FFFFFF"/>
                </a:solidFill>
                <a:latin typeface="Calibri"/>
                <a:cs typeface="Calibri"/>
              </a:rPr>
              <a:t>h</a:t>
            </a:r>
            <a:r>
              <a:rPr sz="1800" b="1" spc="5" dirty="0">
                <a:solidFill>
                  <a:srgbClr val="FFFFFF"/>
                </a:solidFill>
                <a:latin typeface="Calibri"/>
                <a:cs typeface="Calibri"/>
              </a:rPr>
              <a:t>e</a:t>
            </a:r>
            <a:r>
              <a:rPr sz="1800" b="1" dirty="0">
                <a:solidFill>
                  <a:srgbClr val="FFFFFF"/>
                </a:solidFill>
                <a:latin typeface="Calibri"/>
                <a:cs typeface="Calibri"/>
              </a:rPr>
              <a:t>adi</a:t>
            </a:r>
            <a:r>
              <a:rPr sz="1800" b="1" spc="-5" dirty="0">
                <a:solidFill>
                  <a:srgbClr val="FFFFFF"/>
                </a:solidFill>
                <a:latin typeface="Calibri"/>
                <a:cs typeface="Calibri"/>
              </a:rPr>
              <a:t>n</a:t>
            </a:r>
            <a:r>
              <a:rPr sz="1800" b="1" dirty="0">
                <a:solidFill>
                  <a:srgbClr val="FFFFFF"/>
                </a:solidFill>
                <a:latin typeface="Calibri"/>
                <a:cs typeface="Calibri"/>
              </a:rPr>
              <a:t>g</a:t>
            </a:r>
            <a:endParaRPr sz="1800">
              <a:latin typeface="Calibri"/>
              <a:cs typeface="Calibri"/>
            </a:endParaRPr>
          </a:p>
        </p:txBody>
      </p:sp>
      <p:sp>
        <p:nvSpPr>
          <p:cNvPr id="20" name="object 20"/>
          <p:cNvSpPr txBox="1"/>
          <p:nvPr/>
        </p:nvSpPr>
        <p:spPr>
          <a:xfrm>
            <a:off x="5845809" y="1122045"/>
            <a:ext cx="94615" cy="29972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FFFFFF"/>
                </a:solidFill>
                <a:latin typeface="Calibri"/>
                <a:cs typeface="Calibri"/>
              </a:rPr>
              <a:t>`</a:t>
            </a:r>
            <a:endParaRPr sz="1800">
              <a:latin typeface="Calibri"/>
              <a:cs typeface="Calibri"/>
            </a:endParaRPr>
          </a:p>
        </p:txBody>
      </p:sp>
      <p:sp>
        <p:nvSpPr>
          <p:cNvPr id="21" name="object 21"/>
          <p:cNvSpPr txBox="1"/>
          <p:nvPr/>
        </p:nvSpPr>
        <p:spPr>
          <a:xfrm>
            <a:off x="9936860" y="1396060"/>
            <a:ext cx="702945" cy="300355"/>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FFFFFF"/>
                </a:solidFill>
                <a:latin typeface="Calibri"/>
                <a:cs typeface="Calibri"/>
              </a:rPr>
              <a:t>r</a:t>
            </a:r>
            <a:r>
              <a:rPr sz="1800" b="1" spc="-75" dirty="0">
                <a:solidFill>
                  <a:srgbClr val="FFFFFF"/>
                </a:solidFill>
                <a:latin typeface="Calibri"/>
                <a:cs typeface="Calibri"/>
              </a:rPr>
              <a:t> </a:t>
            </a:r>
            <a:r>
              <a:rPr sz="1800" b="1" spc="-5" dirty="0">
                <a:solidFill>
                  <a:srgbClr val="FFFFFF"/>
                </a:solidFill>
                <a:latin typeface="Calibri"/>
                <a:cs typeface="Calibri"/>
              </a:rPr>
              <a:t>cent.)</a:t>
            </a:r>
            <a:endParaRPr sz="1800">
              <a:latin typeface="Calibri"/>
              <a:cs typeface="Calibri"/>
            </a:endParaRPr>
          </a:p>
        </p:txBody>
      </p:sp>
      <p:sp>
        <p:nvSpPr>
          <p:cNvPr id="22" name="object 22"/>
          <p:cNvSpPr txBox="1"/>
          <p:nvPr/>
        </p:nvSpPr>
        <p:spPr>
          <a:xfrm>
            <a:off x="9853041" y="1122045"/>
            <a:ext cx="1917700" cy="299720"/>
          </a:xfrm>
          <a:prstGeom prst="rect">
            <a:avLst/>
          </a:prstGeom>
        </p:spPr>
        <p:txBody>
          <a:bodyPr vert="horz" wrap="square" lIns="0" tIns="12700" rIns="0" bIns="0" rtlCol="0">
            <a:spAutoFit/>
          </a:bodyPr>
          <a:lstStyle/>
          <a:p>
            <a:pPr marL="12700">
              <a:lnSpc>
                <a:spcPct val="100000"/>
              </a:lnSpc>
              <a:spcBef>
                <a:spcPts val="100"/>
              </a:spcBef>
            </a:pPr>
            <a:r>
              <a:rPr sz="1800" b="1" spc="-15" dirty="0">
                <a:solidFill>
                  <a:srgbClr val="FFFFFF"/>
                </a:solidFill>
                <a:latin typeface="Calibri"/>
                <a:cs typeface="Calibri"/>
              </a:rPr>
              <a:t>Rate</a:t>
            </a:r>
            <a:r>
              <a:rPr sz="1800" b="1" spc="385" dirty="0">
                <a:solidFill>
                  <a:srgbClr val="FFFFFF"/>
                </a:solidFill>
                <a:latin typeface="Calibri"/>
                <a:cs typeface="Calibri"/>
              </a:rPr>
              <a:t> </a:t>
            </a:r>
            <a:r>
              <a:rPr sz="1800" b="1" dirty="0">
                <a:solidFill>
                  <a:srgbClr val="FFFFFF"/>
                </a:solidFill>
                <a:latin typeface="Calibri"/>
                <a:cs typeface="Calibri"/>
              </a:rPr>
              <a:t>(pe</a:t>
            </a:r>
            <a:r>
              <a:rPr sz="1800" b="1" spc="515" dirty="0">
                <a:solidFill>
                  <a:srgbClr val="FFFFFF"/>
                </a:solidFill>
                <a:latin typeface="Calibri"/>
                <a:cs typeface="Calibri"/>
              </a:rPr>
              <a:t> </a:t>
            </a:r>
            <a:r>
              <a:rPr sz="1800" b="1" spc="-5" dirty="0">
                <a:solidFill>
                  <a:srgbClr val="FFFFFF"/>
                </a:solidFill>
                <a:latin typeface="Calibri"/>
                <a:cs typeface="Calibri"/>
              </a:rPr>
              <a:t>Condition</a:t>
            </a:r>
            <a:endParaRPr sz="1800">
              <a:latin typeface="Calibri"/>
              <a:cs typeface="Calibri"/>
            </a:endParaRPr>
          </a:p>
        </p:txBody>
      </p:sp>
      <p:sp>
        <p:nvSpPr>
          <p:cNvPr id="23" name="object 23"/>
          <p:cNvSpPr txBox="1"/>
          <p:nvPr/>
        </p:nvSpPr>
        <p:spPr>
          <a:xfrm>
            <a:off x="376222" y="1671065"/>
            <a:ext cx="1445895" cy="1122680"/>
          </a:xfrm>
          <a:prstGeom prst="rect">
            <a:avLst/>
          </a:prstGeom>
        </p:spPr>
        <p:txBody>
          <a:bodyPr vert="horz" wrap="square" lIns="0" tIns="12700" rIns="0" bIns="0" rtlCol="0">
            <a:spAutoFit/>
          </a:bodyPr>
          <a:lstStyle/>
          <a:p>
            <a:pPr marL="647700" marR="5080" indent="-635635" algn="just">
              <a:lnSpc>
                <a:spcPct val="100000"/>
              </a:lnSpc>
              <a:spcBef>
                <a:spcPts val="100"/>
              </a:spcBef>
            </a:pPr>
            <a:r>
              <a:rPr sz="1800" dirty="0">
                <a:latin typeface="Calibri"/>
                <a:cs typeface="Calibri"/>
              </a:rPr>
              <a:t>35</a:t>
            </a:r>
            <a:r>
              <a:rPr sz="1800" spc="5" dirty="0">
                <a:latin typeface="Calibri"/>
                <a:cs typeface="Calibri"/>
              </a:rPr>
              <a:t> </a:t>
            </a:r>
            <a:r>
              <a:rPr sz="1800" b="1" dirty="0">
                <a:latin typeface="Calibri"/>
                <a:cs typeface="Calibri"/>
              </a:rPr>
              <a:t>Heading </a:t>
            </a:r>
            <a:r>
              <a:rPr sz="1800" b="1" spc="-395" dirty="0">
                <a:latin typeface="Calibri"/>
                <a:cs typeface="Calibri"/>
              </a:rPr>
              <a:t> </a:t>
            </a:r>
            <a:r>
              <a:rPr sz="1800" b="1" dirty="0">
                <a:latin typeface="Calibri"/>
                <a:cs typeface="Calibri"/>
              </a:rPr>
              <a:t>9971 or </a:t>
            </a:r>
            <a:r>
              <a:rPr sz="1800" b="1" spc="5" dirty="0">
                <a:latin typeface="Calibri"/>
                <a:cs typeface="Calibri"/>
              </a:rPr>
              <a:t> </a:t>
            </a:r>
            <a:r>
              <a:rPr sz="1800" b="1" dirty="0">
                <a:latin typeface="Calibri"/>
                <a:cs typeface="Calibri"/>
              </a:rPr>
              <a:t>H</a:t>
            </a:r>
            <a:r>
              <a:rPr sz="1800" b="1" spc="5" dirty="0">
                <a:latin typeface="Calibri"/>
                <a:cs typeface="Calibri"/>
              </a:rPr>
              <a:t>e</a:t>
            </a:r>
            <a:r>
              <a:rPr sz="1800" b="1" dirty="0">
                <a:latin typeface="Calibri"/>
                <a:cs typeface="Calibri"/>
              </a:rPr>
              <a:t>adi</a:t>
            </a:r>
            <a:r>
              <a:rPr sz="1800" b="1" spc="5" dirty="0">
                <a:latin typeface="Calibri"/>
                <a:cs typeface="Calibri"/>
              </a:rPr>
              <a:t>n</a:t>
            </a:r>
            <a:r>
              <a:rPr sz="1800" b="1" dirty="0">
                <a:latin typeface="Calibri"/>
                <a:cs typeface="Calibri"/>
              </a:rPr>
              <a:t>g</a:t>
            </a:r>
            <a:endParaRPr sz="1800">
              <a:latin typeface="Calibri"/>
              <a:cs typeface="Calibri"/>
            </a:endParaRPr>
          </a:p>
          <a:p>
            <a:pPr marL="807720">
              <a:lnSpc>
                <a:spcPct val="100000"/>
              </a:lnSpc>
            </a:pPr>
            <a:r>
              <a:rPr sz="1800" b="1" spc="-5" dirty="0">
                <a:latin typeface="Calibri"/>
                <a:cs typeface="Calibri"/>
              </a:rPr>
              <a:t>9991</a:t>
            </a:r>
            <a:endParaRPr sz="1800">
              <a:latin typeface="Calibri"/>
              <a:cs typeface="Calibri"/>
            </a:endParaRPr>
          </a:p>
        </p:txBody>
      </p:sp>
      <p:sp>
        <p:nvSpPr>
          <p:cNvPr id="24" name="object 24"/>
          <p:cNvSpPr txBox="1"/>
          <p:nvPr/>
        </p:nvSpPr>
        <p:spPr>
          <a:xfrm>
            <a:off x="8237590" y="3625088"/>
            <a:ext cx="1564640" cy="269240"/>
          </a:xfrm>
          <a:prstGeom prst="rect">
            <a:avLst/>
          </a:prstGeom>
        </p:spPr>
        <p:txBody>
          <a:bodyPr vert="horz" wrap="square" lIns="0" tIns="12065" rIns="0" bIns="0" rtlCol="0">
            <a:spAutoFit/>
          </a:bodyPr>
          <a:lstStyle/>
          <a:p>
            <a:pPr marL="12700">
              <a:lnSpc>
                <a:spcPct val="100000"/>
              </a:lnSpc>
              <a:spcBef>
                <a:spcPts val="95"/>
              </a:spcBef>
              <a:tabLst>
                <a:tab pos="937260" algn="l"/>
                <a:tab pos="1275715" algn="l"/>
              </a:tabLst>
            </a:pPr>
            <a:r>
              <a:rPr sz="1600" spc="-5" dirty="0">
                <a:latin typeface="Calibri"/>
                <a:cs typeface="Calibri"/>
              </a:rPr>
              <a:t>ap</a:t>
            </a:r>
            <a:r>
              <a:rPr sz="1600" spc="-10" dirty="0">
                <a:latin typeface="Calibri"/>
                <a:cs typeface="Calibri"/>
              </a:rPr>
              <a:t>p</a:t>
            </a:r>
            <a:r>
              <a:rPr sz="1600" spc="-20" dirty="0">
                <a:latin typeface="Calibri"/>
                <a:cs typeface="Calibri"/>
              </a:rPr>
              <a:t>ro</a:t>
            </a:r>
            <a:r>
              <a:rPr sz="1600" spc="-5" dirty="0">
                <a:latin typeface="Calibri"/>
                <a:cs typeface="Calibri"/>
              </a:rPr>
              <a:t>ved</a:t>
            </a:r>
            <a:r>
              <a:rPr sz="1600" dirty="0">
                <a:latin typeface="Times New Roman"/>
                <a:cs typeface="Times New Roman"/>
              </a:rPr>
              <a:t>	</a:t>
            </a:r>
            <a:r>
              <a:rPr sz="1600" spc="-20" dirty="0">
                <a:latin typeface="Calibri"/>
                <a:cs typeface="Calibri"/>
              </a:rPr>
              <a:t>b</a:t>
            </a:r>
            <a:r>
              <a:rPr sz="1600" spc="-5" dirty="0">
                <a:latin typeface="Calibri"/>
                <a:cs typeface="Calibri"/>
              </a:rPr>
              <a:t>y</a:t>
            </a:r>
            <a:r>
              <a:rPr sz="1600" dirty="0">
                <a:latin typeface="Times New Roman"/>
                <a:cs typeface="Times New Roman"/>
              </a:rPr>
              <a:t>	</a:t>
            </a:r>
            <a:r>
              <a:rPr sz="1600" spc="-5" dirty="0">
                <a:latin typeface="Calibri"/>
                <a:cs typeface="Calibri"/>
              </a:rPr>
              <a:t>t</a:t>
            </a:r>
            <a:r>
              <a:rPr sz="1600" spc="-10" dirty="0">
                <a:latin typeface="Calibri"/>
                <a:cs typeface="Calibri"/>
              </a:rPr>
              <a:t>he</a:t>
            </a:r>
            <a:endParaRPr sz="1600">
              <a:latin typeface="Calibri"/>
              <a:cs typeface="Calibri"/>
            </a:endParaRPr>
          </a:p>
        </p:txBody>
      </p:sp>
      <p:sp>
        <p:nvSpPr>
          <p:cNvPr id="25" name="object 25"/>
          <p:cNvSpPr txBox="1"/>
          <p:nvPr/>
        </p:nvSpPr>
        <p:spPr>
          <a:xfrm>
            <a:off x="1983485" y="1674113"/>
            <a:ext cx="6198870" cy="3926840"/>
          </a:xfrm>
          <a:prstGeom prst="rect">
            <a:avLst/>
          </a:prstGeom>
        </p:spPr>
        <p:txBody>
          <a:bodyPr vert="horz" wrap="square" lIns="0" tIns="12065" rIns="0" bIns="0" rtlCol="0">
            <a:spAutoFit/>
          </a:bodyPr>
          <a:lstStyle/>
          <a:p>
            <a:pPr marL="12700">
              <a:lnSpc>
                <a:spcPct val="100000"/>
              </a:lnSpc>
              <a:spcBef>
                <a:spcPts val="95"/>
              </a:spcBef>
            </a:pPr>
            <a:r>
              <a:rPr sz="1600" spc="-5" dirty="0">
                <a:latin typeface="Calibri"/>
                <a:cs typeface="Calibri"/>
              </a:rPr>
              <a:t>Services</a:t>
            </a:r>
            <a:r>
              <a:rPr sz="1600" spc="40" dirty="0">
                <a:latin typeface="Calibri"/>
                <a:cs typeface="Calibri"/>
              </a:rPr>
              <a:t> </a:t>
            </a:r>
            <a:r>
              <a:rPr sz="1600" spc="-5" dirty="0">
                <a:latin typeface="Calibri"/>
                <a:cs typeface="Calibri"/>
              </a:rPr>
              <a:t>of</a:t>
            </a:r>
            <a:r>
              <a:rPr sz="1600" spc="15" dirty="0">
                <a:latin typeface="Calibri"/>
                <a:cs typeface="Calibri"/>
              </a:rPr>
              <a:t> </a:t>
            </a:r>
            <a:r>
              <a:rPr sz="1600" spc="-10" dirty="0">
                <a:latin typeface="Calibri"/>
                <a:cs typeface="Calibri"/>
              </a:rPr>
              <a:t>general</a:t>
            </a:r>
            <a:r>
              <a:rPr sz="1600" spc="10" dirty="0">
                <a:latin typeface="Calibri"/>
                <a:cs typeface="Calibri"/>
              </a:rPr>
              <a:t> </a:t>
            </a:r>
            <a:r>
              <a:rPr sz="1600" spc="-10" dirty="0">
                <a:latin typeface="Calibri"/>
                <a:cs typeface="Calibri"/>
              </a:rPr>
              <a:t>insurance</a:t>
            </a:r>
            <a:r>
              <a:rPr sz="1600" dirty="0">
                <a:latin typeface="Calibri"/>
                <a:cs typeface="Calibri"/>
              </a:rPr>
              <a:t> </a:t>
            </a:r>
            <a:r>
              <a:rPr sz="1600" spc="-5" dirty="0">
                <a:latin typeface="Calibri"/>
                <a:cs typeface="Calibri"/>
              </a:rPr>
              <a:t>business</a:t>
            </a:r>
            <a:r>
              <a:rPr sz="1600" dirty="0">
                <a:latin typeface="Calibri"/>
                <a:cs typeface="Calibri"/>
              </a:rPr>
              <a:t> </a:t>
            </a:r>
            <a:r>
              <a:rPr sz="1600" spc="-10" dirty="0">
                <a:latin typeface="Calibri"/>
                <a:cs typeface="Calibri"/>
              </a:rPr>
              <a:t>provided</a:t>
            </a:r>
            <a:r>
              <a:rPr sz="1600" spc="10" dirty="0">
                <a:latin typeface="Calibri"/>
                <a:cs typeface="Calibri"/>
              </a:rPr>
              <a:t> </a:t>
            </a:r>
            <a:r>
              <a:rPr sz="1600" spc="-5" dirty="0">
                <a:latin typeface="Calibri"/>
                <a:cs typeface="Calibri"/>
              </a:rPr>
              <a:t>under</a:t>
            </a:r>
            <a:r>
              <a:rPr sz="1600" dirty="0">
                <a:latin typeface="Calibri"/>
                <a:cs typeface="Calibri"/>
              </a:rPr>
              <a:t> </a:t>
            </a:r>
            <a:r>
              <a:rPr sz="1600" spc="-10" dirty="0">
                <a:latin typeface="Calibri"/>
                <a:cs typeface="Calibri"/>
              </a:rPr>
              <a:t>following</a:t>
            </a:r>
            <a:r>
              <a:rPr sz="1600" spc="5" dirty="0">
                <a:latin typeface="Calibri"/>
                <a:cs typeface="Calibri"/>
              </a:rPr>
              <a:t> </a:t>
            </a:r>
            <a:r>
              <a:rPr sz="1600" spc="-10" dirty="0">
                <a:latin typeface="Calibri"/>
                <a:cs typeface="Calibri"/>
              </a:rPr>
              <a:t>schemes</a:t>
            </a:r>
            <a:r>
              <a:rPr sz="1600" spc="20" dirty="0">
                <a:latin typeface="Calibri"/>
                <a:cs typeface="Calibri"/>
              </a:rPr>
              <a:t> </a:t>
            </a:r>
            <a:r>
              <a:rPr sz="1600" spc="-5" dirty="0">
                <a:latin typeface="Calibri"/>
                <a:cs typeface="Calibri"/>
              </a:rPr>
              <a:t>–</a:t>
            </a:r>
            <a:endParaRPr sz="1600">
              <a:latin typeface="Calibri"/>
              <a:cs typeface="Calibri"/>
            </a:endParaRPr>
          </a:p>
          <a:p>
            <a:pPr marL="279400" indent="-266700">
              <a:lnSpc>
                <a:spcPct val="100000"/>
              </a:lnSpc>
              <a:buAutoNum type="alphaLcParenBoth"/>
              <a:tabLst>
                <a:tab pos="279400" algn="l"/>
              </a:tabLst>
            </a:pPr>
            <a:r>
              <a:rPr sz="1600" spc="-5" dirty="0">
                <a:latin typeface="Calibri"/>
                <a:cs typeface="Calibri"/>
              </a:rPr>
              <a:t>Hut</a:t>
            </a:r>
            <a:r>
              <a:rPr sz="1600" spc="-15" dirty="0">
                <a:latin typeface="Calibri"/>
                <a:cs typeface="Calibri"/>
              </a:rPr>
              <a:t> </a:t>
            </a:r>
            <a:r>
              <a:rPr sz="1600" spc="-10" dirty="0">
                <a:latin typeface="Calibri"/>
                <a:cs typeface="Calibri"/>
              </a:rPr>
              <a:t>Insurance Scheme;</a:t>
            </a:r>
            <a:endParaRPr sz="1600">
              <a:latin typeface="Calibri"/>
              <a:cs typeface="Calibri"/>
            </a:endParaRPr>
          </a:p>
          <a:p>
            <a:pPr marL="288290" indent="-276225">
              <a:lnSpc>
                <a:spcPct val="100000"/>
              </a:lnSpc>
              <a:buAutoNum type="alphaLcParenBoth"/>
              <a:tabLst>
                <a:tab pos="288925" algn="l"/>
              </a:tabLst>
            </a:pPr>
            <a:r>
              <a:rPr sz="1600" spc="-10" dirty="0">
                <a:latin typeface="Calibri"/>
                <a:cs typeface="Calibri"/>
              </a:rPr>
              <a:t>Cattle Insurance</a:t>
            </a:r>
            <a:r>
              <a:rPr sz="1600" spc="5" dirty="0">
                <a:latin typeface="Calibri"/>
                <a:cs typeface="Calibri"/>
              </a:rPr>
              <a:t> </a:t>
            </a:r>
            <a:r>
              <a:rPr sz="1600" spc="-5" dirty="0">
                <a:latin typeface="Calibri"/>
                <a:cs typeface="Calibri"/>
              </a:rPr>
              <a:t>under</a:t>
            </a:r>
            <a:r>
              <a:rPr sz="1600" spc="5" dirty="0">
                <a:latin typeface="Calibri"/>
                <a:cs typeface="Calibri"/>
              </a:rPr>
              <a:t> </a:t>
            </a:r>
            <a:r>
              <a:rPr sz="1600" spc="-10" dirty="0">
                <a:latin typeface="Calibri"/>
                <a:cs typeface="Calibri"/>
              </a:rPr>
              <a:t>Swarnajaynti</a:t>
            </a:r>
            <a:r>
              <a:rPr sz="1600" dirty="0">
                <a:latin typeface="Calibri"/>
                <a:cs typeface="Calibri"/>
              </a:rPr>
              <a:t> </a:t>
            </a:r>
            <a:r>
              <a:rPr sz="1600" spc="-15" dirty="0">
                <a:latin typeface="Calibri"/>
                <a:cs typeface="Calibri"/>
              </a:rPr>
              <a:t>Gram</a:t>
            </a:r>
            <a:r>
              <a:rPr sz="1600" spc="10" dirty="0">
                <a:latin typeface="Calibri"/>
                <a:cs typeface="Calibri"/>
              </a:rPr>
              <a:t> </a:t>
            </a:r>
            <a:r>
              <a:rPr sz="1600" spc="-20" dirty="0">
                <a:latin typeface="Calibri"/>
                <a:cs typeface="Calibri"/>
              </a:rPr>
              <a:t>Swarozgar</a:t>
            </a:r>
            <a:r>
              <a:rPr sz="1600" spc="20" dirty="0">
                <a:latin typeface="Calibri"/>
                <a:cs typeface="Calibri"/>
              </a:rPr>
              <a:t> </a:t>
            </a:r>
            <a:r>
              <a:rPr sz="1600" spc="-30" dirty="0">
                <a:latin typeface="Calibri"/>
                <a:cs typeface="Calibri"/>
              </a:rPr>
              <a:t>Yojna</a:t>
            </a:r>
            <a:endParaRPr sz="1600">
              <a:latin typeface="Calibri"/>
              <a:cs typeface="Calibri"/>
            </a:endParaRPr>
          </a:p>
          <a:p>
            <a:pPr marL="268605" indent="-256540">
              <a:lnSpc>
                <a:spcPct val="100000"/>
              </a:lnSpc>
              <a:buAutoNum type="alphaLcParenBoth"/>
              <a:tabLst>
                <a:tab pos="269240" algn="l"/>
              </a:tabLst>
            </a:pPr>
            <a:r>
              <a:rPr sz="1600" spc="-10" dirty="0">
                <a:latin typeface="Calibri"/>
                <a:cs typeface="Calibri"/>
              </a:rPr>
              <a:t>Scheme</a:t>
            </a:r>
            <a:r>
              <a:rPr sz="1600" spc="5" dirty="0">
                <a:latin typeface="Calibri"/>
                <a:cs typeface="Calibri"/>
              </a:rPr>
              <a:t> </a:t>
            </a:r>
            <a:r>
              <a:rPr sz="1600" spc="-15" dirty="0">
                <a:latin typeface="Calibri"/>
                <a:cs typeface="Calibri"/>
              </a:rPr>
              <a:t>for</a:t>
            </a:r>
            <a:r>
              <a:rPr sz="1600" dirty="0">
                <a:latin typeface="Calibri"/>
                <a:cs typeface="Calibri"/>
              </a:rPr>
              <a:t> </a:t>
            </a:r>
            <a:r>
              <a:rPr sz="1600" spc="-10" dirty="0">
                <a:latin typeface="Calibri"/>
                <a:cs typeface="Calibri"/>
              </a:rPr>
              <a:t>Insurance </a:t>
            </a:r>
            <a:r>
              <a:rPr sz="1600" spc="-5" dirty="0">
                <a:latin typeface="Calibri"/>
                <a:cs typeface="Calibri"/>
              </a:rPr>
              <a:t>of</a:t>
            </a:r>
            <a:r>
              <a:rPr sz="1600" spc="5" dirty="0">
                <a:latin typeface="Calibri"/>
                <a:cs typeface="Calibri"/>
              </a:rPr>
              <a:t> </a:t>
            </a:r>
            <a:r>
              <a:rPr sz="1600" spc="-15" dirty="0">
                <a:latin typeface="Calibri"/>
                <a:cs typeface="Calibri"/>
              </a:rPr>
              <a:t>Tribals;</a:t>
            </a:r>
            <a:endParaRPr sz="1600">
              <a:latin typeface="Calibri"/>
              <a:cs typeface="Calibri"/>
            </a:endParaRPr>
          </a:p>
          <a:p>
            <a:pPr marL="288290" indent="-276225">
              <a:lnSpc>
                <a:spcPct val="100000"/>
              </a:lnSpc>
              <a:buAutoNum type="alphaLcParenBoth"/>
              <a:tabLst>
                <a:tab pos="288925" algn="l"/>
              </a:tabLst>
            </a:pPr>
            <a:r>
              <a:rPr sz="1600" spc="-10" dirty="0">
                <a:latin typeface="Calibri"/>
                <a:cs typeface="Calibri"/>
              </a:rPr>
              <a:t>Janata</a:t>
            </a:r>
            <a:r>
              <a:rPr sz="1600" spc="-5" dirty="0">
                <a:latin typeface="Calibri"/>
                <a:cs typeface="Calibri"/>
              </a:rPr>
              <a:t> </a:t>
            </a:r>
            <a:r>
              <a:rPr sz="1600" spc="-15" dirty="0">
                <a:latin typeface="Calibri"/>
                <a:cs typeface="Calibri"/>
              </a:rPr>
              <a:t>Personal</a:t>
            </a:r>
            <a:r>
              <a:rPr sz="1600" spc="40" dirty="0">
                <a:latin typeface="Calibri"/>
                <a:cs typeface="Calibri"/>
              </a:rPr>
              <a:t> </a:t>
            </a:r>
            <a:r>
              <a:rPr sz="1600" spc="-10" dirty="0">
                <a:latin typeface="Calibri"/>
                <a:cs typeface="Calibri"/>
              </a:rPr>
              <a:t>Accident</a:t>
            </a:r>
            <a:r>
              <a:rPr sz="1600" spc="-5" dirty="0">
                <a:latin typeface="Calibri"/>
                <a:cs typeface="Calibri"/>
              </a:rPr>
              <a:t> </a:t>
            </a:r>
            <a:r>
              <a:rPr sz="1600" spc="-10" dirty="0">
                <a:latin typeface="Calibri"/>
                <a:cs typeface="Calibri"/>
              </a:rPr>
              <a:t>Policy</a:t>
            </a:r>
            <a:r>
              <a:rPr sz="1600" spc="15" dirty="0">
                <a:latin typeface="Calibri"/>
                <a:cs typeface="Calibri"/>
              </a:rPr>
              <a:t> </a:t>
            </a:r>
            <a:r>
              <a:rPr sz="1600" spc="-5" dirty="0">
                <a:latin typeface="Calibri"/>
                <a:cs typeface="Calibri"/>
              </a:rPr>
              <a:t>and</a:t>
            </a:r>
            <a:r>
              <a:rPr sz="1600" dirty="0">
                <a:latin typeface="Calibri"/>
                <a:cs typeface="Calibri"/>
              </a:rPr>
              <a:t> </a:t>
            </a:r>
            <a:r>
              <a:rPr sz="1600" spc="-10" dirty="0">
                <a:latin typeface="Calibri"/>
                <a:cs typeface="Calibri"/>
              </a:rPr>
              <a:t>Gramin</a:t>
            </a:r>
            <a:r>
              <a:rPr sz="1600" spc="5" dirty="0">
                <a:latin typeface="Calibri"/>
                <a:cs typeface="Calibri"/>
              </a:rPr>
              <a:t> </a:t>
            </a:r>
            <a:r>
              <a:rPr sz="1600" spc="-10" dirty="0">
                <a:latin typeface="Calibri"/>
                <a:cs typeface="Calibri"/>
              </a:rPr>
              <a:t>Accident</a:t>
            </a:r>
            <a:r>
              <a:rPr sz="1600" spc="15" dirty="0">
                <a:latin typeface="Calibri"/>
                <a:cs typeface="Calibri"/>
              </a:rPr>
              <a:t> </a:t>
            </a:r>
            <a:r>
              <a:rPr sz="1600" spc="-10" dirty="0">
                <a:latin typeface="Calibri"/>
                <a:cs typeface="Calibri"/>
              </a:rPr>
              <a:t>Policy;</a:t>
            </a:r>
            <a:endParaRPr sz="1600">
              <a:latin typeface="Calibri"/>
              <a:cs typeface="Calibri"/>
            </a:endParaRPr>
          </a:p>
          <a:p>
            <a:pPr marL="283845" indent="-271780">
              <a:lnSpc>
                <a:spcPct val="100000"/>
              </a:lnSpc>
              <a:buAutoNum type="alphaLcParenBoth"/>
              <a:tabLst>
                <a:tab pos="284480" algn="l"/>
              </a:tabLst>
            </a:pPr>
            <a:r>
              <a:rPr sz="1600" spc="-10" dirty="0">
                <a:latin typeface="Calibri"/>
                <a:cs typeface="Calibri"/>
              </a:rPr>
              <a:t>Group</a:t>
            </a:r>
            <a:r>
              <a:rPr sz="1600" spc="20" dirty="0">
                <a:latin typeface="Calibri"/>
                <a:cs typeface="Calibri"/>
              </a:rPr>
              <a:t> </a:t>
            </a:r>
            <a:r>
              <a:rPr sz="1600" spc="-15" dirty="0">
                <a:latin typeface="Calibri"/>
                <a:cs typeface="Calibri"/>
              </a:rPr>
              <a:t>Personal</a:t>
            </a:r>
            <a:r>
              <a:rPr sz="1600" spc="20" dirty="0">
                <a:latin typeface="Calibri"/>
                <a:cs typeface="Calibri"/>
              </a:rPr>
              <a:t> </a:t>
            </a:r>
            <a:r>
              <a:rPr sz="1600" spc="-10" dirty="0">
                <a:latin typeface="Calibri"/>
                <a:cs typeface="Calibri"/>
              </a:rPr>
              <a:t>Accident</a:t>
            </a:r>
            <a:r>
              <a:rPr sz="1600" spc="5" dirty="0">
                <a:latin typeface="Calibri"/>
                <a:cs typeface="Calibri"/>
              </a:rPr>
              <a:t> </a:t>
            </a:r>
            <a:r>
              <a:rPr sz="1600" spc="-10" dirty="0">
                <a:latin typeface="Calibri"/>
                <a:cs typeface="Calibri"/>
              </a:rPr>
              <a:t>Policy</a:t>
            </a:r>
            <a:r>
              <a:rPr sz="1600" spc="-5" dirty="0">
                <a:latin typeface="Calibri"/>
                <a:cs typeface="Calibri"/>
              </a:rPr>
              <a:t> </a:t>
            </a:r>
            <a:r>
              <a:rPr sz="1600" spc="-15" dirty="0">
                <a:latin typeface="Calibri"/>
                <a:cs typeface="Calibri"/>
              </a:rPr>
              <a:t>for</a:t>
            </a:r>
            <a:r>
              <a:rPr sz="1600" spc="15" dirty="0">
                <a:latin typeface="Calibri"/>
                <a:cs typeface="Calibri"/>
              </a:rPr>
              <a:t> </a:t>
            </a:r>
            <a:r>
              <a:rPr sz="1600" spc="-10" dirty="0">
                <a:latin typeface="Calibri"/>
                <a:cs typeface="Calibri"/>
              </a:rPr>
              <a:t>Self-Employed</a:t>
            </a:r>
            <a:r>
              <a:rPr sz="1600" spc="25" dirty="0">
                <a:latin typeface="Calibri"/>
                <a:cs typeface="Calibri"/>
              </a:rPr>
              <a:t> </a:t>
            </a:r>
            <a:r>
              <a:rPr sz="1600" spc="-20" dirty="0">
                <a:latin typeface="Calibri"/>
                <a:cs typeface="Calibri"/>
              </a:rPr>
              <a:t>Women;</a:t>
            </a:r>
            <a:endParaRPr sz="1600">
              <a:latin typeface="Calibri"/>
              <a:cs typeface="Calibri"/>
            </a:endParaRPr>
          </a:p>
          <a:p>
            <a:pPr marL="247015" indent="-234950">
              <a:lnSpc>
                <a:spcPct val="100000"/>
              </a:lnSpc>
              <a:buAutoNum type="alphaLcParenBoth"/>
              <a:tabLst>
                <a:tab pos="247650" algn="l"/>
              </a:tabLst>
            </a:pPr>
            <a:r>
              <a:rPr sz="1600" spc="-5" dirty="0">
                <a:latin typeface="Calibri"/>
                <a:cs typeface="Calibri"/>
              </a:rPr>
              <a:t>Agricultural</a:t>
            </a:r>
            <a:r>
              <a:rPr sz="1600" spc="-10" dirty="0">
                <a:latin typeface="Calibri"/>
                <a:cs typeface="Calibri"/>
              </a:rPr>
              <a:t> Pumpset</a:t>
            </a:r>
            <a:r>
              <a:rPr sz="1600" spc="10" dirty="0">
                <a:latin typeface="Calibri"/>
                <a:cs typeface="Calibri"/>
              </a:rPr>
              <a:t> </a:t>
            </a:r>
            <a:r>
              <a:rPr sz="1600" spc="-5" dirty="0">
                <a:latin typeface="Calibri"/>
                <a:cs typeface="Calibri"/>
              </a:rPr>
              <a:t>and</a:t>
            </a:r>
            <a:r>
              <a:rPr sz="1600" spc="-20" dirty="0">
                <a:latin typeface="Calibri"/>
                <a:cs typeface="Calibri"/>
              </a:rPr>
              <a:t> </a:t>
            </a:r>
            <a:r>
              <a:rPr sz="1600" spc="-10" dirty="0">
                <a:latin typeface="Calibri"/>
                <a:cs typeface="Calibri"/>
              </a:rPr>
              <a:t>Failed</a:t>
            </a:r>
            <a:r>
              <a:rPr sz="1600" spc="-15" dirty="0">
                <a:latin typeface="Calibri"/>
                <a:cs typeface="Calibri"/>
              </a:rPr>
              <a:t> </a:t>
            </a:r>
            <a:r>
              <a:rPr sz="1600" spc="-20" dirty="0">
                <a:latin typeface="Calibri"/>
                <a:cs typeface="Calibri"/>
              </a:rPr>
              <a:t>Well</a:t>
            </a:r>
            <a:r>
              <a:rPr sz="1600" spc="15" dirty="0">
                <a:latin typeface="Calibri"/>
                <a:cs typeface="Calibri"/>
              </a:rPr>
              <a:t> </a:t>
            </a:r>
            <a:r>
              <a:rPr sz="1600" spc="-10" dirty="0">
                <a:latin typeface="Calibri"/>
                <a:cs typeface="Calibri"/>
              </a:rPr>
              <a:t>Insurance;</a:t>
            </a:r>
            <a:endParaRPr sz="1600">
              <a:latin typeface="Calibri"/>
              <a:cs typeface="Calibri"/>
            </a:endParaRPr>
          </a:p>
          <a:p>
            <a:pPr marL="279400" indent="-266700">
              <a:lnSpc>
                <a:spcPct val="100000"/>
              </a:lnSpc>
              <a:buAutoNum type="alphaLcParenBoth"/>
              <a:tabLst>
                <a:tab pos="279400" algn="l"/>
              </a:tabLst>
            </a:pPr>
            <a:r>
              <a:rPr sz="1600" spc="-10" dirty="0">
                <a:latin typeface="Calibri"/>
                <a:cs typeface="Calibri"/>
              </a:rPr>
              <a:t>premia</a:t>
            </a:r>
            <a:r>
              <a:rPr sz="1600" dirty="0">
                <a:latin typeface="Calibri"/>
                <a:cs typeface="Calibri"/>
              </a:rPr>
              <a:t> </a:t>
            </a:r>
            <a:r>
              <a:rPr sz="1600" spc="-10" dirty="0">
                <a:latin typeface="Calibri"/>
                <a:cs typeface="Calibri"/>
              </a:rPr>
              <a:t>collected</a:t>
            </a:r>
            <a:r>
              <a:rPr sz="1600" spc="5" dirty="0">
                <a:latin typeface="Calibri"/>
                <a:cs typeface="Calibri"/>
              </a:rPr>
              <a:t> </a:t>
            </a:r>
            <a:r>
              <a:rPr sz="1600" spc="-5" dirty="0">
                <a:latin typeface="Calibri"/>
                <a:cs typeface="Calibri"/>
              </a:rPr>
              <a:t>on</a:t>
            </a:r>
            <a:r>
              <a:rPr sz="1600" spc="5" dirty="0">
                <a:latin typeface="Calibri"/>
                <a:cs typeface="Calibri"/>
              </a:rPr>
              <a:t> </a:t>
            </a:r>
            <a:r>
              <a:rPr sz="1600" spc="-10" dirty="0">
                <a:latin typeface="Calibri"/>
                <a:cs typeface="Calibri"/>
              </a:rPr>
              <a:t>export</a:t>
            </a:r>
            <a:r>
              <a:rPr sz="1600" spc="10" dirty="0">
                <a:latin typeface="Calibri"/>
                <a:cs typeface="Calibri"/>
              </a:rPr>
              <a:t> </a:t>
            </a:r>
            <a:r>
              <a:rPr sz="1600" spc="-10" dirty="0">
                <a:latin typeface="Calibri"/>
                <a:cs typeface="Calibri"/>
              </a:rPr>
              <a:t>credit</a:t>
            </a:r>
            <a:r>
              <a:rPr sz="1600" spc="15" dirty="0">
                <a:latin typeface="Calibri"/>
                <a:cs typeface="Calibri"/>
              </a:rPr>
              <a:t> </a:t>
            </a:r>
            <a:r>
              <a:rPr sz="1600" spc="-10" dirty="0">
                <a:latin typeface="Calibri"/>
                <a:cs typeface="Calibri"/>
              </a:rPr>
              <a:t>insurance;</a:t>
            </a:r>
            <a:endParaRPr sz="1600">
              <a:latin typeface="Calibri"/>
              <a:cs typeface="Calibri"/>
            </a:endParaRPr>
          </a:p>
          <a:p>
            <a:pPr marL="12700" marR="64769">
              <a:lnSpc>
                <a:spcPct val="100000"/>
              </a:lnSpc>
              <a:buAutoNum type="alphaLcParenBoth"/>
              <a:tabLst>
                <a:tab pos="382905" algn="l"/>
                <a:tab pos="383540" algn="l"/>
                <a:tab pos="1593215" algn="l"/>
                <a:tab pos="2451100" algn="l"/>
                <a:tab pos="3086735" algn="l"/>
                <a:tab pos="3615690" algn="l"/>
                <a:tab pos="4558665" algn="l"/>
                <a:tab pos="5348605" algn="l"/>
              </a:tabLst>
            </a:pPr>
            <a:r>
              <a:rPr sz="1600" spc="-35" dirty="0">
                <a:latin typeface="Calibri"/>
                <a:cs typeface="Calibri"/>
              </a:rPr>
              <a:t>R</a:t>
            </a:r>
            <a:r>
              <a:rPr sz="1600" spc="-5" dirty="0">
                <a:latin typeface="Calibri"/>
                <a:cs typeface="Calibri"/>
              </a:rPr>
              <a:t>e</a:t>
            </a:r>
            <a:r>
              <a:rPr sz="1600" spc="-20" dirty="0">
                <a:latin typeface="Calibri"/>
                <a:cs typeface="Calibri"/>
              </a:rPr>
              <a:t>s</a:t>
            </a:r>
            <a:r>
              <a:rPr sz="1600" spc="10" dirty="0">
                <a:latin typeface="Calibri"/>
                <a:cs typeface="Calibri"/>
              </a:rPr>
              <a:t>t</a:t>
            </a:r>
            <a:r>
              <a:rPr sz="1600" spc="-10" dirty="0">
                <a:latin typeface="Calibri"/>
                <a:cs typeface="Calibri"/>
              </a:rPr>
              <a:t>ruct</a:t>
            </a:r>
            <a:r>
              <a:rPr sz="1600" spc="-5" dirty="0">
                <a:latin typeface="Calibri"/>
                <a:cs typeface="Calibri"/>
              </a:rPr>
              <a:t>u</a:t>
            </a:r>
            <a:r>
              <a:rPr sz="1600" spc="-25" dirty="0">
                <a:latin typeface="Calibri"/>
                <a:cs typeface="Calibri"/>
              </a:rPr>
              <a:t>r</a:t>
            </a:r>
            <a:r>
              <a:rPr sz="1600" spc="-5" dirty="0">
                <a:latin typeface="Calibri"/>
                <a:cs typeface="Calibri"/>
              </a:rPr>
              <a:t>ed</a:t>
            </a:r>
            <a:r>
              <a:rPr sz="1600" dirty="0">
                <a:latin typeface="Times New Roman"/>
                <a:cs typeface="Times New Roman"/>
              </a:rPr>
              <a:t>	</a:t>
            </a:r>
            <a:r>
              <a:rPr sz="1600" spc="-60" dirty="0">
                <a:latin typeface="Calibri"/>
                <a:cs typeface="Calibri"/>
              </a:rPr>
              <a:t>W</a:t>
            </a:r>
            <a:r>
              <a:rPr sz="1600" spc="-5" dirty="0">
                <a:latin typeface="Calibri"/>
                <a:cs typeface="Calibri"/>
              </a:rPr>
              <a:t>e</a:t>
            </a:r>
            <a:r>
              <a:rPr sz="1600" spc="-20" dirty="0">
                <a:latin typeface="Calibri"/>
                <a:cs typeface="Calibri"/>
              </a:rPr>
              <a:t>a</a:t>
            </a:r>
            <a:r>
              <a:rPr sz="1600" spc="-5" dirty="0">
                <a:latin typeface="Calibri"/>
                <a:cs typeface="Calibri"/>
              </a:rPr>
              <a:t>t</a:t>
            </a:r>
            <a:r>
              <a:rPr sz="1600" spc="-10" dirty="0">
                <a:latin typeface="Calibri"/>
                <a:cs typeface="Calibri"/>
              </a:rPr>
              <a:t>he</a:t>
            </a:r>
            <a:r>
              <a:rPr sz="1600" spc="-5" dirty="0">
                <a:latin typeface="Calibri"/>
                <a:cs typeface="Calibri"/>
              </a:rPr>
              <a:t>r</a:t>
            </a:r>
            <a:r>
              <a:rPr sz="1600" dirty="0">
                <a:latin typeface="Times New Roman"/>
                <a:cs typeface="Times New Roman"/>
              </a:rPr>
              <a:t>	</a:t>
            </a:r>
            <a:r>
              <a:rPr sz="1600" spc="-5" dirty="0">
                <a:latin typeface="Calibri"/>
                <a:cs typeface="Calibri"/>
              </a:rPr>
              <a:t>Based</a:t>
            </a:r>
            <a:r>
              <a:rPr sz="1600" dirty="0">
                <a:latin typeface="Times New Roman"/>
                <a:cs typeface="Times New Roman"/>
              </a:rPr>
              <a:t>	</a:t>
            </a:r>
            <a:r>
              <a:rPr sz="1600" spc="-10" dirty="0">
                <a:latin typeface="Calibri"/>
                <a:cs typeface="Calibri"/>
              </a:rPr>
              <a:t>C</a:t>
            </a:r>
            <a:r>
              <a:rPr sz="1600" spc="-35" dirty="0">
                <a:latin typeface="Calibri"/>
                <a:cs typeface="Calibri"/>
              </a:rPr>
              <a:t>r</a:t>
            </a:r>
            <a:r>
              <a:rPr sz="1600" spc="-10" dirty="0">
                <a:latin typeface="Calibri"/>
                <a:cs typeface="Calibri"/>
              </a:rPr>
              <a:t>o</a:t>
            </a:r>
            <a:r>
              <a:rPr sz="1600" spc="-5" dirty="0">
                <a:latin typeface="Calibri"/>
                <a:cs typeface="Calibri"/>
              </a:rPr>
              <a:t>p</a:t>
            </a:r>
            <a:r>
              <a:rPr sz="1600" dirty="0">
                <a:latin typeface="Times New Roman"/>
                <a:cs typeface="Times New Roman"/>
              </a:rPr>
              <a:t>	</a:t>
            </a:r>
            <a:r>
              <a:rPr sz="1600" spc="-5" dirty="0">
                <a:latin typeface="Calibri"/>
                <a:cs typeface="Calibri"/>
              </a:rPr>
              <a:t>I</a:t>
            </a:r>
            <a:r>
              <a:rPr sz="1600" spc="-10" dirty="0">
                <a:latin typeface="Calibri"/>
                <a:cs typeface="Calibri"/>
              </a:rPr>
              <a:t>nsu</a:t>
            </a:r>
            <a:r>
              <a:rPr sz="1600" spc="-45" dirty="0">
                <a:latin typeface="Calibri"/>
                <a:cs typeface="Calibri"/>
              </a:rPr>
              <a:t>r</a:t>
            </a:r>
            <a:r>
              <a:rPr sz="1600" spc="-5" dirty="0">
                <a:latin typeface="Calibri"/>
                <a:cs typeface="Calibri"/>
              </a:rPr>
              <a:t>an</a:t>
            </a:r>
            <a:r>
              <a:rPr sz="1600" dirty="0">
                <a:latin typeface="Calibri"/>
                <a:cs typeface="Calibri"/>
              </a:rPr>
              <a:t>c</a:t>
            </a:r>
            <a:r>
              <a:rPr sz="1600" spc="-5" dirty="0">
                <a:latin typeface="Calibri"/>
                <a:cs typeface="Calibri"/>
              </a:rPr>
              <a:t>e</a:t>
            </a:r>
            <a:r>
              <a:rPr sz="1600" dirty="0">
                <a:latin typeface="Times New Roman"/>
                <a:cs typeface="Times New Roman"/>
              </a:rPr>
              <a:t>	</a:t>
            </a:r>
            <a:r>
              <a:rPr sz="1600" spc="-10" dirty="0">
                <a:latin typeface="Calibri"/>
                <a:cs typeface="Calibri"/>
              </a:rPr>
              <a:t>Schem</a:t>
            </a:r>
            <a:r>
              <a:rPr sz="1600" spc="-5" dirty="0">
                <a:latin typeface="Calibri"/>
                <a:cs typeface="Calibri"/>
              </a:rPr>
              <a:t>e</a:t>
            </a:r>
            <a:r>
              <a:rPr sz="1600" dirty="0">
                <a:latin typeface="Times New Roman"/>
                <a:cs typeface="Times New Roman"/>
              </a:rPr>
              <a:t>	</a:t>
            </a:r>
            <a:r>
              <a:rPr sz="1600" dirty="0">
                <a:latin typeface="Calibri"/>
                <a:cs typeface="Calibri"/>
              </a:rPr>
              <a:t>(</a:t>
            </a:r>
            <a:r>
              <a:rPr sz="1600" spc="-20" dirty="0">
                <a:latin typeface="Calibri"/>
                <a:cs typeface="Calibri"/>
              </a:rPr>
              <a:t>R</a:t>
            </a:r>
            <a:r>
              <a:rPr sz="1600" spc="-25" dirty="0">
                <a:latin typeface="Calibri"/>
                <a:cs typeface="Calibri"/>
              </a:rPr>
              <a:t>W</a:t>
            </a:r>
            <a:r>
              <a:rPr sz="1600" spc="-10" dirty="0">
                <a:latin typeface="Calibri"/>
                <a:cs typeface="Calibri"/>
              </a:rPr>
              <a:t>C</a:t>
            </a:r>
            <a:r>
              <a:rPr sz="1600" spc="-5" dirty="0">
                <a:latin typeface="Calibri"/>
                <a:cs typeface="Calibri"/>
              </a:rPr>
              <a:t>I</a:t>
            </a:r>
            <a:r>
              <a:rPr sz="1600" dirty="0">
                <a:latin typeface="Calibri"/>
                <a:cs typeface="Calibri"/>
              </a:rPr>
              <a:t>S</a:t>
            </a:r>
            <a:r>
              <a:rPr sz="1600" spc="-10" dirty="0">
                <a:latin typeface="Calibri"/>
                <a:cs typeface="Calibri"/>
              </a:rPr>
              <a:t>)], </a:t>
            </a:r>
            <a:r>
              <a:rPr sz="1600" spc="-10" dirty="0">
                <a:latin typeface="Times New Roman"/>
                <a:cs typeface="Times New Roman"/>
              </a:rPr>
              <a:t> </a:t>
            </a:r>
            <a:r>
              <a:rPr sz="1600" spc="-10" dirty="0">
                <a:latin typeface="Calibri"/>
                <a:cs typeface="Calibri"/>
              </a:rPr>
              <a:t>Government</a:t>
            </a:r>
            <a:r>
              <a:rPr sz="1600" spc="50" dirty="0">
                <a:latin typeface="Calibri"/>
                <a:cs typeface="Calibri"/>
              </a:rPr>
              <a:t> </a:t>
            </a:r>
            <a:r>
              <a:rPr sz="1600" spc="-5" dirty="0">
                <a:latin typeface="Calibri"/>
                <a:cs typeface="Calibri"/>
              </a:rPr>
              <a:t>of India</a:t>
            </a:r>
            <a:r>
              <a:rPr sz="1600" spc="-20" dirty="0">
                <a:latin typeface="Calibri"/>
                <a:cs typeface="Calibri"/>
              </a:rPr>
              <a:t> </a:t>
            </a:r>
            <a:r>
              <a:rPr sz="1600" spc="-5" dirty="0">
                <a:latin typeface="Calibri"/>
                <a:cs typeface="Calibri"/>
              </a:rPr>
              <a:t>and</a:t>
            </a:r>
            <a:r>
              <a:rPr sz="1600" spc="-15" dirty="0">
                <a:latin typeface="Calibri"/>
                <a:cs typeface="Calibri"/>
              </a:rPr>
              <a:t> </a:t>
            </a:r>
            <a:r>
              <a:rPr sz="1600" spc="-5" dirty="0">
                <a:latin typeface="Calibri"/>
                <a:cs typeface="Calibri"/>
              </a:rPr>
              <a:t>implemented</a:t>
            </a:r>
            <a:r>
              <a:rPr sz="1600" spc="-10" dirty="0">
                <a:latin typeface="Calibri"/>
                <a:cs typeface="Calibri"/>
              </a:rPr>
              <a:t> by</a:t>
            </a:r>
            <a:r>
              <a:rPr sz="1600" spc="5" dirty="0">
                <a:latin typeface="Calibri"/>
                <a:cs typeface="Calibri"/>
              </a:rPr>
              <a:t> </a:t>
            </a:r>
            <a:r>
              <a:rPr sz="1600" spc="-5" dirty="0">
                <a:latin typeface="Calibri"/>
                <a:cs typeface="Calibri"/>
              </a:rPr>
              <a:t>the Ministry</a:t>
            </a:r>
            <a:r>
              <a:rPr sz="1600" spc="-10" dirty="0">
                <a:latin typeface="Calibri"/>
                <a:cs typeface="Calibri"/>
              </a:rPr>
              <a:t> </a:t>
            </a:r>
            <a:r>
              <a:rPr sz="1600" spc="-5" dirty="0">
                <a:latin typeface="Calibri"/>
                <a:cs typeface="Calibri"/>
              </a:rPr>
              <a:t>of</a:t>
            </a:r>
            <a:r>
              <a:rPr sz="1600" dirty="0">
                <a:latin typeface="Calibri"/>
                <a:cs typeface="Calibri"/>
              </a:rPr>
              <a:t> </a:t>
            </a:r>
            <a:r>
              <a:rPr sz="1600" spc="-5" dirty="0">
                <a:latin typeface="Calibri"/>
                <a:cs typeface="Calibri"/>
              </a:rPr>
              <a:t>Agriculture;</a:t>
            </a:r>
            <a:endParaRPr sz="1600">
              <a:latin typeface="Calibri"/>
              <a:cs typeface="Calibri"/>
            </a:endParaRPr>
          </a:p>
          <a:p>
            <a:pPr marL="228600" indent="-216535">
              <a:lnSpc>
                <a:spcPct val="100000"/>
              </a:lnSpc>
              <a:buAutoNum type="alphaLcParenBoth"/>
              <a:tabLst>
                <a:tab pos="229235" algn="l"/>
              </a:tabLst>
            </a:pPr>
            <a:r>
              <a:rPr sz="1600" spc="-5" dirty="0">
                <a:latin typeface="Calibri"/>
                <a:cs typeface="Calibri"/>
              </a:rPr>
              <a:t>Jan</a:t>
            </a:r>
            <a:r>
              <a:rPr sz="1600" spc="-15" dirty="0">
                <a:latin typeface="Calibri"/>
                <a:cs typeface="Calibri"/>
              </a:rPr>
              <a:t> Arogya</a:t>
            </a:r>
            <a:r>
              <a:rPr sz="1600" spc="-5" dirty="0">
                <a:latin typeface="Calibri"/>
                <a:cs typeface="Calibri"/>
              </a:rPr>
              <a:t> Bima</a:t>
            </a:r>
            <a:r>
              <a:rPr sz="1600" spc="-10" dirty="0">
                <a:latin typeface="Calibri"/>
                <a:cs typeface="Calibri"/>
              </a:rPr>
              <a:t> Policy;</a:t>
            </a:r>
            <a:endParaRPr sz="1600">
              <a:latin typeface="Calibri"/>
              <a:cs typeface="Calibri"/>
            </a:endParaRPr>
          </a:p>
          <a:p>
            <a:pPr marL="220979" indent="-208915">
              <a:lnSpc>
                <a:spcPct val="100000"/>
              </a:lnSpc>
              <a:spcBef>
                <a:spcPts val="5"/>
              </a:spcBef>
              <a:buAutoNum type="alphaLcParenBoth"/>
              <a:tabLst>
                <a:tab pos="221615" algn="l"/>
              </a:tabLst>
            </a:pPr>
            <a:r>
              <a:rPr sz="1600" spc="-10" dirty="0">
                <a:latin typeface="Calibri"/>
                <a:cs typeface="Calibri"/>
              </a:rPr>
              <a:t>[Pradhan</a:t>
            </a:r>
            <a:r>
              <a:rPr sz="1600" spc="10" dirty="0">
                <a:latin typeface="Calibri"/>
                <a:cs typeface="Calibri"/>
              </a:rPr>
              <a:t> </a:t>
            </a:r>
            <a:r>
              <a:rPr sz="1600" spc="-10" dirty="0">
                <a:latin typeface="Calibri"/>
                <a:cs typeface="Calibri"/>
              </a:rPr>
              <a:t>Mantri </a:t>
            </a:r>
            <a:r>
              <a:rPr sz="1600" spc="-15" dirty="0">
                <a:latin typeface="Calibri"/>
                <a:cs typeface="Calibri"/>
              </a:rPr>
              <a:t>Fasal</a:t>
            </a:r>
            <a:r>
              <a:rPr sz="1600" spc="10" dirty="0">
                <a:latin typeface="Calibri"/>
                <a:cs typeface="Calibri"/>
              </a:rPr>
              <a:t> </a:t>
            </a:r>
            <a:r>
              <a:rPr sz="1600" spc="-20" dirty="0">
                <a:latin typeface="Calibri"/>
                <a:cs typeface="Calibri"/>
              </a:rPr>
              <a:t>BimaYojana</a:t>
            </a:r>
            <a:r>
              <a:rPr sz="1600" spc="15" dirty="0">
                <a:latin typeface="Calibri"/>
                <a:cs typeface="Calibri"/>
              </a:rPr>
              <a:t> </a:t>
            </a:r>
            <a:r>
              <a:rPr sz="1600" spc="-15" dirty="0">
                <a:latin typeface="Calibri"/>
                <a:cs typeface="Calibri"/>
              </a:rPr>
              <a:t>(PMFBY)];</a:t>
            </a:r>
            <a:endParaRPr sz="1600">
              <a:latin typeface="Calibri"/>
              <a:cs typeface="Calibri"/>
            </a:endParaRPr>
          </a:p>
          <a:p>
            <a:pPr marL="274320" indent="-262255">
              <a:lnSpc>
                <a:spcPct val="100000"/>
              </a:lnSpc>
              <a:buAutoNum type="alphaLcParenBoth"/>
              <a:tabLst>
                <a:tab pos="274955" algn="l"/>
              </a:tabLst>
            </a:pPr>
            <a:r>
              <a:rPr sz="1600" spc="-5" dirty="0">
                <a:latin typeface="Calibri"/>
                <a:cs typeface="Calibri"/>
              </a:rPr>
              <a:t>Pilot</a:t>
            </a:r>
            <a:r>
              <a:rPr sz="1600" spc="-10" dirty="0">
                <a:latin typeface="Calibri"/>
                <a:cs typeface="Calibri"/>
              </a:rPr>
              <a:t> Scheme</a:t>
            </a:r>
            <a:r>
              <a:rPr sz="1600" spc="20" dirty="0">
                <a:latin typeface="Calibri"/>
                <a:cs typeface="Calibri"/>
              </a:rPr>
              <a:t> </a:t>
            </a:r>
            <a:r>
              <a:rPr sz="1600" spc="-5" dirty="0">
                <a:latin typeface="Calibri"/>
                <a:cs typeface="Calibri"/>
              </a:rPr>
              <a:t>on</a:t>
            </a:r>
            <a:r>
              <a:rPr sz="1600" spc="5" dirty="0">
                <a:latin typeface="Calibri"/>
                <a:cs typeface="Calibri"/>
              </a:rPr>
              <a:t> </a:t>
            </a:r>
            <a:r>
              <a:rPr sz="1600" spc="-10" dirty="0">
                <a:latin typeface="Calibri"/>
                <a:cs typeface="Calibri"/>
              </a:rPr>
              <a:t>Seed</a:t>
            </a:r>
            <a:r>
              <a:rPr sz="1600" spc="20" dirty="0">
                <a:latin typeface="Calibri"/>
                <a:cs typeface="Calibri"/>
              </a:rPr>
              <a:t> </a:t>
            </a:r>
            <a:r>
              <a:rPr sz="1600" spc="-15" dirty="0">
                <a:latin typeface="Calibri"/>
                <a:cs typeface="Calibri"/>
              </a:rPr>
              <a:t>Crop</a:t>
            </a:r>
            <a:r>
              <a:rPr sz="1600" spc="5" dirty="0">
                <a:latin typeface="Calibri"/>
                <a:cs typeface="Calibri"/>
              </a:rPr>
              <a:t> </a:t>
            </a:r>
            <a:r>
              <a:rPr sz="1600" spc="-10" dirty="0">
                <a:latin typeface="Calibri"/>
                <a:cs typeface="Calibri"/>
              </a:rPr>
              <a:t>Insurance;</a:t>
            </a:r>
            <a:endParaRPr sz="1600">
              <a:latin typeface="Calibri"/>
              <a:cs typeface="Calibri"/>
            </a:endParaRPr>
          </a:p>
          <a:p>
            <a:pPr marL="228600" indent="-216535">
              <a:lnSpc>
                <a:spcPct val="100000"/>
              </a:lnSpc>
              <a:buAutoNum type="alphaLcParenBoth"/>
              <a:tabLst>
                <a:tab pos="229235" algn="l"/>
              </a:tabLst>
            </a:pPr>
            <a:r>
              <a:rPr sz="1600" spc="-15" dirty="0">
                <a:latin typeface="Calibri"/>
                <a:cs typeface="Calibri"/>
              </a:rPr>
              <a:t>Central</a:t>
            </a:r>
            <a:r>
              <a:rPr sz="1600" spc="5" dirty="0">
                <a:latin typeface="Calibri"/>
                <a:cs typeface="Calibri"/>
              </a:rPr>
              <a:t> </a:t>
            </a:r>
            <a:r>
              <a:rPr sz="1600" spc="-10" dirty="0">
                <a:latin typeface="Calibri"/>
                <a:cs typeface="Calibri"/>
              </a:rPr>
              <a:t>Sector</a:t>
            </a:r>
            <a:r>
              <a:rPr sz="1600" spc="10" dirty="0">
                <a:latin typeface="Calibri"/>
                <a:cs typeface="Calibri"/>
              </a:rPr>
              <a:t> </a:t>
            </a:r>
            <a:r>
              <a:rPr sz="1600" spc="-10" dirty="0">
                <a:latin typeface="Calibri"/>
                <a:cs typeface="Calibri"/>
              </a:rPr>
              <a:t>Scheme</a:t>
            </a:r>
            <a:r>
              <a:rPr sz="1600" spc="35" dirty="0">
                <a:latin typeface="Calibri"/>
                <a:cs typeface="Calibri"/>
              </a:rPr>
              <a:t> </a:t>
            </a:r>
            <a:r>
              <a:rPr sz="1600" spc="-5" dirty="0">
                <a:latin typeface="Calibri"/>
                <a:cs typeface="Calibri"/>
              </a:rPr>
              <a:t>on</a:t>
            </a:r>
            <a:r>
              <a:rPr sz="1600" spc="5" dirty="0">
                <a:latin typeface="Calibri"/>
                <a:cs typeface="Calibri"/>
              </a:rPr>
              <a:t> </a:t>
            </a:r>
            <a:r>
              <a:rPr sz="1600" spc="-10" dirty="0">
                <a:latin typeface="Calibri"/>
                <a:cs typeface="Calibri"/>
              </a:rPr>
              <a:t>Cattle</a:t>
            </a:r>
            <a:r>
              <a:rPr sz="1600" spc="-30" dirty="0">
                <a:latin typeface="Calibri"/>
                <a:cs typeface="Calibri"/>
              </a:rPr>
              <a:t> </a:t>
            </a:r>
            <a:r>
              <a:rPr sz="1600" spc="-10" dirty="0">
                <a:latin typeface="Calibri"/>
                <a:cs typeface="Calibri"/>
              </a:rPr>
              <a:t>Insurance;</a:t>
            </a:r>
            <a:endParaRPr sz="1600">
              <a:latin typeface="Calibri"/>
              <a:cs typeface="Calibri"/>
            </a:endParaRPr>
          </a:p>
          <a:p>
            <a:pPr marL="344805" indent="-332740">
              <a:lnSpc>
                <a:spcPct val="100000"/>
              </a:lnSpc>
              <a:buAutoNum type="alphaLcParenBoth"/>
              <a:tabLst>
                <a:tab pos="345440" algn="l"/>
              </a:tabLst>
            </a:pPr>
            <a:r>
              <a:rPr sz="1600" spc="-10" dirty="0">
                <a:latin typeface="Calibri"/>
                <a:cs typeface="Calibri"/>
              </a:rPr>
              <a:t>Universal</a:t>
            </a:r>
            <a:r>
              <a:rPr sz="1600" dirty="0">
                <a:latin typeface="Calibri"/>
                <a:cs typeface="Calibri"/>
              </a:rPr>
              <a:t> </a:t>
            </a:r>
            <a:r>
              <a:rPr sz="1600" spc="-5" dirty="0">
                <a:latin typeface="Calibri"/>
                <a:cs typeface="Calibri"/>
              </a:rPr>
              <a:t>Health</a:t>
            </a:r>
            <a:r>
              <a:rPr sz="1600" spc="-20" dirty="0">
                <a:latin typeface="Calibri"/>
                <a:cs typeface="Calibri"/>
              </a:rPr>
              <a:t> </a:t>
            </a:r>
            <a:r>
              <a:rPr sz="1600" spc="-10" dirty="0">
                <a:latin typeface="Calibri"/>
                <a:cs typeface="Calibri"/>
              </a:rPr>
              <a:t>Insurance</a:t>
            </a:r>
            <a:r>
              <a:rPr sz="1600" spc="-5" dirty="0">
                <a:latin typeface="Calibri"/>
                <a:cs typeface="Calibri"/>
              </a:rPr>
              <a:t> </a:t>
            </a:r>
            <a:r>
              <a:rPr sz="1600" spc="-10" dirty="0">
                <a:latin typeface="Calibri"/>
                <a:cs typeface="Calibri"/>
              </a:rPr>
              <a:t>Scheme;</a:t>
            </a:r>
            <a:endParaRPr sz="1600">
              <a:latin typeface="Calibri"/>
              <a:cs typeface="Calibri"/>
            </a:endParaRPr>
          </a:p>
          <a:p>
            <a:pPr marL="288290" indent="-276225">
              <a:lnSpc>
                <a:spcPct val="100000"/>
              </a:lnSpc>
              <a:buAutoNum type="alphaLcParenBoth"/>
              <a:tabLst>
                <a:tab pos="288925" algn="l"/>
              </a:tabLst>
            </a:pPr>
            <a:r>
              <a:rPr sz="1600" spc="-10" dirty="0">
                <a:latin typeface="Calibri"/>
                <a:cs typeface="Calibri"/>
              </a:rPr>
              <a:t>Rashtriya</a:t>
            </a:r>
            <a:r>
              <a:rPr sz="1600" dirty="0">
                <a:latin typeface="Calibri"/>
                <a:cs typeface="Calibri"/>
              </a:rPr>
              <a:t> </a:t>
            </a:r>
            <a:r>
              <a:rPr sz="1600" spc="-15" dirty="0">
                <a:latin typeface="Calibri"/>
                <a:cs typeface="Calibri"/>
              </a:rPr>
              <a:t>Swasthya</a:t>
            </a:r>
            <a:r>
              <a:rPr sz="1600" spc="-10" dirty="0">
                <a:latin typeface="Calibri"/>
                <a:cs typeface="Calibri"/>
              </a:rPr>
              <a:t> </a:t>
            </a:r>
            <a:r>
              <a:rPr sz="1600" spc="-5" dirty="0">
                <a:latin typeface="Calibri"/>
                <a:cs typeface="Calibri"/>
              </a:rPr>
              <a:t>Bima</a:t>
            </a:r>
            <a:r>
              <a:rPr sz="1600" spc="5" dirty="0">
                <a:latin typeface="Calibri"/>
                <a:cs typeface="Calibri"/>
              </a:rPr>
              <a:t> </a:t>
            </a:r>
            <a:r>
              <a:rPr sz="1600" spc="-25" dirty="0">
                <a:latin typeface="Calibri"/>
                <a:cs typeface="Calibri"/>
              </a:rPr>
              <a:t>Yojana;</a:t>
            </a:r>
            <a:endParaRPr sz="1600">
              <a:latin typeface="Calibri"/>
              <a:cs typeface="Calibri"/>
            </a:endParaRPr>
          </a:p>
        </p:txBody>
      </p:sp>
      <p:sp>
        <p:nvSpPr>
          <p:cNvPr id="26" name="object 26"/>
          <p:cNvSpPr txBox="1"/>
          <p:nvPr/>
        </p:nvSpPr>
        <p:spPr>
          <a:xfrm>
            <a:off x="1983485" y="5576417"/>
            <a:ext cx="6396990" cy="756920"/>
          </a:xfrm>
          <a:prstGeom prst="rect">
            <a:avLst/>
          </a:prstGeom>
        </p:spPr>
        <p:txBody>
          <a:bodyPr vert="horz" wrap="square" lIns="0" tIns="12065" rIns="0" bIns="0" rtlCol="0">
            <a:spAutoFit/>
          </a:bodyPr>
          <a:lstStyle/>
          <a:p>
            <a:pPr marL="12700">
              <a:lnSpc>
                <a:spcPct val="100000"/>
              </a:lnSpc>
              <a:spcBef>
                <a:spcPts val="95"/>
              </a:spcBef>
            </a:pPr>
            <a:r>
              <a:rPr sz="1600" spc="-5" dirty="0">
                <a:latin typeface="Calibri"/>
                <a:cs typeface="Calibri"/>
              </a:rPr>
              <a:t>(o)</a:t>
            </a:r>
            <a:r>
              <a:rPr sz="1600" spc="15" dirty="0">
                <a:latin typeface="Calibri"/>
                <a:cs typeface="Calibri"/>
              </a:rPr>
              <a:t> </a:t>
            </a:r>
            <a:r>
              <a:rPr sz="1600" spc="-10" dirty="0">
                <a:latin typeface="Calibri"/>
                <a:cs typeface="Calibri"/>
              </a:rPr>
              <a:t>Coconut</a:t>
            </a:r>
            <a:r>
              <a:rPr sz="1600" spc="20" dirty="0">
                <a:latin typeface="Calibri"/>
                <a:cs typeface="Calibri"/>
              </a:rPr>
              <a:t> </a:t>
            </a:r>
            <a:r>
              <a:rPr sz="1600" spc="-10" dirty="0">
                <a:latin typeface="Calibri"/>
                <a:cs typeface="Calibri"/>
              </a:rPr>
              <a:t>Palm</a:t>
            </a:r>
            <a:r>
              <a:rPr sz="1600" spc="-5" dirty="0">
                <a:latin typeface="Calibri"/>
                <a:cs typeface="Calibri"/>
              </a:rPr>
              <a:t> </a:t>
            </a:r>
            <a:r>
              <a:rPr sz="1600" spc="-10" dirty="0">
                <a:latin typeface="Calibri"/>
                <a:cs typeface="Calibri"/>
              </a:rPr>
              <a:t>Insurance</a:t>
            </a:r>
            <a:r>
              <a:rPr sz="1600" dirty="0">
                <a:latin typeface="Calibri"/>
                <a:cs typeface="Calibri"/>
              </a:rPr>
              <a:t> </a:t>
            </a:r>
            <a:r>
              <a:rPr sz="1600" spc="-10" dirty="0">
                <a:latin typeface="Calibri"/>
                <a:cs typeface="Calibri"/>
              </a:rPr>
              <a:t>Scheme;</a:t>
            </a:r>
            <a:r>
              <a:rPr sz="1600" spc="30" dirty="0">
                <a:latin typeface="Calibri"/>
                <a:cs typeface="Calibri"/>
              </a:rPr>
              <a:t> </a:t>
            </a:r>
            <a:r>
              <a:rPr sz="1600" spc="-5" dirty="0">
                <a:latin typeface="Calibri"/>
                <a:cs typeface="Calibri"/>
              </a:rPr>
              <a:t>(p)</a:t>
            </a:r>
            <a:r>
              <a:rPr sz="1600" spc="5" dirty="0">
                <a:latin typeface="Calibri"/>
                <a:cs typeface="Calibri"/>
              </a:rPr>
              <a:t> </a:t>
            </a:r>
            <a:r>
              <a:rPr sz="1600" spc="-10" dirty="0">
                <a:latin typeface="Calibri"/>
                <a:cs typeface="Calibri"/>
              </a:rPr>
              <a:t>Pradhan</a:t>
            </a:r>
            <a:r>
              <a:rPr sz="1600" spc="5" dirty="0">
                <a:latin typeface="Calibri"/>
                <a:cs typeface="Calibri"/>
              </a:rPr>
              <a:t> </a:t>
            </a:r>
            <a:r>
              <a:rPr sz="1600" spc="-10" dirty="0">
                <a:latin typeface="Calibri"/>
                <a:cs typeface="Calibri"/>
              </a:rPr>
              <a:t>Mantri</a:t>
            </a:r>
            <a:r>
              <a:rPr sz="1600" spc="-15" dirty="0">
                <a:latin typeface="Calibri"/>
                <a:cs typeface="Calibri"/>
              </a:rPr>
              <a:t> Suraksha</a:t>
            </a:r>
            <a:r>
              <a:rPr sz="1600" spc="15" dirty="0">
                <a:latin typeface="Calibri"/>
                <a:cs typeface="Calibri"/>
              </a:rPr>
              <a:t> </a:t>
            </a:r>
            <a:r>
              <a:rPr sz="1600" spc="-15" dirty="0">
                <a:latin typeface="Calibri"/>
                <a:cs typeface="Calibri"/>
              </a:rPr>
              <a:t>BimaYojna;</a:t>
            </a:r>
            <a:endParaRPr sz="1600">
              <a:latin typeface="Calibri"/>
              <a:cs typeface="Calibri"/>
            </a:endParaRPr>
          </a:p>
          <a:p>
            <a:pPr marL="12700" marR="1010285">
              <a:lnSpc>
                <a:spcPct val="100000"/>
              </a:lnSpc>
            </a:pPr>
            <a:r>
              <a:rPr sz="1600" spc="-5" dirty="0">
                <a:latin typeface="Calibri"/>
                <a:cs typeface="Calibri"/>
              </a:rPr>
              <a:t>(q)</a:t>
            </a:r>
            <a:r>
              <a:rPr sz="1600" dirty="0">
                <a:latin typeface="Calibri"/>
                <a:cs typeface="Calibri"/>
              </a:rPr>
              <a:t> </a:t>
            </a:r>
            <a:r>
              <a:rPr sz="1600" spc="-15" dirty="0">
                <a:latin typeface="Calibri"/>
                <a:cs typeface="Calibri"/>
              </a:rPr>
              <a:t>Niramaya</a:t>
            </a:r>
            <a:r>
              <a:rPr sz="1600" dirty="0">
                <a:latin typeface="Calibri"/>
                <a:cs typeface="Calibri"/>
              </a:rPr>
              <a:t> </a:t>
            </a:r>
            <a:r>
              <a:rPr sz="1600" spc="-5" dirty="0">
                <a:latin typeface="Calibri"/>
                <a:cs typeface="Calibri"/>
              </a:rPr>
              <a:t>Health </a:t>
            </a:r>
            <a:r>
              <a:rPr sz="1600" spc="-10" dirty="0">
                <a:latin typeface="Calibri"/>
                <a:cs typeface="Calibri"/>
              </a:rPr>
              <a:t>Insurance</a:t>
            </a:r>
            <a:r>
              <a:rPr sz="1600" spc="-5" dirty="0">
                <a:latin typeface="Calibri"/>
                <a:cs typeface="Calibri"/>
              </a:rPr>
              <a:t> </a:t>
            </a:r>
            <a:r>
              <a:rPr sz="1600" spc="-10" dirty="0">
                <a:latin typeface="Calibri"/>
                <a:cs typeface="Calibri"/>
              </a:rPr>
              <a:t>Scheme</a:t>
            </a:r>
            <a:r>
              <a:rPr sz="1600" spc="30" dirty="0">
                <a:latin typeface="Calibri"/>
                <a:cs typeface="Calibri"/>
              </a:rPr>
              <a:t> </a:t>
            </a:r>
            <a:r>
              <a:rPr sz="1600" spc="-5" dirty="0">
                <a:latin typeface="Calibri"/>
                <a:cs typeface="Calibri"/>
              </a:rPr>
              <a:t>implemented</a:t>
            </a:r>
            <a:r>
              <a:rPr sz="1600" spc="-20" dirty="0">
                <a:latin typeface="Calibri"/>
                <a:cs typeface="Calibri"/>
              </a:rPr>
              <a:t> </a:t>
            </a:r>
            <a:r>
              <a:rPr sz="1600" spc="-10" dirty="0">
                <a:latin typeface="Calibri"/>
                <a:cs typeface="Calibri"/>
              </a:rPr>
              <a:t>by</a:t>
            </a:r>
            <a:r>
              <a:rPr sz="1600" spc="5" dirty="0">
                <a:latin typeface="Calibri"/>
                <a:cs typeface="Calibri"/>
              </a:rPr>
              <a:t> </a:t>
            </a:r>
            <a:r>
              <a:rPr sz="1600" spc="-5" dirty="0">
                <a:latin typeface="Calibri"/>
                <a:cs typeface="Calibri"/>
              </a:rPr>
              <a:t>the </a:t>
            </a:r>
            <a:r>
              <a:rPr sz="1600" spc="-30" dirty="0">
                <a:latin typeface="Calibri"/>
                <a:cs typeface="Calibri"/>
              </a:rPr>
              <a:t>Trust </a:t>
            </a:r>
            <a:r>
              <a:rPr sz="1600" spc="-345" dirty="0">
                <a:latin typeface="Calibri"/>
                <a:cs typeface="Calibri"/>
              </a:rPr>
              <a:t> </a:t>
            </a:r>
            <a:r>
              <a:rPr sz="1600" spc="-5" dirty="0">
                <a:latin typeface="Calibri"/>
                <a:cs typeface="Calibri"/>
              </a:rPr>
              <a:t>[(r)</a:t>
            </a:r>
            <a:r>
              <a:rPr sz="1600" spc="10" dirty="0">
                <a:latin typeface="Calibri"/>
                <a:cs typeface="Calibri"/>
              </a:rPr>
              <a:t> </a:t>
            </a:r>
            <a:r>
              <a:rPr sz="1600" spc="-5" dirty="0">
                <a:latin typeface="Calibri"/>
                <a:cs typeface="Calibri"/>
              </a:rPr>
              <a:t>Bangla </a:t>
            </a:r>
            <a:r>
              <a:rPr sz="1600" spc="-15" dirty="0">
                <a:latin typeface="Calibri"/>
                <a:cs typeface="Calibri"/>
              </a:rPr>
              <a:t>Shasya </a:t>
            </a:r>
            <a:r>
              <a:rPr sz="1600" spc="-5" dirty="0">
                <a:latin typeface="Calibri"/>
                <a:cs typeface="Calibri"/>
              </a:rPr>
              <a:t>Bima]</a:t>
            </a:r>
            <a:endParaRPr sz="1600">
              <a:latin typeface="Calibri"/>
              <a:cs typeface="Calibri"/>
            </a:endParaRPr>
          </a:p>
        </p:txBody>
      </p:sp>
      <p:sp>
        <p:nvSpPr>
          <p:cNvPr id="27" name="object 27"/>
          <p:cNvSpPr txBox="1"/>
          <p:nvPr/>
        </p:nvSpPr>
        <p:spPr>
          <a:xfrm>
            <a:off x="10130408" y="1671065"/>
            <a:ext cx="1305560" cy="299720"/>
          </a:xfrm>
          <a:prstGeom prst="rect">
            <a:avLst/>
          </a:prstGeom>
        </p:spPr>
        <p:txBody>
          <a:bodyPr vert="horz" wrap="square" lIns="0" tIns="12700" rIns="0" bIns="0" rtlCol="0">
            <a:spAutoFit/>
          </a:bodyPr>
          <a:lstStyle/>
          <a:p>
            <a:pPr marL="12700">
              <a:lnSpc>
                <a:spcPct val="100000"/>
              </a:lnSpc>
              <a:spcBef>
                <a:spcPts val="100"/>
              </a:spcBef>
              <a:tabLst>
                <a:tab pos="1038860" algn="l"/>
              </a:tabLst>
            </a:pPr>
            <a:r>
              <a:rPr sz="1800" dirty="0">
                <a:latin typeface="Calibri"/>
                <a:cs typeface="Calibri"/>
              </a:rPr>
              <a:t>Nil</a:t>
            </a:r>
            <a:r>
              <a:rPr sz="1800" dirty="0">
                <a:latin typeface="Times New Roman"/>
                <a:cs typeface="Times New Roman"/>
              </a:rPr>
              <a:t>	</a:t>
            </a:r>
            <a:r>
              <a:rPr sz="1800" dirty="0">
                <a:latin typeface="Calibri"/>
                <a:cs typeface="Calibri"/>
              </a:rPr>
              <a:t>Nil</a:t>
            </a:r>
            <a:endParaRPr sz="1800">
              <a:latin typeface="Calibri"/>
              <a:cs typeface="Calibri"/>
            </a:endParaRPr>
          </a:p>
        </p:txBody>
      </p:sp>
      <p:grpSp>
        <p:nvGrpSpPr>
          <p:cNvPr id="28" name="object 28"/>
          <p:cNvGrpSpPr/>
          <p:nvPr/>
        </p:nvGrpSpPr>
        <p:grpSpPr>
          <a:xfrm>
            <a:off x="10317289" y="6289356"/>
            <a:ext cx="1879600" cy="573405"/>
            <a:chOff x="10317289" y="6289356"/>
            <a:chExt cx="1879600" cy="573405"/>
          </a:xfrm>
        </p:grpSpPr>
        <p:sp>
          <p:nvSpPr>
            <p:cNvPr id="29" name="object 29"/>
            <p:cNvSpPr/>
            <p:nvPr/>
          </p:nvSpPr>
          <p:spPr>
            <a:xfrm>
              <a:off x="10322052" y="6294119"/>
              <a:ext cx="1870075" cy="563880"/>
            </a:xfrm>
            <a:custGeom>
              <a:avLst/>
              <a:gdLst/>
              <a:ahLst/>
              <a:cxnLst/>
              <a:rect l="l" t="t" r="r" b="b"/>
              <a:pathLst>
                <a:path w="1870075" h="563879">
                  <a:moveTo>
                    <a:pt x="1869946" y="0"/>
                  </a:moveTo>
                  <a:lnTo>
                    <a:pt x="0" y="0"/>
                  </a:lnTo>
                  <a:lnTo>
                    <a:pt x="0" y="563880"/>
                  </a:lnTo>
                  <a:lnTo>
                    <a:pt x="1869946" y="563880"/>
                  </a:lnTo>
                  <a:lnTo>
                    <a:pt x="1869946" y="0"/>
                  </a:lnTo>
                  <a:close/>
                </a:path>
              </a:pathLst>
            </a:custGeom>
            <a:solidFill>
              <a:srgbClr val="124262"/>
            </a:solidFill>
          </p:spPr>
          <p:txBody>
            <a:bodyPr wrap="square" lIns="0" tIns="0" rIns="0" bIns="0" rtlCol="0"/>
            <a:lstStyle/>
            <a:p>
              <a:endParaRPr/>
            </a:p>
          </p:txBody>
        </p:sp>
        <p:sp>
          <p:nvSpPr>
            <p:cNvPr id="30" name="object 30"/>
            <p:cNvSpPr/>
            <p:nvPr/>
          </p:nvSpPr>
          <p:spPr>
            <a:xfrm>
              <a:off x="10322052" y="6294119"/>
              <a:ext cx="1870075" cy="563880"/>
            </a:xfrm>
            <a:custGeom>
              <a:avLst/>
              <a:gdLst/>
              <a:ahLst/>
              <a:cxnLst/>
              <a:rect l="l" t="t" r="r" b="b"/>
              <a:pathLst>
                <a:path w="1870075" h="563879">
                  <a:moveTo>
                    <a:pt x="1869946" y="0"/>
                  </a:moveTo>
                  <a:lnTo>
                    <a:pt x="0" y="0"/>
                  </a:lnTo>
                  <a:lnTo>
                    <a:pt x="0" y="563880"/>
                  </a:lnTo>
                </a:path>
              </a:pathLst>
            </a:custGeom>
            <a:ln w="9525">
              <a:solidFill>
                <a:srgbClr val="C00000"/>
              </a:solidFill>
            </a:ln>
          </p:spPr>
          <p:txBody>
            <a:bodyPr wrap="square" lIns="0" tIns="0" rIns="0" bIns="0" rtlCol="0"/>
            <a:lstStyle/>
            <a:p>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838325" y="1805127"/>
            <a:ext cx="8524240" cy="940435"/>
          </a:xfrm>
          <a:prstGeom prst="rect">
            <a:avLst/>
          </a:prstGeom>
        </p:spPr>
        <p:txBody>
          <a:bodyPr vert="horz" wrap="square" lIns="0" tIns="12700" rIns="0" bIns="0" rtlCol="0">
            <a:spAutoFit/>
          </a:bodyPr>
          <a:lstStyle/>
          <a:p>
            <a:pPr marL="12700">
              <a:lnSpc>
                <a:spcPct val="100000"/>
              </a:lnSpc>
              <a:spcBef>
                <a:spcPts val="100"/>
              </a:spcBef>
            </a:pPr>
            <a:r>
              <a:rPr sz="6000" b="1" spc="-45" dirty="0">
                <a:solidFill>
                  <a:schemeClr val="accent6">
                    <a:lumMod val="50000"/>
                  </a:schemeClr>
                </a:solidFill>
              </a:rPr>
              <a:t>Impact</a:t>
            </a:r>
            <a:r>
              <a:rPr sz="6000" b="1" spc="-100" dirty="0">
                <a:solidFill>
                  <a:schemeClr val="accent6">
                    <a:lumMod val="50000"/>
                  </a:schemeClr>
                </a:solidFill>
              </a:rPr>
              <a:t> </a:t>
            </a:r>
            <a:r>
              <a:rPr sz="6000" b="1" spc="-25" dirty="0">
                <a:solidFill>
                  <a:schemeClr val="accent6">
                    <a:lumMod val="50000"/>
                  </a:schemeClr>
                </a:solidFill>
              </a:rPr>
              <a:t>on</a:t>
            </a:r>
            <a:r>
              <a:rPr sz="6000" b="1" spc="-90" dirty="0">
                <a:solidFill>
                  <a:schemeClr val="accent6">
                    <a:lumMod val="50000"/>
                  </a:schemeClr>
                </a:solidFill>
              </a:rPr>
              <a:t> </a:t>
            </a:r>
            <a:r>
              <a:rPr sz="6000" b="1" spc="-70" dirty="0">
                <a:solidFill>
                  <a:schemeClr val="accent6">
                    <a:lumMod val="50000"/>
                  </a:schemeClr>
                </a:solidFill>
              </a:rPr>
              <a:t>Outward</a:t>
            </a:r>
            <a:r>
              <a:rPr sz="6000" b="1" spc="-130" dirty="0">
                <a:solidFill>
                  <a:schemeClr val="accent6">
                    <a:lumMod val="50000"/>
                  </a:schemeClr>
                </a:solidFill>
              </a:rPr>
              <a:t> </a:t>
            </a:r>
            <a:r>
              <a:rPr sz="6000" b="1" spc="-40" dirty="0">
                <a:solidFill>
                  <a:schemeClr val="accent6">
                    <a:lumMod val="50000"/>
                  </a:schemeClr>
                </a:solidFill>
              </a:rPr>
              <a:t>Supplies</a:t>
            </a:r>
            <a:endParaRPr sz="6000" b="1" dirty="0">
              <a:solidFill>
                <a:schemeClr val="accent6">
                  <a:lumMod val="50000"/>
                </a:schemeClr>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60020">
              <a:lnSpc>
                <a:spcPct val="100000"/>
              </a:lnSpc>
              <a:spcBef>
                <a:spcPts val="105"/>
              </a:spcBef>
            </a:pPr>
            <a:r>
              <a:rPr b="1" spc="-35" dirty="0">
                <a:solidFill>
                  <a:schemeClr val="accent6">
                    <a:lumMod val="50000"/>
                  </a:schemeClr>
                </a:solidFill>
              </a:rPr>
              <a:t>Exemptions</a:t>
            </a:r>
            <a:r>
              <a:rPr b="1" spc="-75" dirty="0">
                <a:solidFill>
                  <a:schemeClr val="accent6">
                    <a:lumMod val="50000"/>
                  </a:schemeClr>
                </a:solidFill>
              </a:rPr>
              <a:t> </a:t>
            </a:r>
            <a:r>
              <a:rPr b="1" spc="-25" dirty="0">
                <a:solidFill>
                  <a:schemeClr val="accent6">
                    <a:lumMod val="50000"/>
                  </a:schemeClr>
                </a:solidFill>
              </a:rPr>
              <a:t>relating</a:t>
            </a:r>
            <a:r>
              <a:rPr b="1" spc="-75" dirty="0">
                <a:solidFill>
                  <a:schemeClr val="accent6">
                    <a:lumMod val="50000"/>
                  </a:schemeClr>
                </a:solidFill>
              </a:rPr>
              <a:t> </a:t>
            </a:r>
            <a:r>
              <a:rPr b="1" spc="-25" dirty="0">
                <a:solidFill>
                  <a:schemeClr val="accent6">
                    <a:lumMod val="50000"/>
                  </a:schemeClr>
                </a:solidFill>
              </a:rPr>
              <a:t>to</a:t>
            </a:r>
            <a:r>
              <a:rPr b="1" spc="-40" dirty="0">
                <a:solidFill>
                  <a:schemeClr val="accent6">
                    <a:lumMod val="50000"/>
                  </a:schemeClr>
                </a:solidFill>
              </a:rPr>
              <a:t> </a:t>
            </a:r>
            <a:r>
              <a:rPr b="1" spc="-30" dirty="0">
                <a:solidFill>
                  <a:schemeClr val="accent6">
                    <a:lumMod val="50000"/>
                  </a:schemeClr>
                </a:solidFill>
              </a:rPr>
              <a:t>Insurance</a:t>
            </a:r>
            <a:r>
              <a:rPr b="1" spc="-85" dirty="0">
                <a:solidFill>
                  <a:schemeClr val="accent6">
                    <a:lumMod val="50000"/>
                  </a:schemeClr>
                </a:solidFill>
              </a:rPr>
              <a:t> </a:t>
            </a:r>
            <a:r>
              <a:rPr b="1" spc="-20" dirty="0">
                <a:solidFill>
                  <a:schemeClr val="accent6">
                    <a:lumMod val="50000"/>
                  </a:schemeClr>
                </a:solidFill>
              </a:rPr>
              <a:t>Business</a:t>
            </a:r>
          </a:p>
        </p:txBody>
      </p:sp>
      <p:sp>
        <p:nvSpPr>
          <p:cNvPr id="3" name="object 3"/>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sp>
        <p:nvSpPr>
          <p:cNvPr id="4" name="object 4"/>
          <p:cNvSpPr txBox="1"/>
          <p:nvPr/>
        </p:nvSpPr>
        <p:spPr>
          <a:xfrm>
            <a:off x="2739898" y="919352"/>
            <a:ext cx="6852920" cy="330835"/>
          </a:xfrm>
          <a:prstGeom prst="rect">
            <a:avLst/>
          </a:prstGeom>
        </p:spPr>
        <p:txBody>
          <a:bodyPr vert="horz" wrap="square" lIns="0" tIns="13335" rIns="0" bIns="0" rtlCol="0">
            <a:spAutoFit/>
          </a:bodyPr>
          <a:lstStyle/>
          <a:p>
            <a:pPr marL="12700">
              <a:lnSpc>
                <a:spcPct val="100000"/>
              </a:lnSpc>
              <a:spcBef>
                <a:spcPts val="105"/>
              </a:spcBef>
            </a:pPr>
            <a:r>
              <a:rPr sz="2000" b="1" spc="-5" dirty="0">
                <a:solidFill>
                  <a:srgbClr val="FF0000"/>
                </a:solidFill>
                <a:latin typeface="Calibri"/>
                <a:cs typeface="Calibri"/>
              </a:rPr>
              <a:t>Notification</a:t>
            </a:r>
            <a:r>
              <a:rPr sz="2000" b="1" spc="-35" dirty="0">
                <a:solidFill>
                  <a:srgbClr val="FF0000"/>
                </a:solidFill>
                <a:latin typeface="Calibri"/>
                <a:cs typeface="Calibri"/>
              </a:rPr>
              <a:t> </a:t>
            </a:r>
            <a:r>
              <a:rPr sz="2000" b="1" spc="-5" dirty="0">
                <a:solidFill>
                  <a:srgbClr val="FF0000"/>
                </a:solidFill>
                <a:latin typeface="Calibri"/>
                <a:cs typeface="Calibri"/>
              </a:rPr>
              <a:t>No.12/2017-Central</a:t>
            </a:r>
            <a:r>
              <a:rPr sz="2000" b="1" spc="-35" dirty="0">
                <a:solidFill>
                  <a:srgbClr val="FF0000"/>
                </a:solidFill>
                <a:latin typeface="Calibri"/>
                <a:cs typeface="Calibri"/>
              </a:rPr>
              <a:t> </a:t>
            </a:r>
            <a:r>
              <a:rPr sz="2000" b="1" spc="-60" dirty="0">
                <a:solidFill>
                  <a:srgbClr val="FF0000"/>
                </a:solidFill>
                <a:latin typeface="Calibri"/>
                <a:cs typeface="Calibri"/>
              </a:rPr>
              <a:t>Tax</a:t>
            </a:r>
            <a:r>
              <a:rPr sz="2000" b="1" spc="5" dirty="0">
                <a:solidFill>
                  <a:srgbClr val="FF0000"/>
                </a:solidFill>
                <a:latin typeface="Calibri"/>
                <a:cs typeface="Calibri"/>
              </a:rPr>
              <a:t> </a:t>
            </a:r>
            <a:r>
              <a:rPr sz="2000" b="1" spc="-10" dirty="0">
                <a:solidFill>
                  <a:srgbClr val="FF0000"/>
                </a:solidFill>
                <a:latin typeface="Calibri"/>
                <a:cs typeface="Calibri"/>
              </a:rPr>
              <a:t>(Rate)]</a:t>
            </a:r>
            <a:r>
              <a:rPr sz="2000" b="1" spc="5" dirty="0">
                <a:solidFill>
                  <a:srgbClr val="FF0000"/>
                </a:solidFill>
                <a:latin typeface="Calibri"/>
                <a:cs typeface="Calibri"/>
              </a:rPr>
              <a:t> </a:t>
            </a:r>
            <a:r>
              <a:rPr sz="2000" b="1" spc="-15" dirty="0">
                <a:solidFill>
                  <a:srgbClr val="FF0000"/>
                </a:solidFill>
                <a:latin typeface="Calibri"/>
                <a:cs typeface="Calibri"/>
              </a:rPr>
              <a:t>Dated:</a:t>
            </a:r>
            <a:r>
              <a:rPr sz="2000" b="1" dirty="0">
                <a:solidFill>
                  <a:srgbClr val="FF0000"/>
                </a:solidFill>
                <a:latin typeface="Calibri"/>
                <a:cs typeface="Calibri"/>
              </a:rPr>
              <a:t> June 28,</a:t>
            </a:r>
            <a:r>
              <a:rPr sz="2000" b="1" spc="-15" dirty="0">
                <a:solidFill>
                  <a:srgbClr val="FF0000"/>
                </a:solidFill>
                <a:latin typeface="Calibri"/>
                <a:cs typeface="Calibri"/>
              </a:rPr>
              <a:t> </a:t>
            </a:r>
            <a:r>
              <a:rPr sz="2000" b="1" dirty="0">
                <a:solidFill>
                  <a:srgbClr val="FF0000"/>
                </a:solidFill>
                <a:latin typeface="Calibri"/>
                <a:cs typeface="Calibri"/>
              </a:rPr>
              <a:t>2017</a:t>
            </a:r>
            <a:endParaRPr sz="2000">
              <a:latin typeface="Calibri"/>
              <a:cs typeface="Calibri"/>
            </a:endParaRPr>
          </a:p>
        </p:txBody>
      </p:sp>
      <p:graphicFrame>
        <p:nvGraphicFramePr>
          <p:cNvPr id="5" name="object 5"/>
          <p:cNvGraphicFramePr>
            <a:graphicFrameLocks noGrp="1"/>
          </p:cNvGraphicFramePr>
          <p:nvPr/>
        </p:nvGraphicFramePr>
        <p:xfrm>
          <a:off x="368096" y="1327022"/>
          <a:ext cx="11444603" cy="4389067"/>
        </p:xfrm>
        <a:graphic>
          <a:graphicData uri="http://schemas.openxmlformats.org/drawingml/2006/table">
            <a:tbl>
              <a:tblPr firstRow="1" bandRow="1">
                <a:tableStyleId>{2D5ABB26-0587-4C30-8999-92F81FD0307C}</a:tableStyleId>
              </a:tblPr>
              <a:tblGrid>
                <a:gridCol w="652145">
                  <a:extLst>
                    <a:ext uri="{9D8B030D-6E8A-4147-A177-3AD203B41FA5}">
                      <a16:colId xmlns:a16="http://schemas.microsoft.com/office/drawing/2014/main" val="20000"/>
                    </a:ext>
                  </a:extLst>
                </a:gridCol>
                <a:gridCol w="1136015">
                  <a:extLst>
                    <a:ext uri="{9D8B030D-6E8A-4147-A177-3AD203B41FA5}">
                      <a16:colId xmlns:a16="http://schemas.microsoft.com/office/drawing/2014/main" val="20001"/>
                    </a:ext>
                  </a:extLst>
                </a:gridCol>
                <a:gridCol w="7644130">
                  <a:extLst>
                    <a:ext uri="{9D8B030D-6E8A-4147-A177-3AD203B41FA5}">
                      <a16:colId xmlns:a16="http://schemas.microsoft.com/office/drawing/2014/main" val="20002"/>
                    </a:ext>
                  </a:extLst>
                </a:gridCol>
                <a:gridCol w="943609">
                  <a:extLst>
                    <a:ext uri="{9D8B030D-6E8A-4147-A177-3AD203B41FA5}">
                      <a16:colId xmlns:a16="http://schemas.microsoft.com/office/drawing/2014/main" val="20003"/>
                    </a:ext>
                  </a:extLst>
                </a:gridCol>
                <a:gridCol w="1068704">
                  <a:extLst>
                    <a:ext uri="{9D8B030D-6E8A-4147-A177-3AD203B41FA5}">
                      <a16:colId xmlns:a16="http://schemas.microsoft.com/office/drawing/2014/main" val="20004"/>
                    </a:ext>
                  </a:extLst>
                </a:gridCol>
              </a:tblGrid>
              <a:tr h="548640">
                <a:tc>
                  <a:txBody>
                    <a:bodyPr/>
                    <a:lstStyle/>
                    <a:p>
                      <a:pPr marL="24130" algn="ctr">
                        <a:lnSpc>
                          <a:spcPts val="2045"/>
                        </a:lnSpc>
                      </a:pPr>
                      <a:r>
                        <a:rPr sz="1800" b="1" dirty="0">
                          <a:solidFill>
                            <a:srgbClr val="FFFFFF"/>
                          </a:solidFill>
                          <a:latin typeface="Calibri"/>
                          <a:cs typeface="Calibri"/>
                        </a:rPr>
                        <a:t>Sl.</a:t>
                      </a:r>
                      <a:r>
                        <a:rPr sz="1800" b="1" spc="-90" dirty="0">
                          <a:solidFill>
                            <a:srgbClr val="FFFFFF"/>
                          </a:solidFill>
                          <a:latin typeface="Calibri"/>
                          <a:cs typeface="Calibri"/>
                        </a:rPr>
                        <a:t> </a:t>
                      </a:r>
                      <a:r>
                        <a:rPr sz="1800" b="1" dirty="0">
                          <a:solidFill>
                            <a:srgbClr val="FFFFFF"/>
                          </a:solidFill>
                          <a:latin typeface="Calibri"/>
                          <a:cs typeface="Calibri"/>
                        </a:rPr>
                        <a:t>No.</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1CACE4"/>
                    </a:solidFill>
                  </a:tcPr>
                </a:tc>
                <a:tc>
                  <a:txBody>
                    <a:bodyPr/>
                    <a:lstStyle/>
                    <a:p>
                      <a:pPr marL="192405">
                        <a:lnSpc>
                          <a:spcPts val="2045"/>
                        </a:lnSpc>
                      </a:pPr>
                      <a:r>
                        <a:rPr sz="1800" b="1" spc="-10" dirty="0">
                          <a:solidFill>
                            <a:srgbClr val="FFFFFF"/>
                          </a:solidFill>
                          <a:latin typeface="Calibri"/>
                          <a:cs typeface="Calibri"/>
                        </a:rPr>
                        <a:t>Chapter</a:t>
                      </a:r>
                      <a:endParaRPr sz="1800">
                        <a:latin typeface="Calibri"/>
                        <a:cs typeface="Calibri"/>
                      </a:endParaRPr>
                    </a:p>
                    <a:p>
                      <a:pPr marL="186055">
                        <a:lnSpc>
                          <a:spcPct val="100000"/>
                        </a:lnSpc>
                      </a:pPr>
                      <a:r>
                        <a:rPr sz="1800" b="1" dirty="0">
                          <a:solidFill>
                            <a:srgbClr val="FFFFFF"/>
                          </a:solidFill>
                          <a:latin typeface="Calibri"/>
                          <a:cs typeface="Calibri"/>
                        </a:rPr>
                        <a:t>heading</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1CACE4"/>
                    </a:solidFill>
                  </a:tcPr>
                </a:tc>
                <a:tc>
                  <a:txBody>
                    <a:bodyPr/>
                    <a:lstStyle/>
                    <a:p>
                      <a:pPr algn="ctr">
                        <a:lnSpc>
                          <a:spcPts val="2045"/>
                        </a:lnSpc>
                      </a:pPr>
                      <a:r>
                        <a:rPr sz="1800" b="1" spc="-5" dirty="0">
                          <a:solidFill>
                            <a:srgbClr val="FFFFFF"/>
                          </a:solidFill>
                          <a:latin typeface="Calibri"/>
                          <a:cs typeface="Calibri"/>
                        </a:rPr>
                        <a:t>Description</a:t>
                      </a:r>
                      <a:r>
                        <a:rPr sz="1800" b="1" spc="-55" dirty="0">
                          <a:solidFill>
                            <a:srgbClr val="FFFFFF"/>
                          </a:solidFill>
                          <a:latin typeface="Calibri"/>
                          <a:cs typeface="Calibri"/>
                        </a:rPr>
                        <a:t> </a:t>
                      </a:r>
                      <a:r>
                        <a:rPr sz="1800" b="1" dirty="0">
                          <a:solidFill>
                            <a:srgbClr val="FFFFFF"/>
                          </a:solidFill>
                          <a:latin typeface="Calibri"/>
                          <a:cs typeface="Calibri"/>
                        </a:rPr>
                        <a:t>of</a:t>
                      </a:r>
                      <a:r>
                        <a:rPr sz="1800" b="1" spc="-10" dirty="0">
                          <a:solidFill>
                            <a:srgbClr val="FFFFFF"/>
                          </a:solidFill>
                          <a:latin typeface="Calibri"/>
                          <a:cs typeface="Calibri"/>
                        </a:rPr>
                        <a:t> </a:t>
                      </a:r>
                      <a:r>
                        <a:rPr sz="1800" b="1" dirty="0">
                          <a:solidFill>
                            <a:srgbClr val="FFFFFF"/>
                          </a:solidFill>
                          <a:latin typeface="Calibri"/>
                          <a:cs typeface="Calibri"/>
                        </a:rPr>
                        <a:t>Services</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1CACE4"/>
                    </a:solidFill>
                  </a:tcPr>
                </a:tc>
                <a:tc>
                  <a:txBody>
                    <a:bodyPr/>
                    <a:lstStyle/>
                    <a:p>
                      <a:pPr marL="69215">
                        <a:lnSpc>
                          <a:spcPts val="2045"/>
                        </a:lnSpc>
                      </a:pPr>
                      <a:r>
                        <a:rPr sz="1800" b="1" spc="-15" dirty="0">
                          <a:solidFill>
                            <a:srgbClr val="FFFFFF"/>
                          </a:solidFill>
                          <a:latin typeface="Calibri"/>
                          <a:cs typeface="Calibri"/>
                        </a:rPr>
                        <a:t>Rate</a:t>
                      </a:r>
                      <a:r>
                        <a:rPr sz="1800" b="1" spc="345" dirty="0">
                          <a:solidFill>
                            <a:srgbClr val="FFFFFF"/>
                          </a:solidFill>
                          <a:latin typeface="Calibri"/>
                          <a:cs typeface="Calibri"/>
                        </a:rPr>
                        <a:t> </a:t>
                      </a:r>
                      <a:r>
                        <a:rPr sz="1800" b="1" dirty="0">
                          <a:solidFill>
                            <a:srgbClr val="FFFFFF"/>
                          </a:solidFill>
                          <a:latin typeface="Calibri"/>
                          <a:cs typeface="Calibri"/>
                        </a:rPr>
                        <a:t>(pe</a:t>
                      </a:r>
                      <a:endParaRPr sz="1800">
                        <a:latin typeface="Calibri"/>
                        <a:cs typeface="Calibri"/>
                      </a:endParaRPr>
                    </a:p>
                    <a:p>
                      <a:pPr marL="153035">
                        <a:lnSpc>
                          <a:spcPct val="100000"/>
                        </a:lnSpc>
                      </a:pPr>
                      <a:r>
                        <a:rPr sz="1800" b="1" dirty="0">
                          <a:solidFill>
                            <a:srgbClr val="FFFFFF"/>
                          </a:solidFill>
                          <a:latin typeface="Calibri"/>
                          <a:cs typeface="Calibri"/>
                        </a:rPr>
                        <a:t>r</a:t>
                      </a:r>
                      <a:r>
                        <a:rPr sz="1800" b="1" spc="-35" dirty="0">
                          <a:solidFill>
                            <a:srgbClr val="FFFFFF"/>
                          </a:solidFill>
                          <a:latin typeface="Calibri"/>
                          <a:cs typeface="Calibri"/>
                        </a:rPr>
                        <a:t> </a:t>
                      </a:r>
                      <a:r>
                        <a:rPr sz="1800" b="1" spc="-5" dirty="0">
                          <a:solidFill>
                            <a:srgbClr val="FFFFFF"/>
                          </a:solidFill>
                          <a:latin typeface="Calibri"/>
                          <a:cs typeface="Calibri"/>
                        </a:rPr>
                        <a:t>cent.)</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1CACE4"/>
                    </a:solidFill>
                  </a:tcPr>
                </a:tc>
                <a:tc>
                  <a:txBody>
                    <a:bodyPr/>
                    <a:lstStyle/>
                    <a:p>
                      <a:pPr marL="635" algn="ctr">
                        <a:lnSpc>
                          <a:spcPts val="2045"/>
                        </a:lnSpc>
                      </a:pPr>
                      <a:r>
                        <a:rPr sz="1800" b="1" spc="-5" dirty="0">
                          <a:solidFill>
                            <a:srgbClr val="FFFFFF"/>
                          </a:solidFill>
                          <a:latin typeface="Calibri"/>
                          <a:cs typeface="Calibri"/>
                        </a:rPr>
                        <a:t>Condition</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1CACE4"/>
                    </a:solidFill>
                  </a:tcPr>
                </a:tc>
                <a:extLst>
                  <a:ext uri="{0D108BD9-81ED-4DB2-BD59-A6C34878D82A}">
                    <a16:rowId xmlns:a16="http://schemas.microsoft.com/office/drawing/2014/main" val="10000"/>
                  </a:ext>
                </a:extLst>
              </a:tr>
              <a:tr h="3017520">
                <a:tc>
                  <a:txBody>
                    <a:bodyPr/>
                    <a:lstStyle/>
                    <a:p>
                      <a:pPr algn="ctr">
                        <a:lnSpc>
                          <a:spcPts val="2045"/>
                        </a:lnSpc>
                      </a:pPr>
                      <a:r>
                        <a:rPr sz="1800" dirty="0">
                          <a:latin typeface="Calibri"/>
                          <a:cs typeface="Calibri"/>
                        </a:rPr>
                        <a:t>36</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CE3F5"/>
                    </a:solidFill>
                  </a:tcPr>
                </a:tc>
                <a:tc>
                  <a:txBody>
                    <a:bodyPr/>
                    <a:lstStyle/>
                    <a:p>
                      <a:pPr algn="ctr">
                        <a:lnSpc>
                          <a:spcPts val="2045"/>
                        </a:lnSpc>
                      </a:pPr>
                      <a:r>
                        <a:rPr sz="1800" b="1" dirty="0">
                          <a:latin typeface="Calibri"/>
                          <a:cs typeface="Calibri"/>
                        </a:rPr>
                        <a:t>Heading</a:t>
                      </a:r>
                      <a:endParaRPr sz="1800">
                        <a:latin typeface="Calibri"/>
                        <a:cs typeface="Calibri"/>
                      </a:endParaRPr>
                    </a:p>
                    <a:p>
                      <a:pPr marL="175260" marR="167005" algn="ctr">
                        <a:lnSpc>
                          <a:spcPct val="100000"/>
                        </a:lnSpc>
                      </a:pPr>
                      <a:r>
                        <a:rPr sz="1800" b="1" dirty="0">
                          <a:latin typeface="Calibri"/>
                          <a:cs typeface="Calibri"/>
                        </a:rPr>
                        <a:t>9971 or </a:t>
                      </a:r>
                      <a:r>
                        <a:rPr sz="1800" b="1" spc="5" dirty="0">
                          <a:latin typeface="Calibri"/>
                          <a:cs typeface="Calibri"/>
                        </a:rPr>
                        <a:t> </a:t>
                      </a:r>
                      <a:r>
                        <a:rPr sz="1800" b="1" dirty="0">
                          <a:latin typeface="Calibri"/>
                          <a:cs typeface="Calibri"/>
                        </a:rPr>
                        <a:t>H</a:t>
                      </a:r>
                      <a:r>
                        <a:rPr sz="1800" b="1" spc="5" dirty="0">
                          <a:latin typeface="Calibri"/>
                          <a:cs typeface="Calibri"/>
                        </a:rPr>
                        <a:t>e</a:t>
                      </a:r>
                      <a:r>
                        <a:rPr sz="1800" b="1" dirty="0">
                          <a:latin typeface="Calibri"/>
                          <a:cs typeface="Calibri"/>
                        </a:rPr>
                        <a:t>adi</a:t>
                      </a:r>
                      <a:r>
                        <a:rPr sz="1800" b="1" spc="5" dirty="0">
                          <a:latin typeface="Calibri"/>
                          <a:cs typeface="Calibri"/>
                        </a:rPr>
                        <a:t>n</a:t>
                      </a:r>
                      <a:r>
                        <a:rPr sz="1800" b="1" dirty="0">
                          <a:latin typeface="Calibri"/>
                          <a:cs typeface="Calibri"/>
                        </a:rPr>
                        <a:t>g </a:t>
                      </a:r>
                      <a:r>
                        <a:rPr sz="1800" dirty="0">
                          <a:latin typeface="Times New Roman"/>
                          <a:cs typeface="Times New Roman"/>
                        </a:rPr>
                        <a:t> </a:t>
                      </a:r>
                      <a:r>
                        <a:rPr sz="1800" b="1" spc="-5" dirty="0">
                          <a:latin typeface="Calibri"/>
                          <a:cs typeface="Calibri"/>
                        </a:rPr>
                        <a:t>9991</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CE3F5"/>
                    </a:solidFill>
                  </a:tcPr>
                </a:tc>
                <a:tc>
                  <a:txBody>
                    <a:bodyPr/>
                    <a:lstStyle/>
                    <a:p>
                      <a:pPr>
                        <a:lnSpc>
                          <a:spcPts val="2045"/>
                        </a:lnSpc>
                      </a:pPr>
                      <a:r>
                        <a:rPr sz="1800" spc="-5" dirty="0">
                          <a:latin typeface="Calibri"/>
                          <a:cs typeface="Calibri"/>
                        </a:rPr>
                        <a:t>Services</a:t>
                      </a:r>
                      <a:r>
                        <a:rPr sz="1800" spc="30" dirty="0">
                          <a:latin typeface="Calibri"/>
                          <a:cs typeface="Calibri"/>
                        </a:rPr>
                        <a:t> </a:t>
                      </a:r>
                      <a:r>
                        <a:rPr sz="1800" spc="-5" dirty="0">
                          <a:latin typeface="Calibri"/>
                          <a:cs typeface="Calibri"/>
                        </a:rPr>
                        <a:t>of</a:t>
                      </a:r>
                      <a:r>
                        <a:rPr sz="1800" spc="5" dirty="0">
                          <a:latin typeface="Calibri"/>
                          <a:cs typeface="Calibri"/>
                        </a:rPr>
                        <a:t> </a:t>
                      </a:r>
                      <a:r>
                        <a:rPr sz="1800" spc="-15" dirty="0">
                          <a:latin typeface="Calibri"/>
                          <a:cs typeface="Calibri"/>
                        </a:rPr>
                        <a:t>life</a:t>
                      </a:r>
                      <a:r>
                        <a:rPr sz="1800" spc="20" dirty="0">
                          <a:latin typeface="Calibri"/>
                          <a:cs typeface="Calibri"/>
                        </a:rPr>
                        <a:t> </a:t>
                      </a:r>
                      <a:r>
                        <a:rPr sz="1800" spc="-10" dirty="0">
                          <a:latin typeface="Calibri"/>
                          <a:cs typeface="Calibri"/>
                        </a:rPr>
                        <a:t>insurance</a:t>
                      </a:r>
                      <a:r>
                        <a:rPr sz="1800" spc="25" dirty="0">
                          <a:latin typeface="Calibri"/>
                          <a:cs typeface="Calibri"/>
                        </a:rPr>
                        <a:t> </a:t>
                      </a:r>
                      <a:r>
                        <a:rPr sz="1800" spc="-5" dirty="0">
                          <a:latin typeface="Calibri"/>
                          <a:cs typeface="Calibri"/>
                        </a:rPr>
                        <a:t>business</a:t>
                      </a:r>
                      <a:r>
                        <a:rPr sz="1800" dirty="0">
                          <a:latin typeface="Calibri"/>
                          <a:cs typeface="Calibri"/>
                        </a:rPr>
                        <a:t> </a:t>
                      </a:r>
                      <a:r>
                        <a:rPr sz="1800" spc="-10" dirty="0">
                          <a:latin typeface="Calibri"/>
                          <a:cs typeface="Calibri"/>
                        </a:rPr>
                        <a:t>provided</a:t>
                      </a:r>
                      <a:r>
                        <a:rPr sz="1800" spc="40" dirty="0">
                          <a:latin typeface="Calibri"/>
                          <a:cs typeface="Calibri"/>
                        </a:rPr>
                        <a:t> </a:t>
                      </a:r>
                      <a:r>
                        <a:rPr sz="1800" dirty="0">
                          <a:latin typeface="Calibri"/>
                          <a:cs typeface="Calibri"/>
                        </a:rPr>
                        <a:t>under</a:t>
                      </a:r>
                      <a:r>
                        <a:rPr sz="1800" spc="5" dirty="0">
                          <a:latin typeface="Calibri"/>
                          <a:cs typeface="Calibri"/>
                        </a:rPr>
                        <a:t> </a:t>
                      </a:r>
                      <a:r>
                        <a:rPr sz="1800" spc="-10" dirty="0">
                          <a:latin typeface="Calibri"/>
                          <a:cs typeface="Calibri"/>
                        </a:rPr>
                        <a:t>following</a:t>
                      </a:r>
                      <a:r>
                        <a:rPr sz="1800" spc="45" dirty="0">
                          <a:latin typeface="Calibri"/>
                          <a:cs typeface="Calibri"/>
                        </a:rPr>
                        <a:t> </a:t>
                      </a:r>
                      <a:r>
                        <a:rPr sz="1800" spc="-5" dirty="0">
                          <a:latin typeface="Calibri"/>
                          <a:cs typeface="Calibri"/>
                        </a:rPr>
                        <a:t>schemes-</a:t>
                      </a:r>
                      <a:endParaRPr sz="1800">
                        <a:latin typeface="Calibri"/>
                        <a:cs typeface="Calibri"/>
                      </a:endParaRPr>
                    </a:p>
                    <a:p>
                      <a:pPr marL="301625" indent="-302260">
                        <a:lnSpc>
                          <a:spcPct val="100000"/>
                        </a:lnSpc>
                        <a:buAutoNum type="alphaLcParenBoth"/>
                        <a:tabLst>
                          <a:tab pos="302260" algn="l"/>
                        </a:tabLst>
                      </a:pPr>
                      <a:r>
                        <a:rPr sz="1800" spc="-5" dirty="0">
                          <a:latin typeface="Calibri"/>
                          <a:cs typeface="Calibri"/>
                        </a:rPr>
                        <a:t>Janashree</a:t>
                      </a:r>
                      <a:r>
                        <a:rPr sz="1800" spc="-10" dirty="0">
                          <a:latin typeface="Calibri"/>
                          <a:cs typeface="Calibri"/>
                        </a:rPr>
                        <a:t> </a:t>
                      </a:r>
                      <a:r>
                        <a:rPr sz="1800" dirty="0">
                          <a:latin typeface="Calibri"/>
                          <a:cs typeface="Calibri"/>
                        </a:rPr>
                        <a:t>Bima</a:t>
                      </a:r>
                      <a:r>
                        <a:rPr sz="1800" spc="-30" dirty="0">
                          <a:latin typeface="Calibri"/>
                          <a:cs typeface="Calibri"/>
                        </a:rPr>
                        <a:t> </a:t>
                      </a:r>
                      <a:r>
                        <a:rPr sz="1800" spc="-25" dirty="0">
                          <a:latin typeface="Calibri"/>
                          <a:cs typeface="Calibri"/>
                        </a:rPr>
                        <a:t>Yojana;</a:t>
                      </a:r>
                      <a:endParaRPr sz="1800">
                        <a:latin typeface="Calibri"/>
                        <a:cs typeface="Calibri"/>
                      </a:endParaRPr>
                    </a:p>
                    <a:p>
                      <a:pPr marL="312420" indent="-313055">
                        <a:lnSpc>
                          <a:spcPct val="100000"/>
                        </a:lnSpc>
                        <a:buAutoNum type="alphaLcParenBoth"/>
                        <a:tabLst>
                          <a:tab pos="313055" algn="l"/>
                        </a:tabLst>
                      </a:pPr>
                      <a:r>
                        <a:rPr sz="1800" dirty="0">
                          <a:latin typeface="Calibri"/>
                          <a:cs typeface="Calibri"/>
                        </a:rPr>
                        <a:t>Aam</a:t>
                      </a:r>
                      <a:r>
                        <a:rPr sz="1800" spc="-15" dirty="0">
                          <a:latin typeface="Calibri"/>
                          <a:cs typeface="Calibri"/>
                        </a:rPr>
                        <a:t> </a:t>
                      </a:r>
                      <a:r>
                        <a:rPr sz="1800" dirty="0">
                          <a:latin typeface="Calibri"/>
                          <a:cs typeface="Calibri"/>
                        </a:rPr>
                        <a:t>Aadmi</a:t>
                      </a:r>
                      <a:r>
                        <a:rPr sz="1800" spc="-15" dirty="0">
                          <a:latin typeface="Calibri"/>
                          <a:cs typeface="Calibri"/>
                        </a:rPr>
                        <a:t> </a:t>
                      </a:r>
                      <a:r>
                        <a:rPr sz="1800" dirty="0">
                          <a:latin typeface="Calibri"/>
                          <a:cs typeface="Calibri"/>
                        </a:rPr>
                        <a:t>Bima</a:t>
                      </a:r>
                      <a:r>
                        <a:rPr sz="1800" spc="-30" dirty="0">
                          <a:latin typeface="Calibri"/>
                          <a:cs typeface="Calibri"/>
                        </a:rPr>
                        <a:t> </a:t>
                      </a:r>
                      <a:r>
                        <a:rPr sz="1800" spc="-25" dirty="0">
                          <a:latin typeface="Calibri"/>
                          <a:cs typeface="Calibri"/>
                        </a:rPr>
                        <a:t>Yojana;</a:t>
                      </a:r>
                      <a:endParaRPr sz="1800">
                        <a:latin typeface="Calibri"/>
                        <a:cs typeface="Calibri"/>
                      </a:endParaRPr>
                    </a:p>
                    <a:p>
                      <a:pPr>
                        <a:lnSpc>
                          <a:spcPct val="100000"/>
                        </a:lnSpc>
                        <a:buAutoNum type="alphaLcParenBoth"/>
                        <a:tabLst>
                          <a:tab pos="334645" algn="l"/>
                        </a:tabLst>
                      </a:pPr>
                      <a:r>
                        <a:rPr sz="1800" spc="-15" dirty="0">
                          <a:latin typeface="Calibri"/>
                          <a:cs typeface="Calibri"/>
                        </a:rPr>
                        <a:t>Life</a:t>
                      </a:r>
                      <a:r>
                        <a:rPr sz="1800" spc="360" dirty="0">
                          <a:latin typeface="Calibri"/>
                          <a:cs typeface="Calibri"/>
                        </a:rPr>
                        <a:t> </a:t>
                      </a:r>
                      <a:r>
                        <a:rPr sz="1800" spc="-5" dirty="0">
                          <a:latin typeface="Calibri"/>
                          <a:cs typeface="Calibri"/>
                        </a:rPr>
                        <a:t>micro-insurance</a:t>
                      </a:r>
                      <a:r>
                        <a:rPr sz="1800" spc="365" dirty="0">
                          <a:latin typeface="Calibri"/>
                          <a:cs typeface="Calibri"/>
                        </a:rPr>
                        <a:t> </a:t>
                      </a:r>
                      <a:r>
                        <a:rPr sz="1800" spc="-10" dirty="0">
                          <a:latin typeface="Calibri"/>
                          <a:cs typeface="Calibri"/>
                        </a:rPr>
                        <a:t>product</a:t>
                      </a:r>
                      <a:r>
                        <a:rPr sz="1800" spc="365" dirty="0">
                          <a:latin typeface="Calibri"/>
                          <a:cs typeface="Calibri"/>
                        </a:rPr>
                        <a:t> </a:t>
                      </a:r>
                      <a:r>
                        <a:rPr sz="1800" dirty="0">
                          <a:latin typeface="Calibri"/>
                          <a:cs typeface="Calibri"/>
                        </a:rPr>
                        <a:t>as</a:t>
                      </a:r>
                      <a:r>
                        <a:rPr sz="1800" spc="365" dirty="0">
                          <a:latin typeface="Calibri"/>
                          <a:cs typeface="Calibri"/>
                        </a:rPr>
                        <a:t> </a:t>
                      </a:r>
                      <a:r>
                        <a:rPr sz="1800" spc="-10" dirty="0">
                          <a:latin typeface="Calibri"/>
                          <a:cs typeface="Calibri"/>
                        </a:rPr>
                        <a:t>approved</a:t>
                      </a:r>
                      <a:r>
                        <a:rPr sz="1800" spc="360" dirty="0">
                          <a:latin typeface="Calibri"/>
                          <a:cs typeface="Calibri"/>
                        </a:rPr>
                        <a:t> </a:t>
                      </a:r>
                      <a:r>
                        <a:rPr sz="1800" spc="-5" dirty="0">
                          <a:latin typeface="Calibri"/>
                          <a:cs typeface="Calibri"/>
                        </a:rPr>
                        <a:t>by</a:t>
                      </a:r>
                      <a:r>
                        <a:rPr sz="1800" spc="355" dirty="0">
                          <a:latin typeface="Calibri"/>
                          <a:cs typeface="Calibri"/>
                        </a:rPr>
                        <a:t> </a:t>
                      </a:r>
                      <a:r>
                        <a:rPr sz="1800" dirty="0">
                          <a:latin typeface="Calibri"/>
                          <a:cs typeface="Calibri"/>
                        </a:rPr>
                        <a:t>the</a:t>
                      </a:r>
                      <a:r>
                        <a:rPr sz="1800" spc="365" dirty="0">
                          <a:latin typeface="Calibri"/>
                          <a:cs typeface="Calibri"/>
                        </a:rPr>
                        <a:t> </a:t>
                      </a:r>
                      <a:r>
                        <a:rPr sz="1800" spc="-5" dirty="0">
                          <a:latin typeface="Calibri"/>
                          <a:cs typeface="Calibri"/>
                        </a:rPr>
                        <a:t>Insurance</a:t>
                      </a:r>
                      <a:r>
                        <a:rPr sz="1800" spc="360" dirty="0">
                          <a:latin typeface="Calibri"/>
                          <a:cs typeface="Calibri"/>
                        </a:rPr>
                        <a:t> </a:t>
                      </a:r>
                      <a:r>
                        <a:rPr sz="1800" spc="-10" dirty="0">
                          <a:latin typeface="Calibri"/>
                          <a:cs typeface="Calibri"/>
                        </a:rPr>
                        <a:t>Regulatory</a:t>
                      </a:r>
                      <a:r>
                        <a:rPr sz="1800" spc="360" dirty="0">
                          <a:latin typeface="Calibri"/>
                          <a:cs typeface="Calibri"/>
                        </a:rPr>
                        <a:t> </a:t>
                      </a:r>
                      <a:r>
                        <a:rPr sz="1800" dirty="0">
                          <a:latin typeface="Calibri"/>
                          <a:cs typeface="Calibri"/>
                        </a:rPr>
                        <a:t>and </a:t>
                      </a:r>
                      <a:r>
                        <a:rPr sz="1800" spc="-390" dirty="0">
                          <a:latin typeface="Calibri"/>
                          <a:cs typeface="Calibri"/>
                        </a:rPr>
                        <a:t> </a:t>
                      </a:r>
                      <a:r>
                        <a:rPr sz="1800" spc="-5" dirty="0">
                          <a:latin typeface="Calibri"/>
                          <a:cs typeface="Calibri"/>
                        </a:rPr>
                        <a:t>Development</a:t>
                      </a:r>
                      <a:r>
                        <a:rPr sz="1800" spc="5" dirty="0">
                          <a:latin typeface="Calibri"/>
                          <a:cs typeface="Calibri"/>
                        </a:rPr>
                        <a:t> </a:t>
                      </a:r>
                      <a:r>
                        <a:rPr sz="1800" spc="-15" dirty="0">
                          <a:latin typeface="Calibri"/>
                          <a:cs typeface="Calibri"/>
                        </a:rPr>
                        <a:t>Authority,</a:t>
                      </a:r>
                      <a:r>
                        <a:rPr sz="1800" dirty="0">
                          <a:latin typeface="Calibri"/>
                          <a:cs typeface="Calibri"/>
                        </a:rPr>
                        <a:t> </a:t>
                      </a:r>
                      <a:r>
                        <a:rPr sz="1800" spc="-5" dirty="0">
                          <a:latin typeface="Calibri"/>
                          <a:cs typeface="Calibri"/>
                        </a:rPr>
                        <a:t>having</a:t>
                      </a:r>
                      <a:r>
                        <a:rPr sz="1800" dirty="0">
                          <a:latin typeface="Calibri"/>
                          <a:cs typeface="Calibri"/>
                        </a:rPr>
                        <a:t> </a:t>
                      </a:r>
                      <a:r>
                        <a:rPr sz="1800" spc="-5" dirty="0">
                          <a:latin typeface="Calibri"/>
                          <a:cs typeface="Calibri"/>
                        </a:rPr>
                        <a:t>maximum</a:t>
                      </a:r>
                      <a:r>
                        <a:rPr sz="1800" spc="5" dirty="0">
                          <a:latin typeface="Calibri"/>
                          <a:cs typeface="Calibri"/>
                        </a:rPr>
                        <a:t> </a:t>
                      </a:r>
                      <a:r>
                        <a:rPr sz="1800" spc="-5" dirty="0">
                          <a:latin typeface="Calibri"/>
                          <a:cs typeface="Calibri"/>
                        </a:rPr>
                        <a:t>amount</a:t>
                      </a:r>
                      <a:r>
                        <a:rPr sz="1800" spc="-10" dirty="0">
                          <a:latin typeface="Calibri"/>
                          <a:cs typeface="Calibri"/>
                        </a:rPr>
                        <a:t> </a:t>
                      </a:r>
                      <a:r>
                        <a:rPr sz="1800" dirty="0">
                          <a:latin typeface="Calibri"/>
                          <a:cs typeface="Calibri"/>
                        </a:rPr>
                        <a:t>of </a:t>
                      </a:r>
                      <a:r>
                        <a:rPr sz="1800" spc="-10" dirty="0">
                          <a:latin typeface="Calibri"/>
                          <a:cs typeface="Calibri"/>
                        </a:rPr>
                        <a:t>cover</a:t>
                      </a:r>
                      <a:r>
                        <a:rPr sz="1800" spc="15" dirty="0">
                          <a:latin typeface="Calibri"/>
                          <a:cs typeface="Calibri"/>
                        </a:rPr>
                        <a:t> </a:t>
                      </a:r>
                      <a:r>
                        <a:rPr sz="1800" spc="-5" dirty="0">
                          <a:latin typeface="Calibri"/>
                          <a:cs typeface="Calibri"/>
                        </a:rPr>
                        <a:t>of</a:t>
                      </a:r>
                      <a:r>
                        <a:rPr sz="1800" spc="275" dirty="0">
                          <a:latin typeface="Calibri"/>
                          <a:cs typeface="Calibri"/>
                        </a:rPr>
                        <a:t> </a:t>
                      </a:r>
                      <a:r>
                        <a:rPr sz="1800" spc="-5" dirty="0">
                          <a:latin typeface="Calibri"/>
                          <a:cs typeface="Calibri"/>
                        </a:rPr>
                        <a:t>[two lakhs]</a:t>
                      </a:r>
                      <a:r>
                        <a:rPr sz="1800" dirty="0">
                          <a:latin typeface="Calibri"/>
                          <a:cs typeface="Calibri"/>
                        </a:rPr>
                        <a:t> rupees;</a:t>
                      </a:r>
                      <a:endParaRPr sz="1800">
                        <a:latin typeface="Calibri"/>
                        <a:cs typeface="Calibri"/>
                      </a:endParaRPr>
                    </a:p>
                    <a:p>
                      <a:pPr marL="312420" indent="-313055">
                        <a:lnSpc>
                          <a:spcPct val="100000"/>
                        </a:lnSpc>
                        <a:buAutoNum type="alphaLcParenBoth"/>
                        <a:tabLst>
                          <a:tab pos="313055" algn="l"/>
                        </a:tabLst>
                      </a:pPr>
                      <a:r>
                        <a:rPr sz="1800" spc="-15" dirty="0">
                          <a:latin typeface="Calibri"/>
                          <a:cs typeface="Calibri"/>
                        </a:rPr>
                        <a:t>Varishtha </a:t>
                      </a:r>
                      <a:r>
                        <a:rPr sz="1800" spc="-10" dirty="0">
                          <a:latin typeface="Calibri"/>
                          <a:cs typeface="Calibri"/>
                        </a:rPr>
                        <a:t>Pension</a:t>
                      </a:r>
                      <a:r>
                        <a:rPr sz="1800" spc="-5" dirty="0">
                          <a:latin typeface="Calibri"/>
                          <a:cs typeface="Calibri"/>
                        </a:rPr>
                        <a:t> </a:t>
                      </a:r>
                      <a:r>
                        <a:rPr sz="1800" spc="-15" dirty="0">
                          <a:latin typeface="Calibri"/>
                          <a:cs typeface="Calibri"/>
                        </a:rPr>
                        <a:t>BimaYojana;</a:t>
                      </a:r>
                      <a:endParaRPr sz="1800">
                        <a:latin typeface="Calibri"/>
                        <a:cs typeface="Calibri"/>
                      </a:endParaRPr>
                    </a:p>
                    <a:p>
                      <a:pPr marL="306705" indent="-306705">
                        <a:lnSpc>
                          <a:spcPct val="100000"/>
                        </a:lnSpc>
                        <a:buAutoNum type="alphaLcParenBoth"/>
                        <a:tabLst>
                          <a:tab pos="306705" algn="l"/>
                        </a:tabLst>
                      </a:pPr>
                      <a:r>
                        <a:rPr sz="1800" spc="-10" dirty="0">
                          <a:latin typeface="Calibri"/>
                          <a:cs typeface="Calibri"/>
                        </a:rPr>
                        <a:t>Pradhan</a:t>
                      </a:r>
                      <a:r>
                        <a:rPr sz="1800" spc="10" dirty="0">
                          <a:latin typeface="Calibri"/>
                          <a:cs typeface="Calibri"/>
                        </a:rPr>
                        <a:t> </a:t>
                      </a:r>
                      <a:r>
                        <a:rPr sz="1800" spc="-5" dirty="0">
                          <a:latin typeface="Calibri"/>
                          <a:cs typeface="Calibri"/>
                        </a:rPr>
                        <a:t>Mantri</a:t>
                      </a:r>
                      <a:r>
                        <a:rPr sz="1800" spc="-10" dirty="0">
                          <a:latin typeface="Calibri"/>
                          <a:cs typeface="Calibri"/>
                        </a:rPr>
                        <a:t> </a:t>
                      </a:r>
                      <a:r>
                        <a:rPr sz="1800" spc="-5" dirty="0">
                          <a:latin typeface="Calibri"/>
                          <a:cs typeface="Calibri"/>
                        </a:rPr>
                        <a:t>Jeevan</a:t>
                      </a:r>
                      <a:r>
                        <a:rPr sz="1800" dirty="0">
                          <a:latin typeface="Calibri"/>
                          <a:cs typeface="Calibri"/>
                        </a:rPr>
                        <a:t> </a:t>
                      </a:r>
                      <a:r>
                        <a:rPr sz="1800" spc="-10" dirty="0">
                          <a:latin typeface="Calibri"/>
                          <a:cs typeface="Calibri"/>
                        </a:rPr>
                        <a:t>Jyoti</a:t>
                      </a:r>
                      <a:r>
                        <a:rPr sz="1800" dirty="0">
                          <a:latin typeface="Calibri"/>
                          <a:cs typeface="Calibri"/>
                        </a:rPr>
                        <a:t> </a:t>
                      </a:r>
                      <a:r>
                        <a:rPr sz="1800" spc="-15" dirty="0">
                          <a:latin typeface="Calibri"/>
                          <a:cs typeface="Calibri"/>
                        </a:rPr>
                        <a:t>BimaYojana;</a:t>
                      </a:r>
                      <a:endParaRPr sz="1800">
                        <a:latin typeface="Calibri"/>
                        <a:cs typeface="Calibri"/>
                      </a:endParaRPr>
                    </a:p>
                    <a:p>
                      <a:pPr marL="265430" indent="-266065">
                        <a:lnSpc>
                          <a:spcPct val="100000"/>
                        </a:lnSpc>
                        <a:buAutoNum type="alphaLcParenBoth"/>
                        <a:tabLst>
                          <a:tab pos="266065" algn="l"/>
                        </a:tabLst>
                      </a:pPr>
                      <a:r>
                        <a:rPr sz="1800" spc="-10" dirty="0">
                          <a:latin typeface="Calibri"/>
                          <a:cs typeface="Calibri"/>
                        </a:rPr>
                        <a:t>Pradhan</a:t>
                      </a:r>
                      <a:r>
                        <a:rPr sz="1800" spc="10" dirty="0">
                          <a:latin typeface="Calibri"/>
                          <a:cs typeface="Calibri"/>
                        </a:rPr>
                        <a:t> </a:t>
                      </a:r>
                      <a:r>
                        <a:rPr sz="1800" spc="-5" dirty="0">
                          <a:latin typeface="Calibri"/>
                          <a:cs typeface="Calibri"/>
                        </a:rPr>
                        <a:t>Mantri</a:t>
                      </a:r>
                      <a:r>
                        <a:rPr sz="1800" spc="-10" dirty="0">
                          <a:latin typeface="Calibri"/>
                          <a:cs typeface="Calibri"/>
                        </a:rPr>
                        <a:t> </a:t>
                      </a:r>
                      <a:r>
                        <a:rPr sz="1800" dirty="0">
                          <a:latin typeface="Calibri"/>
                          <a:cs typeface="Calibri"/>
                        </a:rPr>
                        <a:t>Jan</a:t>
                      </a:r>
                      <a:r>
                        <a:rPr sz="1800" spc="5" dirty="0">
                          <a:latin typeface="Calibri"/>
                          <a:cs typeface="Calibri"/>
                        </a:rPr>
                        <a:t> </a:t>
                      </a:r>
                      <a:r>
                        <a:rPr sz="1800" spc="-20" dirty="0">
                          <a:latin typeface="Calibri"/>
                          <a:cs typeface="Calibri"/>
                        </a:rPr>
                        <a:t>DhanYogana;</a:t>
                      </a:r>
                      <a:endParaRPr sz="1800">
                        <a:latin typeface="Calibri"/>
                        <a:cs typeface="Calibri"/>
                      </a:endParaRPr>
                    </a:p>
                    <a:p>
                      <a:pPr marL="301625" indent="-302260">
                        <a:lnSpc>
                          <a:spcPct val="100000"/>
                        </a:lnSpc>
                        <a:spcBef>
                          <a:spcPts val="5"/>
                        </a:spcBef>
                        <a:buAutoNum type="alphaLcParenBoth"/>
                        <a:tabLst>
                          <a:tab pos="302260" algn="l"/>
                        </a:tabLst>
                      </a:pPr>
                      <a:r>
                        <a:rPr sz="1800" spc="-10" dirty="0">
                          <a:latin typeface="Calibri"/>
                          <a:cs typeface="Calibri"/>
                        </a:rPr>
                        <a:t>Pradhan</a:t>
                      </a:r>
                      <a:r>
                        <a:rPr sz="1800" spc="-5" dirty="0">
                          <a:latin typeface="Calibri"/>
                          <a:cs typeface="Calibri"/>
                        </a:rPr>
                        <a:t> Mantri</a:t>
                      </a:r>
                      <a:r>
                        <a:rPr sz="1800" dirty="0">
                          <a:latin typeface="Calibri"/>
                          <a:cs typeface="Calibri"/>
                        </a:rPr>
                        <a:t> </a:t>
                      </a:r>
                      <a:r>
                        <a:rPr sz="1800" spc="-40" dirty="0">
                          <a:latin typeface="Calibri"/>
                          <a:cs typeface="Calibri"/>
                        </a:rPr>
                        <a:t>Vaya</a:t>
                      </a:r>
                      <a:r>
                        <a:rPr sz="1800" spc="-5" dirty="0">
                          <a:latin typeface="Calibri"/>
                          <a:cs typeface="Calibri"/>
                        </a:rPr>
                        <a:t> </a:t>
                      </a:r>
                      <a:r>
                        <a:rPr sz="1800" spc="-15" dirty="0">
                          <a:latin typeface="Calibri"/>
                          <a:cs typeface="Calibri"/>
                        </a:rPr>
                        <a:t>Vandan</a:t>
                      </a:r>
                      <a:r>
                        <a:rPr sz="1800" spc="5" dirty="0">
                          <a:latin typeface="Calibri"/>
                          <a:cs typeface="Calibri"/>
                        </a:rPr>
                        <a:t> </a:t>
                      </a:r>
                      <a:r>
                        <a:rPr sz="1800" spc="-25" dirty="0">
                          <a:latin typeface="Calibri"/>
                          <a:cs typeface="Calibri"/>
                        </a:rPr>
                        <a:t>Yojana.</a:t>
                      </a:r>
                      <a:endParaRPr sz="1800">
                        <a:latin typeface="Calibri"/>
                        <a:cs typeface="Calibri"/>
                      </a:endParaRPr>
                    </a:p>
                    <a:p>
                      <a:pPr>
                        <a:lnSpc>
                          <a:spcPct val="100000"/>
                        </a:lnSpc>
                        <a:spcBef>
                          <a:spcPts val="30"/>
                        </a:spcBef>
                      </a:pPr>
                      <a:endParaRPr sz="1850">
                        <a:latin typeface="Times New Roman"/>
                        <a:cs typeface="Times New Roman"/>
                      </a:endParaRPr>
                    </a:p>
                    <a:p>
                      <a:pPr>
                        <a:lnSpc>
                          <a:spcPct val="100000"/>
                        </a:lnSpc>
                      </a:pPr>
                      <a:r>
                        <a:rPr sz="1800" b="1" i="1" spc="-5" dirty="0">
                          <a:latin typeface="Calibri"/>
                          <a:cs typeface="Calibri"/>
                        </a:rPr>
                        <a:t>48. </a:t>
                      </a:r>
                      <a:r>
                        <a:rPr sz="1800" b="1" i="1" spc="-10" dirty="0">
                          <a:latin typeface="Calibri"/>
                          <a:cs typeface="Calibri"/>
                        </a:rPr>
                        <a:t>Subs.</a:t>
                      </a:r>
                      <a:r>
                        <a:rPr sz="1800" b="1" i="1" spc="10" dirty="0">
                          <a:latin typeface="Calibri"/>
                          <a:cs typeface="Calibri"/>
                        </a:rPr>
                        <a:t> </a:t>
                      </a:r>
                      <a:r>
                        <a:rPr sz="1800" b="1" i="1" spc="-10" dirty="0">
                          <a:latin typeface="Calibri"/>
                          <a:cs typeface="Calibri"/>
                        </a:rPr>
                        <a:t>by</a:t>
                      </a:r>
                      <a:r>
                        <a:rPr sz="1800" b="1" i="1" spc="5" dirty="0">
                          <a:latin typeface="Calibri"/>
                          <a:cs typeface="Calibri"/>
                        </a:rPr>
                        <a:t> </a:t>
                      </a:r>
                      <a:r>
                        <a:rPr sz="1800" b="1" i="1" spc="-5" dirty="0">
                          <a:latin typeface="Calibri"/>
                          <a:cs typeface="Calibri"/>
                        </a:rPr>
                        <a:t>Noti.</a:t>
                      </a:r>
                      <a:r>
                        <a:rPr sz="1800" b="1" i="1" spc="5" dirty="0">
                          <a:latin typeface="Calibri"/>
                          <a:cs typeface="Calibri"/>
                        </a:rPr>
                        <a:t> </a:t>
                      </a:r>
                      <a:r>
                        <a:rPr sz="1800" b="1" i="1" spc="-5" dirty="0">
                          <a:latin typeface="Calibri"/>
                          <a:cs typeface="Calibri"/>
                        </a:rPr>
                        <a:t>No.02/2018</a:t>
                      </a:r>
                      <a:r>
                        <a:rPr sz="1800" b="1" i="1" spc="25" dirty="0">
                          <a:latin typeface="Calibri"/>
                          <a:cs typeface="Calibri"/>
                        </a:rPr>
                        <a:t> </a:t>
                      </a:r>
                      <a:r>
                        <a:rPr sz="1800" b="1" i="1" spc="-5" dirty="0">
                          <a:latin typeface="Calibri"/>
                          <a:cs typeface="Calibri"/>
                        </a:rPr>
                        <a:t>dated</a:t>
                      </a:r>
                      <a:r>
                        <a:rPr sz="1800" b="1" i="1" spc="10" dirty="0">
                          <a:latin typeface="Calibri"/>
                          <a:cs typeface="Calibri"/>
                        </a:rPr>
                        <a:t> </a:t>
                      </a:r>
                      <a:r>
                        <a:rPr sz="1800" b="1" i="1" spc="-5" dirty="0">
                          <a:latin typeface="Calibri"/>
                          <a:cs typeface="Calibri"/>
                        </a:rPr>
                        <a:t>25-01-2018 </a:t>
                      </a:r>
                      <a:r>
                        <a:rPr sz="1800" b="1" i="1" spc="-10" dirty="0">
                          <a:latin typeface="Calibri"/>
                          <a:cs typeface="Calibri"/>
                        </a:rPr>
                        <a:t>for</a:t>
                      </a:r>
                      <a:r>
                        <a:rPr sz="1800" b="1" i="1" spc="15" dirty="0">
                          <a:latin typeface="Calibri"/>
                          <a:cs typeface="Calibri"/>
                        </a:rPr>
                        <a:t> </a:t>
                      </a:r>
                      <a:r>
                        <a:rPr sz="1800" b="1" i="1" spc="-5" dirty="0">
                          <a:latin typeface="Calibri"/>
                          <a:cs typeface="Calibri"/>
                        </a:rPr>
                        <a:t>"fifty</a:t>
                      </a:r>
                      <a:r>
                        <a:rPr sz="1800" b="1" i="1" spc="25" dirty="0">
                          <a:latin typeface="Calibri"/>
                          <a:cs typeface="Calibri"/>
                        </a:rPr>
                        <a:t> </a:t>
                      </a:r>
                      <a:r>
                        <a:rPr sz="1800" b="1" i="1" spc="-5" dirty="0">
                          <a:latin typeface="Calibri"/>
                          <a:cs typeface="Calibri"/>
                        </a:rPr>
                        <a:t>thousand"</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CE3F5"/>
                    </a:solidFill>
                  </a:tcPr>
                </a:tc>
                <a:tc>
                  <a:txBody>
                    <a:bodyPr/>
                    <a:lstStyle/>
                    <a:p>
                      <a:pPr marL="3810" algn="ctr">
                        <a:lnSpc>
                          <a:spcPts val="2045"/>
                        </a:lnSpc>
                      </a:pPr>
                      <a:r>
                        <a:rPr sz="1800" dirty="0">
                          <a:latin typeface="Calibri"/>
                          <a:cs typeface="Calibri"/>
                        </a:rPr>
                        <a:t>Nil</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CE3F5"/>
                    </a:solidFill>
                  </a:tcPr>
                </a:tc>
                <a:tc>
                  <a:txBody>
                    <a:bodyPr/>
                    <a:lstStyle/>
                    <a:p>
                      <a:pPr marL="4445" algn="ctr">
                        <a:lnSpc>
                          <a:spcPts val="2045"/>
                        </a:lnSpc>
                      </a:pPr>
                      <a:r>
                        <a:rPr sz="1800" dirty="0">
                          <a:latin typeface="Calibri"/>
                          <a:cs typeface="Calibri"/>
                        </a:rPr>
                        <a:t>Nil</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CE3F5"/>
                    </a:solidFill>
                  </a:tcPr>
                </a:tc>
                <a:extLst>
                  <a:ext uri="{0D108BD9-81ED-4DB2-BD59-A6C34878D82A}">
                    <a16:rowId xmlns:a16="http://schemas.microsoft.com/office/drawing/2014/main" val="10001"/>
                  </a:ext>
                </a:extLst>
              </a:tr>
              <a:tr h="822907">
                <a:tc>
                  <a:txBody>
                    <a:bodyPr/>
                    <a:lstStyle/>
                    <a:p>
                      <a:pPr algn="ctr">
                        <a:lnSpc>
                          <a:spcPts val="2050"/>
                        </a:lnSpc>
                      </a:pPr>
                      <a:r>
                        <a:rPr sz="1800" spc="-5" dirty="0">
                          <a:latin typeface="Calibri"/>
                          <a:cs typeface="Calibri"/>
                        </a:rPr>
                        <a:t>36A</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7F1FA"/>
                    </a:solidFill>
                  </a:tcPr>
                </a:tc>
                <a:tc>
                  <a:txBody>
                    <a:bodyPr/>
                    <a:lstStyle/>
                    <a:p>
                      <a:pPr algn="ctr">
                        <a:lnSpc>
                          <a:spcPts val="2050"/>
                        </a:lnSpc>
                      </a:pPr>
                      <a:r>
                        <a:rPr sz="1800" b="1" dirty="0">
                          <a:latin typeface="Calibri"/>
                          <a:cs typeface="Calibri"/>
                        </a:rPr>
                        <a:t>Heading</a:t>
                      </a:r>
                      <a:endParaRPr sz="1800">
                        <a:latin typeface="Calibri"/>
                        <a:cs typeface="Calibri"/>
                      </a:endParaRPr>
                    </a:p>
                    <a:p>
                      <a:pPr marL="635" algn="ctr">
                        <a:lnSpc>
                          <a:spcPct val="100000"/>
                        </a:lnSpc>
                      </a:pPr>
                      <a:r>
                        <a:rPr sz="1800" b="1" spc="-5" dirty="0">
                          <a:latin typeface="Calibri"/>
                          <a:cs typeface="Calibri"/>
                        </a:rPr>
                        <a:t>9971</a:t>
                      </a:r>
                      <a:r>
                        <a:rPr sz="1800" b="1" spc="-30" dirty="0">
                          <a:latin typeface="Calibri"/>
                          <a:cs typeface="Calibri"/>
                        </a:rPr>
                        <a:t> </a:t>
                      </a:r>
                      <a:r>
                        <a:rPr sz="1800" b="1" dirty="0">
                          <a:latin typeface="Calibri"/>
                          <a:cs typeface="Calibri"/>
                        </a:rPr>
                        <a:t>or</a:t>
                      </a:r>
                      <a:endParaRPr sz="1800">
                        <a:latin typeface="Calibri"/>
                        <a:cs typeface="Calibri"/>
                      </a:endParaRPr>
                    </a:p>
                    <a:p>
                      <a:pPr algn="ctr">
                        <a:lnSpc>
                          <a:spcPct val="100000"/>
                        </a:lnSpc>
                      </a:pPr>
                      <a:r>
                        <a:rPr sz="1800" b="1" spc="-5" dirty="0">
                          <a:latin typeface="Calibri"/>
                          <a:cs typeface="Calibri"/>
                        </a:rPr>
                        <a:t>9991</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7F1FA"/>
                    </a:solidFill>
                  </a:tcPr>
                </a:tc>
                <a:tc>
                  <a:txBody>
                    <a:bodyPr/>
                    <a:lstStyle/>
                    <a:p>
                      <a:pPr>
                        <a:lnSpc>
                          <a:spcPts val="2050"/>
                        </a:lnSpc>
                      </a:pPr>
                      <a:r>
                        <a:rPr sz="1800" spc="-5" dirty="0">
                          <a:latin typeface="Calibri"/>
                          <a:cs typeface="Calibri"/>
                        </a:rPr>
                        <a:t>Services</a:t>
                      </a:r>
                      <a:r>
                        <a:rPr sz="1800" spc="540" dirty="0">
                          <a:latin typeface="Calibri"/>
                          <a:cs typeface="Calibri"/>
                        </a:rPr>
                        <a:t> </a:t>
                      </a:r>
                      <a:r>
                        <a:rPr sz="1800" spc="-5" dirty="0">
                          <a:latin typeface="Calibri"/>
                          <a:cs typeface="Calibri"/>
                        </a:rPr>
                        <a:t>by</a:t>
                      </a:r>
                      <a:r>
                        <a:rPr sz="1800" spc="530" dirty="0">
                          <a:latin typeface="Calibri"/>
                          <a:cs typeface="Calibri"/>
                        </a:rPr>
                        <a:t> </a:t>
                      </a:r>
                      <a:r>
                        <a:rPr sz="1800" spc="-20" dirty="0">
                          <a:latin typeface="Calibri"/>
                          <a:cs typeface="Calibri"/>
                        </a:rPr>
                        <a:t>way</a:t>
                      </a:r>
                      <a:r>
                        <a:rPr sz="1800" spc="530" dirty="0">
                          <a:latin typeface="Calibri"/>
                          <a:cs typeface="Calibri"/>
                        </a:rPr>
                        <a:t> </a:t>
                      </a:r>
                      <a:r>
                        <a:rPr sz="1800" spc="-5" dirty="0">
                          <a:latin typeface="Calibri"/>
                          <a:cs typeface="Calibri"/>
                        </a:rPr>
                        <a:t>of</a:t>
                      </a:r>
                      <a:r>
                        <a:rPr sz="1800" spc="535" dirty="0">
                          <a:latin typeface="Calibri"/>
                          <a:cs typeface="Calibri"/>
                        </a:rPr>
                        <a:t> </a:t>
                      </a:r>
                      <a:r>
                        <a:rPr sz="1800" spc="-10" dirty="0">
                          <a:latin typeface="Calibri"/>
                          <a:cs typeface="Calibri"/>
                        </a:rPr>
                        <a:t>reinsurance</a:t>
                      </a:r>
                      <a:r>
                        <a:rPr sz="1800" spc="535" dirty="0">
                          <a:latin typeface="Calibri"/>
                          <a:cs typeface="Calibri"/>
                        </a:rPr>
                        <a:t> </a:t>
                      </a:r>
                      <a:r>
                        <a:rPr sz="1800" spc="-5" dirty="0">
                          <a:latin typeface="Calibri"/>
                          <a:cs typeface="Calibri"/>
                        </a:rPr>
                        <a:t>of</a:t>
                      </a:r>
                      <a:r>
                        <a:rPr sz="1800" spc="530" dirty="0">
                          <a:latin typeface="Calibri"/>
                          <a:cs typeface="Calibri"/>
                        </a:rPr>
                        <a:t> </a:t>
                      </a:r>
                      <a:r>
                        <a:rPr sz="1800" dirty="0">
                          <a:latin typeface="Calibri"/>
                          <a:cs typeface="Calibri"/>
                        </a:rPr>
                        <a:t>the</a:t>
                      </a:r>
                      <a:r>
                        <a:rPr sz="1800" spc="535" dirty="0">
                          <a:latin typeface="Calibri"/>
                          <a:cs typeface="Calibri"/>
                        </a:rPr>
                        <a:t> </a:t>
                      </a:r>
                      <a:r>
                        <a:rPr sz="1800" spc="-10" dirty="0">
                          <a:latin typeface="Calibri"/>
                          <a:cs typeface="Calibri"/>
                        </a:rPr>
                        <a:t>insurance</a:t>
                      </a:r>
                      <a:r>
                        <a:rPr sz="1800" spc="535" dirty="0">
                          <a:latin typeface="Calibri"/>
                          <a:cs typeface="Calibri"/>
                        </a:rPr>
                        <a:t> </a:t>
                      </a:r>
                      <a:r>
                        <a:rPr sz="1800" spc="-5" dirty="0">
                          <a:latin typeface="Calibri"/>
                          <a:cs typeface="Calibri"/>
                        </a:rPr>
                        <a:t>schemes</a:t>
                      </a:r>
                      <a:r>
                        <a:rPr sz="1800" spc="540" dirty="0">
                          <a:latin typeface="Calibri"/>
                          <a:cs typeface="Calibri"/>
                        </a:rPr>
                        <a:t> </a:t>
                      </a:r>
                      <a:r>
                        <a:rPr sz="1800" spc="-5" dirty="0">
                          <a:latin typeface="Calibri"/>
                          <a:cs typeface="Calibri"/>
                        </a:rPr>
                        <a:t>specified</a:t>
                      </a:r>
                      <a:r>
                        <a:rPr sz="1800" spc="550" dirty="0">
                          <a:latin typeface="Calibri"/>
                          <a:cs typeface="Calibri"/>
                        </a:rPr>
                        <a:t> </a:t>
                      </a:r>
                      <a:r>
                        <a:rPr sz="1800" spc="-5" dirty="0">
                          <a:latin typeface="Calibri"/>
                          <a:cs typeface="Calibri"/>
                        </a:rPr>
                        <a:t>in</a:t>
                      </a:r>
                      <a:r>
                        <a:rPr sz="1800" spc="530" dirty="0">
                          <a:latin typeface="Calibri"/>
                          <a:cs typeface="Calibri"/>
                        </a:rPr>
                        <a:t> </a:t>
                      </a:r>
                      <a:r>
                        <a:rPr sz="1800" dirty="0">
                          <a:latin typeface="Calibri"/>
                          <a:cs typeface="Calibri"/>
                        </a:rPr>
                        <a:t>serial</a:t>
                      </a:r>
                      <a:endParaRPr sz="1800">
                        <a:latin typeface="Calibri"/>
                        <a:cs typeface="Calibri"/>
                      </a:endParaRPr>
                    </a:p>
                    <a:p>
                      <a:pPr>
                        <a:lnSpc>
                          <a:spcPct val="100000"/>
                        </a:lnSpc>
                      </a:pPr>
                      <a:r>
                        <a:rPr sz="1800" spc="-5" dirty="0">
                          <a:latin typeface="Calibri"/>
                          <a:cs typeface="Calibri"/>
                        </a:rPr>
                        <a:t>number</a:t>
                      </a:r>
                      <a:r>
                        <a:rPr sz="1800" spc="5" dirty="0">
                          <a:latin typeface="Calibri"/>
                          <a:cs typeface="Calibri"/>
                        </a:rPr>
                        <a:t> </a:t>
                      </a:r>
                      <a:r>
                        <a:rPr sz="1800" spc="-5" dirty="0">
                          <a:latin typeface="Calibri"/>
                          <a:cs typeface="Calibri"/>
                        </a:rPr>
                        <a:t>35 or</a:t>
                      </a:r>
                      <a:r>
                        <a:rPr sz="1800" spc="5" dirty="0">
                          <a:latin typeface="Calibri"/>
                          <a:cs typeface="Calibri"/>
                        </a:rPr>
                        <a:t> </a:t>
                      </a:r>
                      <a:r>
                        <a:rPr sz="1800" spc="-5" dirty="0">
                          <a:latin typeface="Calibri"/>
                          <a:cs typeface="Calibri"/>
                        </a:rPr>
                        <a:t>36 </a:t>
                      </a:r>
                      <a:r>
                        <a:rPr sz="1800" b="1" spc="-7" baseline="25462" dirty="0">
                          <a:solidFill>
                            <a:srgbClr val="FF0000"/>
                          </a:solidFill>
                          <a:latin typeface="Calibri"/>
                          <a:cs typeface="Calibri"/>
                        </a:rPr>
                        <a:t>50</a:t>
                      </a:r>
                      <a:r>
                        <a:rPr sz="1800" spc="-5" dirty="0">
                          <a:latin typeface="Calibri"/>
                          <a:cs typeface="Calibri"/>
                        </a:rPr>
                        <a:t>[or</a:t>
                      </a:r>
                      <a:r>
                        <a:rPr sz="1800" dirty="0">
                          <a:latin typeface="Calibri"/>
                          <a:cs typeface="Calibri"/>
                        </a:rPr>
                        <a:t> </a:t>
                      </a:r>
                      <a:r>
                        <a:rPr sz="1800" spc="-5" dirty="0">
                          <a:latin typeface="Calibri"/>
                          <a:cs typeface="Calibri"/>
                        </a:rPr>
                        <a:t>40].</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7F1FA"/>
                    </a:solidFill>
                  </a:tcPr>
                </a:tc>
                <a:tc>
                  <a:txBody>
                    <a:bodyPr/>
                    <a:lstStyle/>
                    <a:p>
                      <a:pPr marL="3810" algn="ctr">
                        <a:lnSpc>
                          <a:spcPts val="2050"/>
                        </a:lnSpc>
                      </a:pPr>
                      <a:r>
                        <a:rPr sz="1800" dirty="0">
                          <a:latin typeface="Calibri"/>
                          <a:cs typeface="Calibri"/>
                        </a:rPr>
                        <a:t>Nil</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7F1FA"/>
                    </a:solidFill>
                  </a:tcPr>
                </a:tc>
                <a:tc>
                  <a:txBody>
                    <a:bodyPr/>
                    <a:lstStyle/>
                    <a:p>
                      <a:pPr marL="3175" algn="ctr">
                        <a:lnSpc>
                          <a:spcPts val="2050"/>
                        </a:lnSpc>
                      </a:pPr>
                      <a:r>
                        <a:rPr sz="1800" spc="-5" dirty="0">
                          <a:latin typeface="Calibri"/>
                          <a:cs typeface="Calibri"/>
                        </a:rPr>
                        <a:t>Nil]</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7F1FA"/>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60020">
              <a:lnSpc>
                <a:spcPct val="100000"/>
              </a:lnSpc>
              <a:spcBef>
                <a:spcPts val="105"/>
              </a:spcBef>
            </a:pPr>
            <a:r>
              <a:rPr b="1" spc="-35" dirty="0">
                <a:solidFill>
                  <a:schemeClr val="accent6">
                    <a:lumMod val="50000"/>
                  </a:schemeClr>
                </a:solidFill>
              </a:rPr>
              <a:t>Exemptions</a:t>
            </a:r>
            <a:r>
              <a:rPr b="1" spc="-75" dirty="0">
                <a:solidFill>
                  <a:schemeClr val="accent6">
                    <a:lumMod val="50000"/>
                  </a:schemeClr>
                </a:solidFill>
              </a:rPr>
              <a:t> </a:t>
            </a:r>
            <a:r>
              <a:rPr b="1" spc="-25" dirty="0">
                <a:solidFill>
                  <a:schemeClr val="accent6">
                    <a:lumMod val="50000"/>
                  </a:schemeClr>
                </a:solidFill>
              </a:rPr>
              <a:t>relating</a:t>
            </a:r>
            <a:r>
              <a:rPr b="1" spc="-75" dirty="0">
                <a:solidFill>
                  <a:schemeClr val="accent6">
                    <a:lumMod val="50000"/>
                  </a:schemeClr>
                </a:solidFill>
              </a:rPr>
              <a:t> </a:t>
            </a:r>
            <a:r>
              <a:rPr b="1" spc="-25" dirty="0">
                <a:solidFill>
                  <a:schemeClr val="accent6">
                    <a:lumMod val="50000"/>
                  </a:schemeClr>
                </a:solidFill>
              </a:rPr>
              <a:t>to</a:t>
            </a:r>
            <a:r>
              <a:rPr b="1" spc="-40" dirty="0">
                <a:solidFill>
                  <a:schemeClr val="accent6">
                    <a:lumMod val="50000"/>
                  </a:schemeClr>
                </a:solidFill>
              </a:rPr>
              <a:t> </a:t>
            </a:r>
            <a:r>
              <a:rPr b="1" spc="-30" dirty="0">
                <a:solidFill>
                  <a:schemeClr val="accent6">
                    <a:lumMod val="50000"/>
                  </a:schemeClr>
                </a:solidFill>
              </a:rPr>
              <a:t>Insurance</a:t>
            </a:r>
            <a:r>
              <a:rPr b="1" spc="-85" dirty="0">
                <a:solidFill>
                  <a:schemeClr val="accent6">
                    <a:lumMod val="50000"/>
                  </a:schemeClr>
                </a:solidFill>
              </a:rPr>
              <a:t> </a:t>
            </a:r>
            <a:r>
              <a:rPr b="1" spc="-20" dirty="0">
                <a:solidFill>
                  <a:schemeClr val="accent6">
                    <a:lumMod val="50000"/>
                  </a:schemeClr>
                </a:solidFill>
              </a:rPr>
              <a:t>Business</a:t>
            </a:r>
          </a:p>
        </p:txBody>
      </p:sp>
      <p:sp>
        <p:nvSpPr>
          <p:cNvPr id="3" name="object 3"/>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sp>
        <p:nvSpPr>
          <p:cNvPr id="4" name="object 4"/>
          <p:cNvSpPr txBox="1"/>
          <p:nvPr/>
        </p:nvSpPr>
        <p:spPr>
          <a:xfrm>
            <a:off x="2739898" y="919352"/>
            <a:ext cx="6852920" cy="330835"/>
          </a:xfrm>
          <a:prstGeom prst="rect">
            <a:avLst/>
          </a:prstGeom>
        </p:spPr>
        <p:txBody>
          <a:bodyPr vert="horz" wrap="square" lIns="0" tIns="13335" rIns="0" bIns="0" rtlCol="0">
            <a:spAutoFit/>
          </a:bodyPr>
          <a:lstStyle/>
          <a:p>
            <a:pPr marL="12700">
              <a:lnSpc>
                <a:spcPct val="100000"/>
              </a:lnSpc>
              <a:spcBef>
                <a:spcPts val="105"/>
              </a:spcBef>
            </a:pPr>
            <a:r>
              <a:rPr sz="2000" b="1" spc="-5" dirty="0">
                <a:solidFill>
                  <a:srgbClr val="FF0000"/>
                </a:solidFill>
                <a:latin typeface="Calibri"/>
                <a:cs typeface="Calibri"/>
              </a:rPr>
              <a:t>Notification</a:t>
            </a:r>
            <a:r>
              <a:rPr sz="2000" b="1" spc="-35" dirty="0">
                <a:solidFill>
                  <a:srgbClr val="FF0000"/>
                </a:solidFill>
                <a:latin typeface="Calibri"/>
                <a:cs typeface="Calibri"/>
              </a:rPr>
              <a:t> </a:t>
            </a:r>
            <a:r>
              <a:rPr sz="2000" b="1" spc="-5" dirty="0">
                <a:solidFill>
                  <a:srgbClr val="FF0000"/>
                </a:solidFill>
                <a:latin typeface="Calibri"/>
                <a:cs typeface="Calibri"/>
              </a:rPr>
              <a:t>No.12/2017-Central</a:t>
            </a:r>
            <a:r>
              <a:rPr sz="2000" b="1" spc="-35" dirty="0">
                <a:solidFill>
                  <a:srgbClr val="FF0000"/>
                </a:solidFill>
                <a:latin typeface="Calibri"/>
                <a:cs typeface="Calibri"/>
              </a:rPr>
              <a:t> </a:t>
            </a:r>
            <a:r>
              <a:rPr sz="2000" b="1" spc="-60" dirty="0">
                <a:solidFill>
                  <a:srgbClr val="FF0000"/>
                </a:solidFill>
                <a:latin typeface="Calibri"/>
                <a:cs typeface="Calibri"/>
              </a:rPr>
              <a:t>Tax</a:t>
            </a:r>
            <a:r>
              <a:rPr sz="2000" b="1" spc="5" dirty="0">
                <a:solidFill>
                  <a:srgbClr val="FF0000"/>
                </a:solidFill>
                <a:latin typeface="Calibri"/>
                <a:cs typeface="Calibri"/>
              </a:rPr>
              <a:t> </a:t>
            </a:r>
            <a:r>
              <a:rPr sz="2000" b="1" spc="-10" dirty="0">
                <a:solidFill>
                  <a:srgbClr val="FF0000"/>
                </a:solidFill>
                <a:latin typeface="Calibri"/>
                <a:cs typeface="Calibri"/>
              </a:rPr>
              <a:t>(Rate)]</a:t>
            </a:r>
            <a:r>
              <a:rPr sz="2000" b="1" spc="5" dirty="0">
                <a:solidFill>
                  <a:srgbClr val="FF0000"/>
                </a:solidFill>
                <a:latin typeface="Calibri"/>
                <a:cs typeface="Calibri"/>
              </a:rPr>
              <a:t> </a:t>
            </a:r>
            <a:r>
              <a:rPr sz="2000" b="1" spc="-15" dirty="0">
                <a:solidFill>
                  <a:srgbClr val="FF0000"/>
                </a:solidFill>
                <a:latin typeface="Calibri"/>
                <a:cs typeface="Calibri"/>
              </a:rPr>
              <a:t>Dated:</a:t>
            </a:r>
            <a:r>
              <a:rPr sz="2000" b="1" dirty="0">
                <a:solidFill>
                  <a:srgbClr val="FF0000"/>
                </a:solidFill>
                <a:latin typeface="Calibri"/>
                <a:cs typeface="Calibri"/>
              </a:rPr>
              <a:t> June 28,</a:t>
            </a:r>
            <a:r>
              <a:rPr sz="2000" b="1" spc="-15" dirty="0">
                <a:solidFill>
                  <a:srgbClr val="FF0000"/>
                </a:solidFill>
                <a:latin typeface="Calibri"/>
                <a:cs typeface="Calibri"/>
              </a:rPr>
              <a:t> </a:t>
            </a:r>
            <a:r>
              <a:rPr sz="2000" b="1" dirty="0">
                <a:solidFill>
                  <a:srgbClr val="FF0000"/>
                </a:solidFill>
                <a:latin typeface="Calibri"/>
                <a:cs typeface="Calibri"/>
              </a:rPr>
              <a:t>2017</a:t>
            </a:r>
            <a:endParaRPr sz="2000">
              <a:latin typeface="Calibri"/>
              <a:cs typeface="Calibri"/>
            </a:endParaRPr>
          </a:p>
        </p:txBody>
      </p:sp>
      <p:graphicFrame>
        <p:nvGraphicFramePr>
          <p:cNvPr id="5" name="object 5"/>
          <p:cNvGraphicFramePr>
            <a:graphicFrameLocks noGrp="1"/>
          </p:cNvGraphicFramePr>
          <p:nvPr/>
        </p:nvGraphicFramePr>
        <p:xfrm>
          <a:off x="368096" y="1327022"/>
          <a:ext cx="11454128" cy="2468880"/>
        </p:xfrm>
        <a:graphic>
          <a:graphicData uri="http://schemas.openxmlformats.org/drawingml/2006/table">
            <a:tbl>
              <a:tblPr firstRow="1" bandRow="1">
                <a:tableStyleId>{2D5ABB26-0587-4C30-8999-92F81FD0307C}</a:tableStyleId>
              </a:tblPr>
              <a:tblGrid>
                <a:gridCol w="652145">
                  <a:extLst>
                    <a:ext uri="{9D8B030D-6E8A-4147-A177-3AD203B41FA5}">
                      <a16:colId xmlns:a16="http://schemas.microsoft.com/office/drawing/2014/main" val="20000"/>
                    </a:ext>
                  </a:extLst>
                </a:gridCol>
                <a:gridCol w="1136015">
                  <a:extLst>
                    <a:ext uri="{9D8B030D-6E8A-4147-A177-3AD203B41FA5}">
                      <a16:colId xmlns:a16="http://schemas.microsoft.com/office/drawing/2014/main" val="20001"/>
                    </a:ext>
                  </a:extLst>
                </a:gridCol>
                <a:gridCol w="7653655">
                  <a:extLst>
                    <a:ext uri="{9D8B030D-6E8A-4147-A177-3AD203B41FA5}">
                      <a16:colId xmlns:a16="http://schemas.microsoft.com/office/drawing/2014/main" val="20002"/>
                    </a:ext>
                  </a:extLst>
                </a:gridCol>
                <a:gridCol w="943609">
                  <a:extLst>
                    <a:ext uri="{9D8B030D-6E8A-4147-A177-3AD203B41FA5}">
                      <a16:colId xmlns:a16="http://schemas.microsoft.com/office/drawing/2014/main" val="20003"/>
                    </a:ext>
                  </a:extLst>
                </a:gridCol>
                <a:gridCol w="1068704">
                  <a:extLst>
                    <a:ext uri="{9D8B030D-6E8A-4147-A177-3AD203B41FA5}">
                      <a16:colId xmlns:a16="http://schemas.microsoft.com/office/drawing/2014/main" val="20004"/>
                    </a:ext>
                  </a:extLst>
                </a:gridCol>
              </a:tblGrid>
              <a:tr h="548640">
                <a:tc>
                  <a:txBody>
                    <a:bodyPr/>
                    <a:lstStyle/>
                    <a:p>
                      <a:pPr marL="24130" algn="ctr">
                        <a:lnSpc>
                          <a:spcPts val="2045"/>
                        </a:lnSpc>
                      </a:pPr>
                      <a:r>
                        <a:rPr sz="1800" b="1" dirty="0">
                          <a:solidFill>
                            <a:srgbClr val="FFFFFF"/>
                          </a:solidFill>
                          <a:latin typeface="Calibri"/>
                          <a:cs typeface="Calibri"/>
                        </a:rPr>
                        <a:t>Sl.</a:t>
                      </a:r>
                      <a:r>
                        <a:rPr sz="1800" b="1" spc="-90" dirty="0">
                          <a:solidFill>
                            <a:srgbClr val="FFFFFF"/>
                          </a:solidFill>
                          <a:latin typeface="Calibri"/>
                          <a:cs typeface="Calibri"/>
                        </a:rPr>
                        <a:t> </a:t>
                      </a:r>
                      <a:r>
                        <a:rPr sz="1800" b="1" dirty="0">
                          <a:solidFill>
                            <a:srgbClr val="FFFFFF"/>
                          </a:solidFill>
                          <a:latin typeface="Calibri"/>
                          <a:cs typeface="Calibri"/>
                        </a:rPr>
                        <a:t>No.</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1CACE4"/>
                    </a:solidFill>
                  </a:tcPr>
                </a:tc>
                <a:tc>
                  <a:txBody>
                    <a:bodyPr/>
                    <a:lstStyle/>
                    <a:p>
                      <a:pPr marL="192405">
                        <a:lnSpc>
                          <a:spcPts val="2045"/>
                        </a:lnSpc>
                      </a:pPr>
                      <a:r>
                        <a:rPr sz="1800" b="1" spc="-10" dirty="0">
                          <a:solidFill>
                            <a:srgbClr val="FFFFFF"/>
                          </a:solidFill>
                          <a:latin typeface="Calibri"/>
                          <a:cs typeface="Calibri"/>
                        </a:rPr>
                        <a:t>Chapter</a:t>
                      </a:r>
                      <a:endParaRPr sz="1800">
                        <a:latin typeface="Calibri"/>
                        <a:cs typeface="Calibri"/>
                      </a:endParaRPr>
                    </a:p>
                    <a:p>
                      <a:pPr marL="186055">
                        <a:lnSpc>
                          <a:spcPct val="100000"/>
                        </a:lnSpc>
                      </a:pPr>
                      <a:r>
                        <a:rPr sz="1800" b="1" dirty="0">
                          <a:solidFill>
                            <a:srgbClr val="FFFFFF"/>
                          </a:solidFill>
                          <a:latin typeface="Calibri"/>
                          <a:cs typeface="Calibri"/>
                        </a:rPr>
                        <a:t>heading</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1CACE4"/>
                    </a:solidFill>
                  </a:tcPr>
                </a:tc>
                <a:tc>
                  <a:txBody>
                    <a:bodyPr/>
                    <a:lstStyle/>
                    <a:p>
                      <a:pPr marR="3175" algn="ctr">
                        <a:lnSpc>
                          <a:spcPts val="2045"/>
                        </a:lnSpc>
                      </a:pPr>
                      <a:r>
                        <a:rPr sz="1800" b="1" spc="-5" dirty="0">
                          <a:solidFill>
                            <a:srgbClr val="FFFFFF"/>
                          </a:solidFill>
                          <a:latin typeface="Calibri"/>
                          <a:cs typeface="Calibri"/>
                        </a:rPr>
                        <a:t>Description</a:t>
                      </a:r>
                      <a:r>
                        <a:rPr sz="1800" b="1" spc="-55" dirty="0">
                          <a:solidFill>
                            <a:srgbClr val="FFFFFF"/>
                          </a:solidFill>
                          <a:latin typeface="Calibri"/>
                          <a:cs typeface="Calibri"/>
                        </a:rPr>
                        <a:t> </a:t>
                      </a:r>
                      <a:r>
                        <a:rPr sz="1800" b="1" dirty="0">
                          <a:solidFill>
                            <a:srgbClr val="FFFFFF"/>
                          </a:solidFill>
                          <a:latin typeface="Calibri"/>
                          <a:cs typeface="Calibri"/>
                        </a:rPr>
                        <a:t>of</a:t>
                      </a:r>
                      <a:r>
                        <a:rPr sz="1800" b="1" spc="-10" dirty="0">
                          <a:solidFill>
                            <a:srgbClr val="FFFFFF"/>
                          </a:solidFill>
                          <a:latin typeface="Calibri"/>
                          <a:cs typeface="Calibri"/>
                        </a:rPr>
                        <a:t> </a:t>
                      </a:r>
                      <a:r>
                        <a:rPr sz="1800" b="1" dirty="0">
                          <a:solidFill>
                            <a:srgbClr val="FFFFFF"/>
                          </a:solidFill>
                          <a:latin typeface="Calibri"/>
                          <a:cs typeface="Calibri"/>
                        </a:rPr>
                        <a:t>Services</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1CACE4"/>
                    </a:solidFill>
                  </a:tcPr>
                </a:tc>
                <a:tc>
                  <a:txBody>
                    <a:bodyPr/>
                    <a:lstStyle/>
                    <a:p>
                      <a:pPr marL="69215">
                        <a:lnSpc>
                          <a:spcPts val="2045"/>
                        </a:lnSpc>
                      </a:pPr>
                      <a:r>
                        <a:rPr sz="1800" b="1" spc="-15" dirty="0">
                          <a:solidFill>
                            <a:srgbClr val="FFFFFF"/>
                          </a:solidFill>
                          <a:latin typeface="Calibri"/>
                          <a:cs typeface="Calibri"/>
                        </a:rPr>
                        <a:t>Rate</a:t>
                      </a:r>
                      <a:r>
                        <a:rPr sz="1800" b="1" spc="345" dirty="0">
                          <a:solidFill>
                            <a:srgbClr val="FFFFFF"/>
                          </a:solidFill>
                          <a:latin typeface="Calibri"/>
                          <a:cs typeface="Calibri"/>
                        </a:rPr>
                        <a:t> </a:t>
                      </a:r>
                      <a:r>
                        <a:rPr sz="1800" b="1" dirty="0">
                          <a:solidFill>
                            <a:srgbClr val="FFFFFF"/>
                          </a:solidFill>
                          <a:latin typeface="Calibri"/>
                          <a:cs typeface="Calibri"/>
                        </a:rPr>
                        <a:t>(pe</a:t>
                      </a:r>
                      <a:endParaRPr sz="1800">
                        <a:latin typeface="Calibri"/>
                        <a:cs typeface="Calibri"/>
                      </a:endParaRPr>
                    </a:p>
                    <a:p>
                      <a:pPr marL="153035">
                        <a:lnSpc>
                          <a:spcPct val="100000"/>
                        </a:lnSpc>
                      </a:pPr>
                      <a:r>
                        <a:rPr sz="1800" b="1" dirty="0">
                          <a:solidFill>
                            <a:srgbClr val="FFFFFF"/>
                          </a:solidFill>
                          <a:latin typeface="Calibri"/>
                          <a:cs typeface="Calibri"/>
                        </a:rPr>
                        <a:t>r</a:t>
                      </a:r>
                      <a:r>
                        <a:rPr sz="1800" b="1" spc="-35" dirty="0">
                          <a:solidFill>
                            <a:srgbClr val="FFFFFF"/>
                          </a:solidFill>
                          <a:latin typeface="Calibri"/>
                          <a:cs typeface="Calibri"/>
                        </a:rPr>
                        <a:t> </a:t>
                      </a:r>
                      <a:r>
                        <a:rPr sz="1800" b="1" spc="-5" dirty="0">
                          <a:solidFill>
                            <a:srgbClr val="FFFFFF"/>
                          </a:solidFill>
                          <a:latin typeface="Calibri"/>
                          <a:cs typeface="Calibri"/>
                        </a:rPr>
                        <a:t>cent.)</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1CACE4"/>
                    </a:solidFill>
                  </a:tcPr>
                </a:tc>
                <a:tc>
                  <a:txBody>
                    <a:bodyPr/>
                    <a:lstStyle/>
                    <a:p>
                      <a:pPr marL="635" algn="ctr">
                        <a:lnSpc>
                          <a:spcPts val="2045"/>
                        </a:lnSpc>
                      </a:pPr>
                      <a:r>
                        <a:rPr sz="1800" b="1" spc="-5" dirty="0">
                          <a:solidFill>
                            <a:srgbClr val="FFFFFF"/>
                          </a:solidFill>
                          <a:latin typeface="Calibri"/>
                          <a:cs typeface="Calibri"/>
                        </a:rPr>
                        <a:t>Condition</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1CACE4"/>
                    </a:solidFill>
                  </a:tcPr>
                </a:tc>
                <a:extLst>
                  <a:ext uri="{0D108BD9-81ED-4DB2-BD59-A6C34878D82A}">
                    <a16:rowId xmlns:a16="http://schemas.microsoft.com/office/drawing/2014/main" val="10000"/>
                  </a:ext>
                </a:extLst>
              </a:tr>
              <a:tr h="1920240">
                <a:tc>
                  <a:txBody>
                    <a:bodyPr/>
                    <a:lstStyle/>
                    <a:p>
                      <a:pPr algn="ctr">
                        <a:lnSpc>
                          <a:spcPts val="2045"/>
                        </a:lnSpc>
                      </a:pPr>
                      <a:r>
                        <a:rPr sz="1800" dirty="0">
                          <a:latin typeface="Calibri"/>
                          <a:cs typeface="Calibri"/>
                        </a:rPr>
                        <a:t>39</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CE3F5"/>
                    </a:solidFill>
                  </a:tcPr>
                </a:tc>
                <a:tc>
                  <a:txBody>
                    <a:bodyPr/>
                    <a:lstStyle/>
                    <a:p>
                      <a:pPr algn="ctr">
                        <a:lnSpc>
                          <a:spcPts val="2045"/>
                        </a:lnSpc>
                      </a:pPr>
                      <a:r>
                        <a:rPr sz="1800" b="1" dirty="0">
                          <a:latin typeface="Calibri"/>
                          <a:cs typeface="Calibri"/>
                        </a:rPr>
                        <a:t>Heading</a:t>
                      </a:r>
                      <a:endParaRPr sz="1800">
                        <a:latin typeface="Calibri"/>
                        <a:cs typeface="Calibri"/>
                      </a:endParaRPr>
                    </a:p>
                    <a:p>
                      <a:pPr marL="635" algn="ctr">
                        <a:lnSpc>
                          <a:spcPct val="100000"/>
                        </a:lnSpc>
                      </a:pPr>
                      <a:r>
                        <a:rPr sz="1800" b="1" dirty="0">
                          <a:latin typeface="Calibri"/>
                          <a:cs typeface="Calibri"/>
                        </a:rPr>
                        <a:t>9971</a:t>
                      </a:r>
                      <a:r>
                        <a:rPr sz="1800" b="1" spc="-35" dirty="0">
                          <a:latin typeface="Calibri"/>
                          <a:cs typeface="Calibri"/>
                        </a:rPr>
                        <a:t> </a:t>
                      </a:r>
                      <a:r>
                        <a:rPr sz="1800" b="1" dirty="0">
                          <a:latin typeface="Calibri"/>
                          <a:cs typeface="Calibri"/>
                        </a:rPr>
                        <a:t>or</a:t>
                      </a:r>
                      <a:endParaRPr sz="1800">
                        <a:latin typeface="Calibri"/>
                        <a:cs typeface="Calibri"/>
                      </a:endParaRPr>
                    </a:p>
                    <a:p>
                      <a:pPr algn="ctr">
                        <a:lnSpc>
                          <a:spcPct val="100000"/>
                        </a:lnSpc>
                      </a:pPr>
                      <a:r>
                        <a:rPr sz="1800" b="1" spc="-5" dirty="0">
                          <a:latin typeface="Calibri"/>
                          <a:cs typeface="Calibri"/>
                        </a:rPr>
                        <a:t>9985</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CE3F5"/>
                    </a:solidFill>
                  </a:tcPr>
                </a:tc>
                <a:tc>
                  <a:txBody>
                    <a:bodyPr/>
                    <a:lstStyle/>
                    <a:p>
                      <a:pPr marR="3175">
                        <a:lnSpc>
                          <a:spcPts val="2045"/>
                        </a:lnSpc>
                      </a:pPr>
                      <a:r>
                        <a:rPr sz="1800" spc="-5" dirty="0">
                          <a:latin typeface="Calibri"/>
                          <a:cs typeface="Calibri"/>
                        </a:rPr>
                        <a:t>Services</a:t>
                      </a:r>
                      <a:r>
                        <a:rPr sz="1800" spc="20" dirty="0">
                          <a:latin typeface="Calibri"/>
                          <a:cs typeface="Calibri"/>
                        </a:rPr>
                        <a:t> </a:t>
                      </a:r>
                      <a:r>
                        <a:rPr sz="1800" spc="-5" dirty="0">
                          <a:latin typeface="Calibri"/>
                          <a:cs typeface="Calibri"/>
                        </a:rPr>
                        <a:t>by</a:t>
                      </a:r>
                      <a:r>
                        <a:rPr sz="1800" dirty="0">
                          <a:latin typeface="Calibri"/>
                          <a:cs typeface="Calibri"/>
                        </a:rPr>
                        <a:t> the</a:t>
                      </a:r>
                      <a:r>
                        <a:rPr sz="1800" spc="15" dirty="0">
                          <a:latin typeface="Calibri"/>
                          <a:cs typeface="Calibri"/>
                        </a:rPr>
                        <a:t> </a:t>
                      </a:r>
                      <a:r>
                        <a:rPr sz="1800" spc="-10" dirty="0">
                          <a:latin typeface="Calibri"/>
                          <a:cs typeface="Calibri"/>
                        </a:rPr>
                        <a:t>following</a:t>
                      </a:r>
                      <a:r>
                        <a:rPr sz="1800" spc="25" dirty="0">
                          <a:latin typeface="Calibri"/>
                          <a:cs typeface="Calibri"/>
                        </a:rPr>
                        <a:t> </a:t>
                      </a:r>
                      <a:r>
                        <a:rPr sz="1800" spc="-10" dirty="0">
                          <a:latin typeface="Calibri"/>
                          <a:cs typeface="Calibri"/>
                        </a:rPr>
                        <a:t>persons</a:t>
                      </a:r>
                      <a:r>
                        <a:rPr sz="1800" spc="5" dirty="0">
                          <a:latin typeface="Calibri"/>
                          <a:cs typeface="Calibri"/>
                        </a:rPr>
                        <a:t> </a:t>
                      </a:r>
                      <a:r>
                        <a:rPr sz="1800" spc="-5" dirty="0">
                          <a:latin typeface="Calibri"/>
                          <a:cs typeface="Calibri"/>
                        </a:rPr>
                        <a:t>in</a:t>
                      </a:r>
                      <a:r>
                        <a:rPr sz="1800" spc="15" dirty="0">
                          <a:latin typeface="Calibri"/>
                          <a:cs typeface="Calibri"/>
                        </a:rPr>
                        <a:t> </a:t>
                      </a:r>
                      <a:r>
                        <a:rPr sz="1800" spc="-10" dirty="0">
                          <a:latin typeface="Calibri"/>
                          <a:cs typeface="Calibri"/>
                        </a:rPr>
                        <a:t>respective</a:t>
                      </a:r>
                      <a:r>
                        <a:rPr sz="1800" spc="10" dirty="0">
                          <a:latin typeface="Calibri"/>
                          <a:cs typeface="Calibri"/>
                        </a:rPr>
                        <a:t> </a:t>
                      </a:r>
                      <a:r>
                        <a:rPr sz="1800" spc="-5" dirty="0">
                          <a:latin typeface="Calibri"/>
                          <a:cs typeface="Calibri"/>
                        </a:rPr>
                        <a:t>capacities</a:t>
                      </a:r>
                      <a:r>
                        <a:rPr sz="1800" spc="15" dirty="0">
                          <a:latin typeface="Calibri"/>
                          <a:cs typeface="Calibri"/>
                        </a:rPr>
                        <a:t> </a:t>
                      </a:r>
                      <a:r>
                        <a:rPr sz="1800" dirty="0">
                          <a:latin typeface="Calibri"/>
                          <a:cs typeface="Calibri"/>
                        </a:rPr>
                        <a:t>–</a:t>
                      </a:r>
                      <a:endParaRPr sz="1800">
                        <a:latin typeface="Calibri"/>
                        <a:cs typeface="Calibri"/>
                      </a:endParaRPr>
                    </a:p>
                    <a:p>
                      <a:pPr marL="334010" marR="3175" indent="-334645">
                        <a:lnSpc>
                          <a:spcPct val="100000"/>
                        </a:lnSpc>
                        <a:buAutoNum type="alphaLcParenBoth"/>
                        <a:tabLst>
                          <a:tab pos="334645" algn="l"/>
                        </a:tabLst>
                      </a:pPr>
                      <a:r>
                        <a:rPr sz="1800" spc="-5" dirty="0">
                          <a:latin typeface="Calibri"/>
                          <a:cs typeface="Calibri"/>
                        </a:rPr>
                        <a:t>business</a:t>
                      </a:r>
                      <a:r>
                        <a:rPr sz="1800" spc="275" dirty="0">
                          <a:latin typeface="Calibri"/>
                          <a:cs typeface="Calibri"/>
                        </a:rPr>
                        <a:t> </a:t>
                      </a:r>
                      <a:r>
                        <a:rPr sz="1800" spc="-10" dirty="0">
                          <a:latin typeface="Calibri"/>
                          <a:cs typeface="Calibri"/>
                        </a:rPr>
                        <a:t>facilitator</a:t>
                      </a:r>
                      <a:r>
                        <a:rPr sz="1800" spc="265" dirty="0">
                          <a:latin typeface="Calibri"/>
                          <a:cs typeface="Calibri"/>
                        </a:rPr>
                        <a:t> </a:t>
                      </a:r>
                      <a:r>
                        <a:rPr sz="1800" dirty="0">
                          <a:latin typeface="Calibri"/>
                          <a:cs typeface="Calibri"/>
                        </a:rPr>
                        <a:t>or</a:t>
                      </a:r>
                      <a:r>
                        <a:rPr sz="1800" spc="265" dirty="0">
                          <a:latin typeface="Calibri"/>
                          <a:cs typeface="Calibri"/>
                        </a:rPr>
                        <a:t> </a:t>
                      </a:r>
                      <a:r>
                        <a:rPr sz="1800" dirty="0">
                          <a:latin typeface="Calibri"/>
                          <a:cs typeface="Calibri"/>
                        </a:rPr>
                        <a:t>a</a:t>
                      </a:r>
                      <a:r>
                        <a:rPr sz="1800" spc="265" dirty="0">
                          <a:latin typeface="Calibri"/>
                          <a:cs typeface="Calibri"/>
                        </a:rPr>
                        <a:t> </a:t>
                      </a:r>
                      <a:r>
                        <a:rPr sz="1800" spc="-5" dirty="0">
                          <a:latin typeface="Calibri"/>
                          <a:cs typeface="Calibri"/>
                        </a:rPr>
                        <a:t>business</a:t>
                      </a:r>
                      <a:r>
                        <a:rPr sz="1800" spc="285" dirty="0">
                          <a:latin typeface="Calibri"/>
                          <a:cs typeface="Calibri"/>
                        </a:rPr>
                        <a:t> </a:t>
                      </a:r>
                      <a:r>
                        <a:rPr sz="1800" spc="-10" dirty="0">
                          <a:latin typeface="Calibri"/>
                          <a:cs typeface="Calibri"/>
                        </a:rPr>
                        <a:t>correspondent</a:t>
                      </a:r>
                      <a:r>
                        <a:rPr sz="1800" spc="275" dirty="0">
                          <a:latin typeface="Calibri"/>
                          <a:cs typeface="Calibri"/>
                        </a:rPr>
                        <a:t> </a:t>
                      </a:r>
                      <a:r>
                        <a:rPr sz="1800" spc="-10" dirty="0">
                          <a:latin typeface="Calibri"/>
                          <a:cs typeface="Calibri"/>
                        </a:rPr>
                        <a:t>to</a:t>
                      </a:r>
                      <a:r>
                        <a:rPr sz="1800" spc="265" dirty="0">
                          <a:latin typeface="Calibri"/>
                          <a:cs typeface="Calibri"/>
                        </a:rPr>
                        <a:t> </a:t>
                      </a:r>
                      <a:r>
                        <a:rPr sz="1800" dirty="0">
                          <a:latin typeface="Calibri"/>
                          <a:cs typeface="Calibri"/>
                        </a:rPr>
                        <a:t>a</a:t>
                      </a:r>
                      <a:r>
                        <a:rPr sz="1800" spc="270" dirty="0">
                          <a:latin typeface="Calibri"/>
                          <a:cs typeface="Calibri"/>
                        </a:rPr>
                        <a:t> </a:t>
                      </a:r>
                      <a:r>
                        <a:rPr sz="1800" spc="-5" dirty="0">
                          <a:latin typeface="Calibri"/>
                          <a:cs typeface="Calibri"/>
                        </a:rPr>
                        <a:t>banking</a:t>
                      </a:r>
                      <a:r>
                        <a:rPr sz="1800" spc="280" dirty="0">
                          <a:latin typeface="Calibri"/>
                          <a:cs typeface="Calibri"/>
                        </a:rPr>
                        <a:t> </a:t>
                      </a:r>
                      <a:r>
                        <a:rPr sz="1800" spc="-10" dirty="0">
                          <a:latin typeface="Calibri"/>
                          <a:cs typeface="Calibri"/>
                        </a:rPr>
                        <a:t>company</a:t>
                      </a:r>
                      <a:r>
                        <a:rPr sz="1800" spc="270" dirty="0">
                          <a:latin typeface="Calibri"/>
                          <a:cs typeface="Calibri"/>
                        </a:rPr>
                        <a:t> </a:t>
                      </a:r>
                      <a:r>
                        <a:rPr sz="1800" spc="-5" dirty="0">
                          <a:latin typeface="Calibri"/>
                          <a:cs typeface="Calibri"/>
                        </a:rPr>
                        <a:t>with</a:t>
                      </a:r>
                      <a:endParaRPr sz="1800">
                        <a:latin typeface="Calibri"/>
                        <a:cs typeface="Calibri"/>
                      </a:endParaRPr>
                    </a:p>
                    <a:p>
                      <a:pPr marR="3175">
                        <a:lnSpc>
                          <a:spcPct val="100000"/>
                        </a:lnSpc>
                      </a:pPr>
                      <a:r>
                        <a:rPr sz="1800" spc="-10" dirty="0">
                          <a:latin typeface="Calibri"/>
                          <a:cs typeface="Calibri"/>
                        </a:rPr>
                        <a:t>respect</a:t>
                      </a:r>
                      <a:r>
                        <a:rPr sz="1800" spc="10" dirty="0">
                          <a:latin typeface="Calibri"/>
                          <a:cs typeface="Calibri"/>
                        </a:rPr>
                        <a:t> </a:t>
                      </a:r>
                      <a:r>
                        <a:rPr sz="1800" spc="-10" dirty="0">
                          <a:latin typeface="Calibri"/>
                          <a:cs typeface="Calibri"/>
                        </a:rPr>
                        <a:t>to</a:t>
                      </a:r>
                      <a:r>
                        <a:rPr sz="1800" dirty="0">
                          <a:latin typeface="Calibri"/>
                          <a:cs typeface="Calibri"/>
                        </a:rPr>
                        <a:t> </a:t>
                      </a:r>
                      <a:r>
                        <a:rPr sz="1800" spc="-10" dirty="0">
                          <a:latin typeface="Calibri"/>
                          <a:cs typeface="Calibri"/>
                        </a:rPr>
                        <a:t>accounts</a:t>
                      </a:r>
                      <a:r>
                        <a:rPr sz="1800" dirty="0">
                          <a:latin typeface="Calibri"/>
                          <a:cs typeface="Calibri"/>
                        </a:rPr>
                        <a:t> </a:t>
                      </a:r>
                      <a:r>
                        <a:rPr sz="1800" spc="-5" dirty="0">
                          <a:latin typeface="Calibri"/>
                          <a:cs typeface="Calibri"/>
                        </a:rPr>
                        <a:t>in</a:t>
                      </a:r>
                      <a:r>
                        <a:rPr sz="1800" spc="15" dirty="0">
                          <a:latin typeface="Calibri"/>
                          <a:cs typeface="Calibri"/>
                        </a:rPr>
                        <a:t> </a:t>
                      </a:r>
                      <a:r>
                        <a:rPr sz="1800" spc="-5" dirty="0">
                          <a:latin typeface="Calibri"/>
                          <a:cs typeface="Calibri"/>
                        </a:rPr>
                        <a:t>its</a:t>
                      </a:r>
                      <a:r>
                        <a:rPr sz="1800" spc="5" dirty="0">
                          <a:latin typeface="Calibri"/>
                          <a:cs typeface="Calibri"/>
                        </a:rPr>
                        <a:t> </a:t>
                      </a:r>
                      <a:r>
                        <a:rPr sz="1800" spc="-10" dirty="0">
                          <a:latin typeface="Calibri"/>
                          <a:cs typeface="Calibri"/>
                        </a:rPr>
                        <a:t>rural</a:t>
                      </a:r>
                      <a:r>
                        <a:rPr sz="1800" spc="15" dirty="0">
                          <a:latin typeface="Calibri"/>
                          <a:cs typeface="Calibri"/>
                        </a:rPr>
                        <a:t> </a:t>
                      </a:r>
                      <a:r>
                        <a:rPr sz="1800" spc="-10" dirty="0">
                          <a:latin typeface="Calibri"/>
                          <a:cs typeface="Calibri"/>
                        </a:rPr>
                        <a:t>area</a:t>
                      </a:r>
                      <a:r>
                        <a:rPr sz="1800" spc="5" dirty="0">
                          <a:latin typeface="Calibri"/>
                          <a:cs typeface="Calibri"/>
                        </a:rPr>
                        <a:t> </a:t>
                      </a:r>
                      <a:r>
                        <a:rPr sz="1800" spc="-10" dirty="0">
                          <a:latin typeface="Calibri"/>
                          <a:cs typeface="Calibri"/>
                        </a:rPr>
                        <a:t>branch;</a:t>
                      </a:r>
                      <a:endParaRPr sz="1800">
                        <a:latin typeface="Calibri"/>
                        <a:cs typeface="Calibri"/>
                      </a:endParaRPr>
                    </a:p>
                    <a:p>
                      <a:pPr>
                        <a:lnSpc>
                          <a:spcPct val="100000"/>
                        </a:lnSpc>
                        <a:buAutoNum type="alphaLcParenBoth" startAt="2"/>
                        <a:tabLst>
                          <a:tab pos="399415" algn="l"/>
                          <a:tab pos="400050" algn="l"/>
                          <a:tab pos="869950" algn="l"/>
                          <a:tab pos="1652270" algn="l"/>
                          <a:tab pos="1991995" algn="l"/>
                          <a:tab pos="2362200" algn="l"/>
                          <a:tab pos="3706495" algn="l"/>
                          <a:tab pos="4041775" algn="l"/>
                          <a:tab pos="4293235" algn="l"/>
                          <a:tab pos="5232400" algn="l"/>
                          <a:tab pos="6255385" algn="l"/>
                          <a:tab pos="6596380" algn="l"/>
                          <a:tab pos="6846570" algn="l"/>
                        </a:tabLst>
                      </a:pPr>
                      <a:r>
                        <a:rPr sz="1800" spc="-10" dirty="0">
                          <a:latin typeface="Calibri"/>
                          <a:cs typeface="Calibri"/>
                        </a:rPr>
                        <a:t>any</a:t>
                      </a:r>
                      <a:r>
                        <a:rPr sz="1800" spc="-10" dirty="0">
                          <a:latin typeface="Times New Roman"/>
                          <a:cs typeface="Times New Roman"/>
                        </a:rPr>
                        <a:t>	</a:t>
                      </a:r>
                      <a:r>
                        <a:rPr sz="1800" spc="-10" dirty="0">
                          <a:latin typeface="Calibri"/>
                          <a:cs typeface="Calibri"/>
                        </a:rPr>
                        <a:t>person</a:t>
                      </a:r>
                      <a:r>
                        <a:rPr sz="1800" spc="-10" dirty="0">
                          <a:latin typeface="Times New Roman"/>
                          <a:cs typeface="Times New Roman"/>
                        </a:rPr>
                        <a:t>	</a:t>
                      </a:r>
                      <a:r>
                        <a:rPr sz="1800" dirty="0">
                          <a:latin typeface="Calibri"/>
                          <a:cs typeface="Calibri"/>
                        </a:rPr>
                        <a:t>as</a:t>
                      </a:r>
                      <a:r>
                        <a:rPr sz="1800" dirty="0">
                          <a:latin typeface="Times New Roman"/>
                          <a:cs typeface="Times New Roman"/>
                        </a:rPr>
                        <a:t>	</a:t>
                      </a:r>
                      <a:r>
                        <a:rPr sz="1800" dirty="0">
                          <a:latin typeface="Calibri"/>
                          <a:cs typeface="Calibri"/>
                        </a:rPr>
                        <a:t>an</a:t>
                      </a:r>
                      <a:r>
                        <a:rPr sz="1800" dirty="0">
                          <a:latin typeface="Times New Roman"/>
                          <a:cs typeface="Times New Roman"/>
                        </a:rPr>
                        <a:t>	</a:t>
                      </a:r>
                      <a:r>
                        <a:rPr sz="1800" spc="-5" dirty="0">
                          <a:latin typeface="Calibri"/>
                          <a:cs typeface="Calibri"/>
                        </a:rPr>
                        <a:t>intermediary</a:t>
                      </a:r>
                      <a:r>
                        <a:rPr sz="1800" spc="-5" dirty="0">
                          <a:latin typeface="Times New Roman"/>
                          <a:cs typeface="Times New Roman"/>
                        </a:rPr>
                        <a:t>	</a:t>
                      </a:r>
                      <a:r>
                        <a:rPr sz="1800" spc="-10" dirty="0">
                          <a:latin typeface="Calibri"/>
                          <a:cs typeface="Calibri"/>
                        </a:rPr>
                        <a:t>to</a:t>
                      </a:r>
                      <a:r>
                        <a:rPr sz="1800" spc="-10" dirty="0">
                          <a:latin typeface="Times New Roman"/>
                          <a:cs typeface="Times New Roman"/>
                        </a:rPr>
                        <a:t>	</a:t>
                      </a:r>
                      <a:r>
                        <a:rPr sz="1800" dirty="0">
                          <a:latin typeface="Calibri"/>
                          <a:cs typeface="Calibri"/>
                        </a:rPr>
                        <a:t>a</a:t>
                      </a:r>
                      <a:r>
                        <a:rPr sz="1800" dirty="0">
                          <a:latin typeface="Times New Roman"/>
                          <a:cs typeface="Times New Roman"/>
                        </a:rPr>
                        <a:t>	</a:t>
                      </a:r>
                      <a:r>
                        <a:rPr sz="1800" dirty="0">
                          <a:latin typeface="Calibri"/>
                          <a:cs typeface="Calibri"/>
                        </a:rPr>
                        <a:t>business</a:t>
                      </a:r>
                      <a:r>
                        <a:rPr sz="1800" dirty="0">
                          <a:latin typeface="Times New Roman"/>
                          <a:cs typeface="Times New Roman"/>
                        </a:rPr>
                        <a:t>	</a:t>
                      </a:r>
                      <a:r>
                        <a:rPr sz="1800" spc="-15" dirty="0">
                          <a:latin typeface="Calibri"/>
                          <a:cs typeface="Calibri"/>
                        </a:rPr>
                        <a:t>facilitator</a:t>
                      </a:r>
                      <a:r>
                        <a:rPr sz="1800" spc="-15" dirty="0">
                          <a:latin typeface="Times New Roman"/>
                          <a:cs typeface="Times New Roman"/>
                        </a:rPr>
                        <a:t>	</a:t>
                      </a:r>
                      <a:r>
                        <a:rPr sz="1800" spc="-5" dirty="0">
                          <a:latin typeface="Calibri"/>
                          <a:cs typeface="Calibri"/>
                        </a:rPr>
                        <a:t>or</a:t>
                      </a:r>
                      <a:r>
                        <a:rPr sz="1800" spc="-5" dirty="0">
                          <a:latin typeface="Times New Roman"/>
                          <a:cs typeface="Times New Roman"/>
                        </a:rPr>
                        <a:t>	</a:t>
                      </a:r>
                      <a:r>
                        <a:rPr sz="1800" dirty="0">
                          <a:latin typeface="Calibri"/>
                          <a:cs typeface="Calibri"/>
                        </a:rPr>
                        <a:t>a</a:t>
                      </a:r>
                      <a:r>
                        <a:rPr sz="1800" dirty="0">
                          <a:latin typeface="Times New Roman"/>
                          <a:cs typeface="Times New Roman"/>
                        </a:rPr>
                        <a:t>	</a:t>
                      </a:r>
                      <a:r>
                        <a:rPr sz="1800" spc="-5" dirty="0">
                          <a:latin typeface="Calibri"/>
                          <a:cs typeface="Calibri"/>
                        </a:rPr>
                        <a:t>business </a:t>
                      </a:r>
                      <a:r>
                        <a:rPr sz="1800" spc="-395" dirty="0">
                          <a:latin typeface="Calibri"/>
                          <a:cs typeface="Calibri"/>
                        </a:rPr>
                        <a:t> </a:t>
                      </a:r>
                      <a:r>
                        <a:rPr sz="1800" spc="-10" dirty="0">
                          <a:latin typeface="Calibri"/>
                          <a:cs typeface="Calibri"/>
                        </a:rPr>
                        <a:t>correspondent</a:t>
                      </a:r>
                      <a:r>
                        <a:rPr sz="1800" spc="15" dirty="0">
                          <a:latin typeface="Calibri"/>
                          <a:cs typeface="Calibri"/>
                        </a:rPr>
                        <a:t> </a:t>
                      </a:r>
                      <a:r>
                        <a:rPr sz="1800" spc="-5" dirty="0">
                          <a:latin typeface="Calibri"/>
                          <a:cs typeface="Calibri"/>
                        </a:rPr>
                        <a:t>with</a:t>
                      </a:r>
                      <a:r>
                        <a:rPr sz="1800" spc="15" dirty="0">
                          <a:latin typeface="Calibri"/>
                          <a:cs typeface="Calibri"/>
                        </a:rPr>
                        <a:t> </a:t>
                      </a:r>
                      <a:r>
                        <a:rPr sz="1800" spc="-10" dirty="0">
                          <a:latin typeface="Calibri"/>
                          <a:cs typeface="Calibri"/>
                        </a:rPr>
                        <a:t>respect</a:t>
                      </a:r>
                      <a:r>
                        <a:rPr sz="1800" spc="15" dirty="0">
                          <a:latin typeface="Calibri"/>
                          <a:cs typeface="Calibri"/>
                        </a:rPr>
                        <a:t> </a:t>
                      </a:r>
                      <a:r>
                        <a:rPr sz="1800" spc="-10" dirty="0">
                          <a:latin typeface="Calibri"/>
                          <a:cs typeface="Calibri"/>
                        </a:rPr>
                        <a:t>to</a:t>
                      </a:r>
                      <a:r>
                        <a:rPr sz="1800" spc="-5" dirty="0">
                          <a:latin typeface="Calibri"/>
                          <a:cs typeface="Calibri"/>
                        </a:rPr>
                        <a:t> services</a:t>
                      </a:r>
                      <a:r>
                        <a:rPr sz="1800" spc="15" dirty="0">
                          <a:latin typeface="Calibri"/>
                          <a:cs typeface="Calibri"/>
                        </a:rPr>
                        <a:t> </a:t>
                      </a:r>
                      <a:r>
                        <a:rPr sz="1800" spc="-5" dirty="0">
                          <a:latin typeface="Calibri"/>
                          <a:cs typeface="Calibri"/>
                        </a:rPr>
                        <a:t>mentioned</a:t>
                      </a:r>
                      <a:r>
                        <a:rPr sz="1800" spc="15" dirty="0">
                          <a:latin typeface="Calibri"/>
                          <a:cs typeface="Calibri"/>
                        </a:rPr>
                        <a:t> </a:t>
                      </a:r>
                      <a:r>
                        <a:rPr sz="1800" spc="-5" dirty="0">
                          <a:latin typeface="Calibri"/>
                          <a:cs typeface="Calibri"/>
                        </a:rPr>
                        <a:t>in</a:t>
                      </a:r>
                      <a:r>
                        <a:rPr sz="1800" spc="20" dirty="0">
                          <a:latin typeface="Calibri"/>
                          <a:cs typeface="Calibri"/>
                        </a:rPr>
                        <a:t> </a:t>
                      </a:r>
                      <a:r>
                        <a:rPr sz="1800" spc="-5" dirty="0">
                          <a:latin typeface="Calibri"/>
                          <a:cs typeface="Calibri"/>
                        </a:rPr>
                        <a:t>entry (a);</a:t>
                      </a:r>
                      <a:r>
                        <a:rPr sz="1800" spc="35" dirty="0">
                          <a:latin typeface="Calibri"/>
                          <a:cs typeface="Calibri"/>
                        </a:rPr>
                        <a:t> </a:t>
                      </a:r>
                      <a:r>
                        <a:rPr sz="1800" spc="-5" dirty="0">
                          <a:latin typeface="Calibri"/>
                          <a:cs typeface="Calibri"/>
                        </a:rPr>
                        <a:t>or</a:t>
                      </a:r>
                      <a:endParaRPr sz="1800">
                        <a:latin typeface="Calibri"/>
                        <a:cs typeface="Calibri"/>
                      </a:endParaRPr>
                    </a:p>
                    <a:p>
                      <a:pPr marR="3175">
                        <a:lnSpc>
                          <a:spcPct val="100000"/>
                        </a:lnSpc>
                        <a:buAutoNum type="alphaLcParenBoth" startAt="2"/>
                        <a:tabLst>
                          <a:tab pos="302260" algn="l"/>
                        </a:tabLst>
                      </a:pPr>
                      <a:r>
                        <a:rPr sz="1800" u="heavy" spc="-5" dirty="0">
                          <a:uFill>
                            <a:solidFill>
                              <a:srgbClr val="000000"/>
                            </a:solidFill>
                          </a:uFill>
                          <a:latin typeface="Calibri"/>
                          <a:cs typeface="Calibri"/>
                        </a:rPr>
                        <a:t>business</a:t>
                      </a:r>
                      <a:r>
                        <a:rPr sz="1800" u="heavy" spc="120" dirty="0">
                          <a:uFill>
                            <a:solidFill>
                              <a:srgbClr val="000000"/>
                            </a:solidFill>
                          </a:uFill>
                          <a:latin typeface="Calibri"/>
                          <a:cs typeface="Calibri"/>
                        </a:rPr>
                        <a:t> </a:t>
                      </a:r>
                      <a:r>
                        <a:rPr sz="1800" u="heavy" spc="-10" dirty="0">
                          <a:uFill>
                            <a:solidFill>
                              <a:srgbClr val="000000"/>
                            </a:solidFill>
                          </a:uFill>
                          <a:latin typeface="Calibri"/>
                          <a:cs typeface="Calibri"/>
                        </a:rPr>
                        <a:t>facilitator</a:t>
                      </a:r>
                      <a:r>
                        <a:rPr sz="1800" u="heavy" spc="105" dirty="0">
                          <a:uFill>
                            <a:solidFill>
                              <a:srgbClr val="000000"/>
                            </a:solidFill>
                          </a:uFill>
                          <a:latin typeface="Calibri"/>
                          <a:cs typeface="Calibri"/>
                        </a:rPr>
                        <a:t> </a:t>
                      </a:r>
                      <a:r>
                        <a:rPr sz="1800" u="heavy" spc="-5" dirty="0">
                          <a:uFill>
                            <a:solidFill>
                              <a:srgbClr val="000000"/>
                            </a:solidFill>
                          </a:uFill>
                          <a:latin typeface="Calibri"/>
                          <a:cs typeface="Calibri"/>
                        </a:rPr>
                        <a:t>or</a:t>
                      </a:r>
                      <a:r>
                        <a:rPr sz="1800" u="heavy" spc="125" dirty="0">
                          <a:uFill>
                            <a:solidFill>
                              <a:srgbClr val="000000"/>
                            </a:solidFill>
                          </a:uFill>
                          <a:latin typeface="Calibri"/>
                          <a:cs typeface="Calibri"/>
                        </a:rPr>
                        <a:t> </a:t>
                      </a:r>
                      <a:r>
                        <a:rPr sz="1800" u="heavy" dirty="0">
                          <a:uFill>
                            <a:solidFill>
                              <a:srgbClr val="000000"/>
                            </a:solidFill>
                          </a:uFill>
                          <a:latin typeface="Calibri"/>
                          <a:cs typeface="Calibri"/>
                        </a:rPr>
                        <a:t>a</a:t>
                      </a:r>
                      <a:r>
                        <a:rPr sz="1800" u="heavy" spc="120" dirty="0">
                          <a:uFill>
                            <a:solidFill>
                              <a:srgbClr val="000000"/>
                            </a:solidFill>
                          </a:uFill>
                          <a:latin typeface="Calibri"/>
                          <a:cs typeface="Calibri"/>
                        </a:rPr>
                        <a:t> </a:t>
                      </a:r>
                      <a:r>
                        <a:rPr sz="1800" u="heavy" dirty="0">
                          <a:uFill>
                            <a:solidFill>
                              <a:srgbClr val="000000"/>
                            </a:solidFill>
                          </a:uFill>
                          <a:latin typeface="Calibri"/>
                          <a:cs typeface="Calibri"/>
                        </a:rPr>
                        <a:t>business</a:t>
                      </a:r>
                      <a:r>
                        <a:rPr sz="1800" u="heavy" spc="125" dirty="0">
                          <a:uFill>
                            <a:solidFill>
                              <a:srgbClr val="000000"/>
                            </a:solidFill>
                          </a:uFill>
                          <a:latin typeface="Calibri"/>
                          <a:cs typeface="Calibri"/>
                        </a:rPr>
                        <a:t> </a:t>
                      </a:r>
                      <a:r>
                        <a:rPr sz="1800" u="heavy" spc="-10" dirty="0">
                          <a:uFill>
                            <a:solidFill>
                              <a:srgbClr val="000000"/>
                            </a:solidFill>
                          </a:uFill>
                          <a:latin typeface="Calibri"/>
                          <a:cs typeface="Calibri"/>
                        </a:rPr>
                        <a:t>correspondent</a:t>
                      </a:r>
                      <a:r>
                        <a:rPr sz="1800" u="heavy" spc="110" dirty="0">
                          <a:uFill>
                            <a:solidFill>
                              <a:srgbClr val="000000"/>
                            </a:solidFill>
                          </a:uFill>
                          <a:latin typeface="Calibri"/>
                          <a:cs typeface="Calibri"/>
                        </a:rPr>
                        <a:t> </a:t>
                      </a:r>
                      <a:r>
                        <a:rPr sz="1800" u="heavy" spc="-10" dirty="0">
                          <a:uFill>
                            <a:solidFill>
                              <a:srgbClr val="000000"/>
                            </a:solidFill>
                          </a:uFill>
                          <a:latin typeface="Calibri"/>
                          <a:cs typeface="Calibri"/>
                        </a:rPr>
                        <a:t>to</a:t>
                      </a:r>
                      <a:r>
                        <a:rPr sz="1800" u="heavy" spc="105" dirty="0">
                          <a:uFill>
                            <a:solidFill>
                              <a:srgbClr val="000000"/>
                            </a:solidFill>
                          </a:uFill>
                          <a:latin typeface="Calibri"/>
                          <a:cs typeface="Calibri"/>
                        </a:rPr>
                        <a:t> </a:t>
                      </a:r>
                      <a:r>
                        <a:rPr sz="1800" u="heavy" dirty="0">
                          <a:uFill>
                            <a:solidFill>
                              <a:srgbClr val="000000"/>
                            </a:solidFill>
                          </a:uFill>
                          <a:latin typeface="Calibri"/>
                          <a:cs typeface="Calibri"/>
                        </a:rPr>
                        <a:t>an</a:t>
                      </a:r>
                      <a:r>
                        <a:rPr sz="1800" u="heavy" spc="130" dirty="0">
                          <a:uFill>
                            <a:solidFill>
                              <a:srgbClr val="000000"/>
                            </a:solidFill>
                          </a:uFill>
                          <a:latin typeface="Calibri"/>
                          <a:cs typeface="Calibri"/>
                        </a:rPr>
                        <a:t> </a:t>
                      </a:r>
                      <a:r>
                        <a:rPr sz="1800" u="heavy" spc="-10" dirty="0">
                          <a:uFill>
                            <a:solidFill>
                              <a:srgbClr val="000000"/>
                            </a:solidFill>
                          </a:uFill>
                          <a:latin typeface="Calibri"/>
                          <a:cs typeface="Calibri"/>
                        </a:rPr>
                        <a:t>insurance</a:t>
                      </a:r>
                      <a:r>
                        <a:rPr sz="1800" u="heavy" spc="130" dirty="0">
                          <a:uFill>
                            <a:solidFill>
                              <a:srgbClr val="000000"/>
                            </a:solidFill>
                          </a:uFill>
                          <a:latin typeface="Calibri"/>
                          <a:cs typeface="Calibri"/>
                        </a:rPr>
                        <a:t> </a:t>
                      </a:r>
                      <a:r>
                        <a:rPr sz="1800" u="heavy" spc="-10" dirty="0">
                          <a:uFill>
                            <a:solidFill>
                              <a:srgbClr val="000000"/>
                            </a:solidFill>
                          </a:uFill>
                          <a:latin typeface="Calibri"/>
                          <a:cs typeface="Calibri"/>
                        </a:rPr>
                        <a:t>company</a:t>
                      </a:r>
                      <a:r>
                        <a:rPr sz="1800" u="heavy" spc="135" dirty="0">
                          <a:uFill>
                            <a:solidFill>
                              <a:srgbClr val="000000"/>
                            </a:solidFill>
                          </a:uFill>
                          <a:latin typeface="Calibri"/>
                          <a:cs typeface="Calibri"/>
                        </a:rPr>
                        <a:t> </a:t>
                      </a:r>
                      <a:r>
                        <a:rPr sz="1800" u="heavy" spc="-5" dirty="0">
                          <a:uFill>
                            <a:solidFill>
                              <a:srgbClr val="000000"/>
                            </a:solidFill>
                          </a:uFill>
                          <a:latin typeface="Calibri"/>
                          <a:cs typeface="Calibri"/>
                        </a:rPr>
                        <a:t>in</a:t>
                      </a:r>
                      <a:r>
                        <a:rPr sz="1800" u="heavy" spc="125" dirty="0">
                          <a:uFill>
                            <a:solidFill>
                              <a:srgbClr val="000000"/>
                            </a:solidFill>
                          </a:uFill>
                          <a:latin typeface="Calibri"/>
                          <a:cs typeface="Calibri"/>
                        </a:rPr>
                        <a:t> </a:t>
                      </a:r>
                      <a:r>
                        <a:rPr sz="1800" u="heavy" dirty="0">
                          <a:uFill>
                            <a:solidFill>
                              <a:srgbClr val="000000"/>
                            </a:solidFill>
                          </a:uFill>
                          <a:latin typeface="Calibri"/>
                          <a:cs typeface="Calibri"/>
                        </a:rPr>
                        <a:t>a </a:t>
                      </a:r>
                      <a:r>
                        <a:rPr sz="1800" spc="-390" dirty="0">
                          <a:latin typeface="Calibri"/>
                          <a:cs typeface="Calibri"/>
                        </a:rPr>
                        <a:t> </a:t>
                      </a:r>
                      <a:r>
                        <a:rPr sz="1800" u="heavy" spc="-10" dirty="0">
                          <a:uFill>
                            <a:solidFill>
                              <a:srgbClr val="000000"/>
                            </a:solidFill>
                          </a:uFill>
                          <a:latin typeface="Calibri"/>
                          <a:cs typeface="Calibri"/>
                        </a:rPr>
                        <a:t>rural</a:t>
                      </a:r>
                      <a:r>
                        <a:rPr sz="1800" u="heavy" spc="5" dirty="0">
                          <a:uFill>
                            <a:solidFill>
                              <a:srgbClr val="000000"/>
                            </a:solidFill>
                          </a:uFill>
                          <a:latin typeface="Calibri"/>
                          <a:cs typeface="Calibri"/>
                        </a:rPr>
                        <a:t> </a:t>
                      </a:r>
                      <a:r>
                        <a:rPr sz="1800" u="heavy" spc="-5" dirty="0">
                          <a:uFill>
                            <a:solidFill>
                              <a:srgbClr val="000000"/>
                            </a:solidFill>
                          </a:uFill>
                          <a:latin typeface="Calibri"/>
                          <a:cs typeface="Calibri"/>
                        </a:rPr>
                        <a:t>area</a:t>
                      </a:r>
                      <a:r>
                        <a:rPr sz="1800" spc="-5" dirty="0">
                          <a:latin typeface="Calibri"/>
                          <a:cs typeface="Calibri"/>
                        </a:rPr>
                        <a:t>.</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CE3F5"/>
                    </a:solidFill>
                  </a:tcPr>
                </a:tc>
                <a:tc>
                  <a:txBody>
                    <a:bodyPr/>
                    <a:lstStyle/>
                    <a:p>
                      <a:pPr marL="3810" algn="ctr">
                        <a:lnSpc>
                          <a:spcPts val="2045"/>
                        </a:lnSpc>
                      </a:pPr>
                      <a:r>
                        <a:rPr sz="1800" dirty="0">
                          <a:latin typeface="Calibri"/>
                          <a:cs typeface="Calibri"/>
                        </a:rPr>
                        <a:t>Nil</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CE3F5"/>
                    </a:solidFill>
                  </a:tcPr>
                </a:tc>
                <a:tc>
                  <a:txBody>
                    <a:bodyPr/>
                    <a:lstStyle/>
                    <a:p>
                      <a:pPr marL="4445" algn="ctr">
                        <a:lnSpc>
                          <a:spcPts val="2045"/>
                        </a:lnSpc>
                      </a:pPr>
                      <a:r>
                        <a:rPr sz="1800" dirty="0">
                          <a:latin typeface="Calibri"/>
                          <a:cs typeface="Calibri"/>
                        </a:rPr>
                        <a:t>Nil</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CE3F5"/>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1320672"/>
            <a:ext cx="11843385" cy="5537835"/>
            <a:chOff x="0" y="1320672"/>
            <a:chExt cx="11843385" cy="5537835"/>
          </a:xfrm>
        </p:grpSpPr>
        <p:sp>
          <p:nvSpPr>
            <p:cNvPr id="3" name="object 3"/>
            <p:cNvSpPr/>
            <p:nvPr/>
          </p:nvSpPr>
          <p:spPr>
            <a:xfrm>
              <a:off x="3046" y="6429757"/>
              <a:ext cx="10319385" cy="428625"/>
            </a:xfrm>
            <a:custGeom>
              <a:avLst/>
              <a:gdLst/>
              <a:ahLst/>
              <a:cxnLst/>
              <a:rect l="l" t="t" r="r" b="b"/>
              <a:pathLst>
                <a:path w="10319385" h="428625">
                  <a:moveTo>
                    <a:pt x="0" y="428242"/>
                  </a:moveTo>
                  <a:lnTo>
                    <a:pt x="10319006" y="428242"/>
                  </a:lnTo>
                  <a:lnTo>
                    <a:pt x="10319006" y="0"/>
                  </a:lnTo>
                  <a:lnTo>
                    <a:pt x="0" y="0"/>
                  </a:lnTo>
                  <a:lnTo>
                    <a:pt x="0" y="428242"/>
                  </a:lnTo>
                  <a:close/>
                </a:path>
              </a:pathLst>
            </a:custGeom>
            <a:solidFill>
              <a:srgbClr val="2582C5"/>
            </a:solidFill>
          </p:spPr>
          <p:txBody>
            <a:bodyPr wrap="square" lIns="0" tIns="0" rIns="0" bIns="0" rtlCol="0"/>
            <a:lstStyle/>
            <a:p>
              <a:endParaRPr/>
            </a:p>
          </p:txBody>
        </p:sp>
        <p:sp>
          <p:nvSpPr>
            <p:cNvPr id="4" name="object 4"/>
            <p:cNvSpPr/>
            <p:nvPr/>
          </p:nvSpPr>
          <p:spPr>
            <a:xfrm>
              <a:off x="0" y="6333743"/>
              <a:ext cx="10322560" cy="64135"/>
            </a:xfrm>
            <a:custGeom>
              <a:avLst/>
              <a:gdLst/>
              <a:ahLst/>
              <a:cxnLst/>
              <a:rect l="l" t="t" r="r" b="b"/>
              <a:pathLst>
                <a:path w="10322560" h="64135">
                  <a:moveTo>
                    <a:pt x="0" y="64010"/>
                  </a:moveTo>
                  <a:lnTo>
                    <a:pt x="10322052" y="64010"/>
                  </a:lnTo>
                  <a:lnTo>
                    <a:pt x="10322052" y="0"/>
                  </a:lnTo>
                  <a:lnTo>
                    <a:pt x="0" y="0"/>
                  </a:lnTo>
                  <a:lnTo>
                    <a:pt x="0" y="64010"/>
                  </a:lnTo>
                  <a:close/>
                </a:path>
              </a:pathLst>
            </a:custGeom>
            <a:solidFill>
              <a:srgbClr val="1CACE4"/>
            </a:solidFill>
          </p:spPr>
          <p:txBody>
            <a:bodyPr wrap="square" lIns="0" tIns="0" rIns="0" bIns="0" rtlCol="0"/>
            <a:lstStyle/>
            <a:p>
              <a:endParaRPr/>
            </a:p>
          </p:txBody>
        </p:sp>
        <p:sp>
          <p:nvSpPr>
            <p:cNvPr id="5" name="object 5"/>
            <p:cNvSpPr/>
            <p:nvPr/>
          </p:nvSpPr>
          <p:spPr>
            <a:xfrm>
              <a:off x="374434" y="1333372"/>
              <a:ext cx="11443335" cy="548640"/>
            </a:xfrm>
            <a:custGeom>
              <a:avLst/>
              <a:gdLst/>
              <a:ahLst/>
              <a:cxnLst/>
              <a:rect l="l" t="t" r="r" b="b"/>
              <a:pathLst>
                <a:path w="11443335" h="548639">
                  <a:moveTo>
                    <a:pt x="1787715" y="0"/>
                  </a:moveTo>
                  <a:lnTo>
                    <a:pt x="651929" y="0"/>
                  </a:lnTo>
                  <a:lnTo>
                    <a:pt x="0" y="0"/>
                  </a:lnTo>
                  <a:lnTo>
                    <a:pt x="0" y="548640"/>
                  </a:lnTo>
                  <a:lnTo>
                    <a:pt x="651929" y="548640"/>
                  </a:lnTo>
                  <a:lnTo>
                    <a:pt x="1787715" y="548640"/>
                  </a:lnTo>
                  <a:lnTo>
                    <a:pt x="1787715" y="0"/>
                  </a:lnTo>
                  <a:close/>
                </a:path>
                <a:path w="11443335" h="548639">
                  <a:moveTo>
                    <a:pt x="11443106" y="0"/>
                  </a:moveTo>
                  <a:lnTo>
                    <a:pt x="10374770" y="0"/>
                  </a:lnTo>
                  <a:lnTo>
                    <a:pt x="9431490" y="0"/>
                  </a:lnTo>
                  <a:lnTo>
                    <a:pt x="1787740" y="0"/>
                  </a:lnTo>
                  <a:lnTo>
                    <a:pt x="1787740" y="548640"/>
                  </a:lnTo>
                  <a:lnTo>
                    <a:pt x="9431490" y="548640"/>
                  </a:lnTo>
                  <a:lnTo>
                    <a:pt x="10374719" y="548640"/>
                  </a:lnTo>
                  <a:lnTo>
                    <a:pt x="11443106" y="548640"/>
                  </a:lnTo>
                  <a:lnTo>
                    <a:pt x="11443106" y="0"/>
                  </a:lnTo>
                  <a:close/>
                </a:path>
              </a:pathLst>
            </a:custGeom>
            <a:solidFill>
              <a:srgbClr val="1CACE4"/>
            </a:solidFill>
          </p:spPr>
          <p:txBody>
            <a:bodyPr wrap="square" lIns="0" tIns="0" rIns="0" bIns="0" rtlCol="0"/>
            <a:lstStyle/>
            <a:p>
              <a:endParaRPr/>
            </a:p>
          </p:txBody>
        </p:sp>
        <p:sp>
          <p:nvSpPr>
            <p:cNvPr id="6" name="object 6"/>
            <p:cNvSpPr/>
            <p:nvPr/>
          </p:nvSpPr>
          <p:spPr>
            <a:xfrm>
              <a:off x="374434" y="1881961"/>
              <a:ext cx="11443335" cy="4389120"/>
            </a:xfrm>
            <a:custGeom>
              <a:avLst/>
              <a:gdLst/>
              <a:ahLst/>
              <a:cxnLst/>
              <a:rect l="l" t="t" r="r" b="b"/>
              <a:pathLst>
                <a:path w="11443335" h="4389120">
                  <a:moveTo>
                    <a:pt x="1787715" y="0"/>
                  </a:moveTo>
                  <a:lnTo>
                    <a:pt x="651929" y="0"/>
                  </a:lnTo>
                  <a:lnTo>
                    <a:pt x="0" y="0"/>
                  </a:lnTo>
                  <a:lnTo>
                    <a:pt x="0" y="4389120"/>
                  </a:lnTo>
                  <a:lnTo>
                    <a:pt x="651929" y="4389120"/>
                  </a:lnTo>
                  <a:lnTo>
                    <a:pt x="1787715" y="4389120"/>
                  </a:lnTo>
                  <a:lnTo>
                    <a:pt x="1787715" y="0"/>
                  </a:lnTo>
                  <a:close/>
                </a:path>
                <a:path w="11443335" h="4389120">
                  <a:moveTo>
                    <a:pt x="11443106" y="0"/>
                  </a:moveTo>
                  <a:lnTo>
                    <a:pt x="10374770" y="0"/>
                  </a:lnTo>
                  <a:lnTo>
                    <a:pt x="9431490" y="0"/>
                  </a:lnTo>
                  <a:lnTo>
                    <a:pt x="1787740" y="0"/>
                  </a:lnTo>
                  <a:lnTo>
                    <a:pt x="1787740" y="4389120"/>
                  </a:lnTo>
                  <a:lnTo>
                    <a:pt x="9431490" y="4389120"/>
                  </a:lnTo>
                  <a:lnTo>
                    <a:pt x="10374719" y="4389120"/>
                  </a:lnTo>
                  <a:lnTo>
                    <a:pt x="11443106" y="4389120"/>
                  </a:lnTo>
                  <a:lnTo>
                    <a:pt x="11443106" y="0"/>
                  </a:lnTo>
                  <a:close/>
                </a:path>
              </a:pathLst>
            </a:custGeom>
            <a:solidFill>
              <a:srgbClr val="CCE3F5"/>
            </a:solidFill>
          </p:spPr>
          <p:txBody>
            <a:bodyPr wrap="square" lIns="0" tIns="0" rIns="0" bIns="0" rtlCol="0"/>
            <a:lstStyle/>
            <a:p>
              <a:endParaRPr/>
            </a:p>
          </p:txBody>
        </p:sp>
        <p:sp>
          <p:nvSpPr>
            <p:cNvPr id="7" name="object 7"/>
            <p:cNvSpPr/>
            <p:nvPr/>
          </p:nvSpPr>
          <p:spPr>
            <a:xfrm>
              <a:off x="1026363" y="1327022"/>
              <a:ext cx="9723120" cy="4950460"/>
            </a:xfrm>
            <a:custGeom>
              <a:avLst/>
              <a:gdLst/>
              <a:ahLst/>
              <a:cxnLst/>
              <a:rect l="l" t="t" r="r" b="b"/>
              <a:pathLst>
                <a:path w="9723120" h="4950460">
                  <a:moveTo>
                    <a:pt x="0" y="0"/>
                  </a:moveTo>
                  <a:lnTo>
                    <a:pt x="0" y="4950408"/>
                  </a:lnTo>
                </a:path>
                <a:path w="9723120" h="4950460">
                  <a:moveTo>
                    <a:pt x="1135811" y="0"/>
                  </a:moveTo>
                  <a:lnTo>
                    <a:pt x="1135811" y="4950408"/>
                  </a:lnTo>
                </a:path>
                <a:path w="9723120" h="4950460">
                  <a:moveTo>
                    <a:pt x="8779560" y="0"/>
                  </a:moveTo>
                  <a:lnTo>
                    <a:pt x="8779560" y="4950408"/>
                  </a:lnTo>
                </a:path>
                <a:path w="9723120" h="4950460">
                  <a:moveTo>
                    <a:pt x="9722789" y="0"/>
                  </a:moveTo>
                  <a:lnTo>
                    <a:pt x="9722789" y="4950408"/>
                  </a:lnTo>
                </a:path>
              </a:pathLst>
            </a:custGeom>
            <a:ln w="12700">
              <a:solidFill>
                <a:srgbClr val="FFFFFF"/>
              </a:solidFill>
            </a:ln>
          </p:spPr>
          <p:txBody>
            <a:bodyPr wrap="square" lIns="0" tIns="0" rIns="0" bIns="0" rtlCol="0"/>
            <a:lstStyle/>
            <a:p>
              <a:endParaRPr/>
            </a:p>
          </p:txBody>
        </p:sp>
        <p:sp>
          <p:nvSpPr>
            <p:cNvPr id="8" name="object 8"/>
            <p:cNvSpPr/>
            <p:nvPr/>
          </p:nvSpPr>
          <p:spPr>
            <a:xfrm>
              <a:off x="368096" y="1882012"/>
              <a:ext cx="11456035" cy="0"/>
            </a:xfrm>
            <a:custGeom>
              <a:avLst/>
              <a:gdLst/>
              <a:ahLst/>
              <a:cxnLst/>
              <a:rect l="l" t="t" r="r" b="b"/>
              <a:pathLst>
                <a:path w="11456035">
                  <a:moveTo>
                    <a:pt x="0" y="0"/>
                  </a:moveTo>
                  <a:lnTo>
                    <a:pt x="11455857" y="0"/>
                  </a:lnTo>
                </a:path>
              </a:pathLst>
            </a:custGeom>
            <a:ln w="38100">
              <a:solidFill>
                <a:srgbClr val="FFFFFF"/>
              </a:solidFill>
            </a:ln>
          </p:spPr>
          <p:txBody>
            <a:bodyPr wrap="square" lIns="0" tIns="0" rIns="0" bIns="0" rtlCol="0"/>
            <a:lstStyle/>
            <a:p>
              <a:endParaRPr/>
            </a:p>
          </p:txBody>
        </p:sp>
        <p:sp>
          <p:nvSpPr>
            <p:cNvPr id="9" name="object 9"/>
            <p:cNvSpPr/>
            <p:nvPr/>
          </p:nvSpPr>
          <p:spPr>
            <a:xfrm>
              <a:off x="368096" y="1327022"/>
              <a:ext cx="11456035" cy="4950460"/>
            </a:xfrm>
            <a:custGeom>
              <a:avLst/>
              <a:gdLst/>
              <a:ahLst/>
              <a:cxnLst/>
              <a:rect l="l" t="t" r="r" b="b"/>
              <a:pathLst>
                <a:path w="11456035" h="4950460">
                  <a:moveTo>
                    <a:pt x="6350" y="0"/>
                  </a:moveTo>
                  <a:lnTo>
                    <a:pt x="6350" y="4950408"/>
                  </a:lnTo>
                </a:path>
                <a:path w="11456035" h="4950460">
                  <a:moveTo>
                    <a:pt x="11449507" y="0"/>
                  </a:moveTo>
                  <a:lnTo>
                    <a:pt x="11449507" y="4950408"/>
                  </a:lnTo>
                </a:path>
                <a:path w="11456035" h="4950460">
                  <a:moveTo>
                    <a:pt x="0" y="6350"/>
                  </a:moveTo>
                  <a:lnTo>
                    <a:pt x="11455857" y="6350"/>
                  </a:lnTo>
                </a:path>
                <a:path w="11456035" h="4950460">
                  <a:moveTo>
                    <a:pt x="0" y="4944058"/>
                  </a:moveTo>
                  <a:lnTo>
                    <a:pt x="11455857" y="4944058"/>
                  </a:lnTo>
                </a:path>
              </a:pathLst>
            </a:custGeom>
            <a:ln w="12700">
              <a:solidFill>
                <a:srgbClr val="FFFFFF"/>
              </a:solidFill>
            </a:ln>
          </p:spPr>
          <p:txBody>
            <a:bodyPr wrap="square" lIns="0" tIns="0" rIns="0" bIns="0" rtlCol="0"/>
            <a:lstStyle/>
            <a:p>
              <a:endParaRPr/>
            </a:p>
          </p:txBody>
        </p:sp>
      </p:grpSp>
      <p:sp>
        <p:nvSpPr>
          <p:cNvPr id="10" name="object 10"/>
          <p:cNvSpPr txBox="1">
            <a:spLocks noGrp="1"/>
          </p:cNvSpPr>
          <p:nvPr>
            <p:ph type="title"/>
          </p:nvPr>
        </p:nvSpPr>
        <p:spPr>
          <a:prstGeom prst="rect">
            <a:avLst/>
          </a:prstGeom>
        </p:spPr>
        <p:txBody>
          <a:bodyPr vert="horz" wrap="square" lIns="0" tIns="13335" rIns="0" bIns="0" rtlCol="0">
            <a:spAutoFit/>
          </a:bodyPr>
          <a:lstStyle/>
          <a:p>
            <a:pPr marL="160020">
              <a:lnSpc>
                <a:spcPct val="100000"/>
              </a:lnSpc>
              <a:spcBef>
                <a:spcPts val="105"/>
              </a:spcBef>
            </a:pPr>
            <a:r>
              <a:rPr b="1" spc="-35" dirty="0">
                <a:solidFill>
                  <a:schemeClr val="accent6">
                    <a:lumMod val="50000"/>
                  </a:schemeClr>
                </a:solidFill>
              </a:rPr>
              <a:t>Exemptions</a:t>
            </a:r>
            <a:r>
              <a:rPr b="1" spc="-75" dirty="0">
                <a:solidFill>
                  <a:schemeClr val="accent6">
                    <a:lumMod val="50000"/>
                  </a:schemeClr>
                </a:solidFill>
              </a:rPr>
              <a:t> </a:t>
            </a:r>
            <a:r>
              <a:rPr b="1" spc="-25" dirty="0">
                <a:solidFill>
                  <a:schemeClr val="accent6">
                    <a:lumMod val="50000"/>
                  </a:schemeClr>
                </a:solidFill>
              </a:rPr>
              <a:t>relating</a:t>
            </a:r>
            <a:r>
              <a:rPr b="1" spc="-75" dirty="0">
                <a:solidFill>
                  <a:schemeClr val="accent6">
                    <a:lumMod val="50000"/>
                  </a:schemeClr>
                </a:solidFill>
              </a:rPr>
              <a:t> </a:t>
            </a:r>
            <a:r>
              <a:rPr b="1" spc="-25" dirty="0">
                <a:solidFill>
                  <a:schemeClr val="accent6">
                    <a:lumMod val="50000"/>
                  </a:schemeClr>
                </a:solidFill>
              </a:rPr>
              <a:t>to</a:t>
            </a:r>
            <a:r>
              <a:rPr b="1" spc="-40" dirty="0">
                <a:solidFill>
                  <a:schemeClr val="accent6">
                    <a:lumMod val="50000"/>
                  </a:schemeClr>
                </a:solidFill>
              </a:rPr>
              <a:t> </a:t>
            </a:r>
            <a:r>
              <a:rPr b="1" spc="-30" dirty="0">
                <a:solidFill>
                  <a:schemeClr val="accent6">
                    <a:lumMod val="50000"/>
                  </a:schemeClr>
                </a:solidFill>
              </a:rPr>
              <a:t>Insurance</a:t>
            </a:r>
            <a:r>
              <a:rPr b="1" spc="-85" dirty="0">
                <a:solidFill>
                  <a:schemeClr val="accent6">
                    <a:lumMod val="50000"/>
                  </a:schemeClr>
                </a:solidFill>
              </a:rPr>
              <a:t> </a:t>
            </a:r>
            <a:r>
              <a:rPr b="1" spc="-20" dirty="0">
                <a:solidFill>
                  <a:schemeClr val="accent6">
                    <a:lumMod val="50000"/>
                  </a:schemeClr>
                </a:solidFill>
              </a:rPr>
              <a:t>Business</a:t>
            </a:r>
          </a:p>
        </p:txBody>
      </p:sp>
      <p:sp>
        <p:nvSpPr>
          <p:cNvPr id="11" name="object 11"/>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sp>
        <p:nvSpPr>
          <p:cNvPr id="12" name="object 12"/>
          <p:cNvSpPr txBox="1"/>
          <p:nvPr/>
        </p:nvSpPr>
        <p:spPr>
          <a:xfrm>
            <a:off x="2739898" y="919352"/>
            <a:ext cx="6852920" cy="330835"/>
          </a:xfrm>
          <a:prstGeom prst="rect">
            <a:avLst/>
          </a:prstGeom>
        </p:spPr>
        <p:txBody>
          <a:bodyPr vert="horz" wrap="square" lIns="0" tIns="13335" rIns="0" bIns="0" rtlCol="0">
            <a:spAutoFit/>
          </a:bodyPr>
          <a:lstStyle/>
          <a:p>
            <a:pPr marL="12700">
              <a:lnSpc>
                <a:spcPct val="100000"/>
              </a:lnSpc>
              <a:spcBef>
                <a:spcPts val="105"/>
              </a:spcBef>
            </a:pPr>
            <a:r>
              <a:rPr sz="2000" b="1" spc="-5" dirty="0">
                <a:solidFill>
                  <a:srgbClr val="FF0000"/>
                </a:solidFill>
                <a:latin typeface="Calibri"/>
                <a:cs typeface="Calibri"/>
              </a:rPr>
              <a:t>Notification</a:t>
            </a:r>
            <a:r>
              <a:rPr sz="2000" b="1" spc="-35" dirty="0">
                <a:solidFill>
                  <a:srgbClr val="FF0000"/>
                </a:solidFill>
                <a:latin typeface="Calibri"/>
                <a:cs typeface="Calibri"/>
              </a:rPr>
              <a:t> </a:t>
            </a:r>
            <a:r>
              <a:rPr sz="2000" b="1" spc="-5" dirty="0">
                <a:solidFill>
                  <a:srgbClr val="FF0000"/>
                </a:solidFill>
                <a:latin typeface="Calibri"/>
                <a:cs typeface="Calibri"/>
              </a:rPr>
              <a:t>No.12/2017-Central</a:t>
            </a:r>
            <a:r>
              <a:rPr sz="2000" b="1" spc="-35" dirty="0">
                <a:solidFill>
                  <a:srgbClr val="FF0000"/>
                </a:solidFill>
                <a:latin typeface="Calibri"/>
                <a:cs typeface="Calibri"/>
              </a:rPr>
              <a:t> </a:t>
            </a:r>
            <a:r>
              <a:rPr sz="2000" b="1" spc="-60" dirty="0">
                <a:solidFill>
                  <a:srgbClr val="FF0000"/>
                </a:solidFill>
                <a:latin typeface="Calibri"/>
                <a:cs typeface="Calibri"/>
              </a:rPr>
              <a:t>Tax</a:t>
            </a:r>
            <a:r>
              <a:rPr sz="2000" b="1" spc="5" dirty="0">
                <a:solidFill>
                  <a:srgbClr val="FF0000"/>
                </a:solidFill>
                <a:latin typeface="Calibri"/>
                <a:cs typeface="Calibri"/>
              </a:rPr>
              <a:t> </a:t>
            </a:r>
            <a:r>
              <a:rPr sz="2000" b="1" spc="-10" dirty="0">
                <a:solidFill>
                  <a:srgbClr val="FF0000"/>
                </a:solidFill>
                <a:latin typeface="Calibri"/>
                <a:cs typeface="Calibri"/>
              </a:rPr>
              <a:t>(Rate)]</a:t>
            </a:r>
            <a:r>
              <a:rPr sz="2000" b="1" spc="5" dirty="0">
                <a:solidFill>
                  <a:srgbClr val="FF0000"/>
                </a:solidFill>
                <a:latin typeface="Calibri"/>
                <a:cs typeface="Calibri"/>
              </a:rPr>
              <a:t> </a:t>
            </a:r>
            <a:r>
              <a:rPr sz="2000" b="1" spc="-15" dirty="0">
                <a:solidFill>
                  <a:srgbClr val="FF0000"/>
                </a:solidFill>
                <a:latin typeface="Calibri"/>
                <a:cs typeface="Calibri"/>
              </a:rPr>
              <a:t>Dated:</a:t>
            </a:r>
            <a:r>
              <a:rPr sz="2000" b="1" dirty="0">
                <a:solidFill>
                  <a:srgbClr val="FF0000"/>
                </a:solidFill>
                <a:latin typeface="Calibri"/>
                <a:cs typeface="Calibri"/>
              </a:rPr>
              <a:t> June 28,</a:t>
            </a:r>
            <a:r>
              <a:rPr sz="2000" b="1" spc="-15" dirty="0">
                <a:solidFill>
                  <a:srgbClr val="FF0000"/>
                </a:solidFill>
                <a:latin typeface="Calibri"/>
                <a:cs typeface="Calibri"/>
              </a:rPr>
              <a:t> </a:t>
            </a:r>
            <a:r>
              <a:rPr sz="2000" b="1" dirty="0">
                <a:solidFill>
                  <a:srgbClr val="FF0000"/>
                </a:solidFill>
                <a:latin typeface="Calibri"/>
                <a:cs typeface="Calibri"/>
              </a:rPr>
              <a:t>2017</a:t>
            </a:r>
            <a:endParaRPr sz="2000">
              <a:latin typeface="Calibri"/>
              <a:cs typeface="Calibri"/>
            </a:endParaRPr>
          </a:p>
        </p:txBody>
      </p:sp>
      <p:sp>
        <p:nvSpPr>
          <p:cNvPr id="13" name="object 13"/>
          <p:cNvSpPr txBox="1"/>
          <p:nvPr/>
        </p:nvSpPr>
        <p:spPr>
          <a:xfrm>
            <a:off x="394205" y="1305814"/>
            <a:ext cx="636905" cy="29972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FFFFFF"/>
                </a:solidFill>
                <a:latin typeface="Calibri"/>
                <a:cs typeface="Calibri"/>
              </a:rPr>
              <a:t>Sl.</a:t>
            </a:r>
            <a:r>
              <a:rPr sz="1800" b="1" spc="-90" dirty="0">
                <a:solidFill>
                  <a:srgbClr val="FFFFFF"/>
                </a:solidFill>
                <a:latin typeface="Calibri"/>
                <a:cs typeface="Calibri"/>
              </a:rPr>
              <a:t> </a:t>
            </a:r>
            <a:r>
              <a:rPr sz="1800" b="1" dirty="0">
                <a:solidFill>
                  <a:srgbClr val="FFFFFF"/>
                </a:solidFill>
                <a:latin typeface="Calibri"/>
                <a:cs typeface="Calibri"/>
              </a:rPr>
              <a:t>No.</a:t>
            </a:r>
            <a:endParaRPr sz="1800">
              <a:latin typeface="Calibri"/>
              <a:cs typeface="Calibri"/>
            </a:endParaRPr>
          </a:p>
        </p:txBody>
      </p:sp>
      <p:sp>
        <p:nvSpPr>
          <p:cNvPr id="14" name="object 14"/>
          <p:cNvSpPr txBox="1"/>
          <p:nvPr/>
        </p:nvSpPr>
        <p:spPr>
          <a:xfrm>
            <a:off x="1200100" y="1305814"/>
            <a:ext cx="787400" cy="574040"/>
          </a:xfrm>
          <a:prstGeom prst="rect">
            <a:avLst/>
          </a:prstGeom>
        </p:spPr>
        <p:txBody>
          <a:bodyPr vert="horz" wrap="square" lIns="0" tIns="12700" rIns="0" bIns="0" rtlCol="0">
            <a:spAutoFit/>
          </a:bodyPr>
          <a:lstStyle/>
          <a:p>
            <a:pPr marL="12700" marR="5080" indent="5715">
              <a:lnSpc>
                <a:spcPct val="100000"/>
              </a:lnSpc>
              <a:spcBef>
                <a:spcPts val="100"/>
              </a:spcBef>
            </a:pPr>
            <a:r>
              <a:rPr sz="1800" b="1" spc="-5" dirty="0">
                <a:solidFill>
                  <a:srgbClr val="FFFFFF"/>
                </a:solidFill>
                <a:latin typeface="Calibri"/>
                <a:cs typeface="Calibri"/>
              </a:rPr>
              <a:t>Cha</a:t>
            </a:r>
            <a:r>
              <a:rPr sz="1800" b="1" spc="-10" dirty="0">
                <a:solidFill>
                  <a:srgbClr val="FFFFFF"/>
                </a:solidFill>
                <a:latin typeface="Calibri"/>
                <a:cs typeface="Calibri"/>
              </a:rPr>
              <a:t>p</a:t>
            </a:r>
            <a:r>
              <a:rPr sz="1800" b="1" spc="-25" dirty="0">
                <a:solidFill>
                  <a:srgbClr val="FFFFFF"/>
                </a:solidFill>
                <a:latin typeface="Calibri"/>
                <a:cs typeface="Calibri"/>
              </a:rPr>
              <a:t>t</a:t>
            </a:r>
            <a:r>
              <a:rPr sz="1800" b="1" dirty="0">
                <a:solidFill>
                  <a:srgbClr val="FFFFFF"/>
                </a:solidFill>
                <a:latin typeface="Calibri"/>
                <a:cs typeface="Calibri"/>
              </a:rPr>
              <a:t>er </a:t>
            </a:r>
            <a:r>
              <a:rPr sz="1800" dirty="0">
                <a:solidFill>
                  <a:srgbClr val="FFFFFF"/>
                </a:solidFill>
                <a:latin typeface="Times New Roman"/>
                <a:cs typeface="Times New Roman"/>
              </a:rPr>
              <a:t> </a:t>
            </a:r>
            <a:r>
              <a:rPr sz="1800" b="1" dirty="0">
                <a:solidFill>
                  <a:srgbClr val="FFFFFF"/>
                </a:solidFill>
                <a:latin typeface="Calibri"/>
                <a:cs typeface="Calibri"/>
              </a:rPr>
              <a:t>heading</a:t>
            </a:r>
            <a:endParaRPr sz="1800">
              <a:latin typeface="Calibri"/>
              <a:cs typeface="Calibri"/>
            </a:endParaRPr>
          </a:p>
        </p:txBody>
      </p:sp>
      <p:sp>
        <p:nvSpPr>
          <p:cNvPr id="15" name="object 15"/>
          <p:cNvSpPr txBox="1"/>
          <p:nvPr/>
        </p:nvSpPr>
        <p:spPr>
          <a:xfrm>
            <a:off x="4893946" y="1305814"/>
            <a:ext cx="2181225" cy="299720"/>
          </a:xfrm>
          <a:prstGeom prst="rect">
            <a:avLst/>
          </a:prstGeom>
        </p:spPr>
        <p:txBody>
          <a:bodyPr vert="horz" wrap="square" lIns="0" tIns="12700" rIns="0" bIns="0" rtlCol="0">
            <a:spAutoFit/>
          </a:bodyPr>
          <a:lstStyle/>
          <a:p>
            <a:pPr marL="12700">
              <a:lnSpc>
                <a:spcPct val="100000"/>
              </a:lnSpc>
              <a:spcBef>
                <a:spcPts val="100"/>
              </a:spcBef>
            </a:pPr>
            <a:r>
              <a:rPr sz="1800" b="1" spc="-5" dirty="0">
                <a:solidFill>
                  <a:srgbClr val="FFFFFF"/>
                </a:solidFill>
                <a:latin typeface="Calibri"/>
                <a:cs typeface="Calibri"/>
              </a:rPr>
              <a:t>Description</a:t>
            </a:r>
            <a:r>
              <a:rPr sz="1800" b="1" spc="-65" dirty="0">
                <a:solidFill>
                  <a:srgbClr val="FFFFFF"/>
                </a:solidFill>
                <a:latin typeface="Calibri"/>
                <a:cs typeface="Calibri"/>
              </a:rPr>
              <a:t> </a:t>
            </a:r>
            <a:r>
              <a:rPr sz="1800" b="1" dirty="0">
                <a:solidFill>
                  <a:srgbClr val="FFFFFF"/>
                </a:solidFill>
                <a:latin typeface="Calibri"/>
                <a:cs typeface="Calibri"/>
              </a:rPr>
              <a:t>of</a:t>
            </a:r>
            <a:r>
              <a:rPr sz="1800" b="1" spc="-15" dirty="0">
                <a:solidFill>
                  <a:srgbClr val="FFFFFF"/>
                </a:solidFill>
                <a:latin typeface="Calibri"/>
                <a:cs typeface="Calibri"/>
              </a:rPr>
              <a:t> </a:t>
            </a:r>
            <a:r>
              <a:rPr sz="1800" b="1" dirty="0">
                <a:solidFill>
                  <a:srgbClr val="FFFFFF"/>
                </a:solidFill>
                <a:latin typeface="Calibri"/>
                <a:cs typeface="Calibri"/>
              </a:rPr>
              <a:t>Services</a:t>
            </a:r>
            <a:endParaRPr sz="1800">
              <a:latin typeface="Calibri"/>
              <a:cs typeface="Calibri"/>
            </a:endParaRPr>
          </a:p>
        </p:txBody>
      </p:sp>
      <p:sp>
        <p:nvSpPr>
          <p:cNvPr id="16" name="object 16"/>
          <p:cNvSpPr txBox="1"/>
          <p:nvPr/>
        </p:nvSpPr>
        <p:spPr>
          <a:xfrm>
            <a:off x="9946893" y="1580134"/>
            <a:ext cx="703580" cy="29972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FFFFFF"/>
                </a:solidFill>
                <a:latin typeface="Calibri"/>
                <a:cs typeface="Calibri"/>
              </a:rPr>
              <a:t>r</a:t>
            </a:r>
            <a:r>
              <a:rPr sz="1800" b="1" spc="-65" dirty="0">
                <a:solidFill>
                  <a:srgbClr val="FFFFFF"/>
                </a:solidFill>
                <a:latin typeface="Calibri"/>
                <a:cs typeface="Calibri"/>
              </a:rPr>
              <a:t> </a:t>
            </a:r>
            <a:r>
              <a:rPr sz="1800" b="1" spc="-5" dirty="0">
                <a:solidFill>
                  <a:srgbClr val="FFFFFF"/>
                </a:solidFill>
                <a:latin typeface="Calibri"/>
                <a:cs typeface="Calibri"/>
              </a:rPr>
              <a:t>cent.)</a:t>
            </a:r>
            <a:endParaRPr sz="1800">
              <a:latin typeface="Calibri"/>
              <a:cs typeface="Calibri"/>
            </a:endParaRPr>
          </a:p>
        </p:txBody>
      </p:sp>
      <p:sp>
        <p:nvSpPr>
          <p:cNvPr id="17" name="object 17"/>
          <p:cNvSpPr txBox="1"/>
          <p:nvPr/>
        </p:nvSpPr>
        <p:spPr>
          <a:xfrm>
            <a:off x="9863073" y="1305814"/>
            <a:ext cx="1897380" cy="299720"/>
          </a:xfrm>
          <a:prstGeom prst="rect">
            <a:avLst/>
          </a:prstGeom>
        </p:spPr>
        <p:txBody>
          <a:bodyPr vert="horz" wrap="square" lIns="0" tIns="12700" rIns="0" bIns="0" rtlCol="0">
            <a:spAutoFit/>
          </a:bodyPr>
          <a:lstStyle/>
          <a:p>
            <a:pPr marL="12700">
              <a:lnSpc>
                <a:spcPct val="100000"/>
              </a:lnSpc>
              <a:spcBef>
                <a:spcPts val="100"/>
              </a:spcBef>
            </a:pPr>
            <a:r>
              <a:rPr sz="1800" b="1" spc="-15" dirty="0">
                <a:solidFill>
                  <a:srgbClr val="FFFFFF"/>
                </a:solidFill>
                <a:latin typeface="Calibri"/>
                <a:cs typeface="Calibri"/>
              </a:rPr>
              <a:t>Rate</a:t>
            </a:r>
            <a:r>
              <a:rPr sz="1800" b="1" spc="380" dirty="0">
                <a:solidFill>
                  <a:srgbClr val="FFFFFF"/>
                </a:solidFill>
                <a:latin typeface="Calibri"/>
                <a:cs typeface="Calibri"/>
              </a:rPr>
              <a:t> </a:t>
            </a:r>
            <a:r>
              <a:rPr sz="1800" b="1" dirty="0">
                <a:solidFill>
                  <a:srgbClr val="FFFFFF"/>
                </a:solidFill>
                <a:latin typeface="Calibri"/>
                <a:cs typeface="Calibri"/>
              </a:rPr>
              <a:t>(pe</a:t>
            </a:r>
            <a:r>
              <a:rPr sz="1800" b="1" spc="355" dirty="0">
                <a:solidFill>
                  <a:srgbClr val="FFFFFF"/>
                </a:solidFill>
                <a:latin typeface="Calibri"/>
                <a:cs typeface="Calibri"/>
              </a:rPr>
              <a:t> </a:t>
            </a:r>
            <a:r>
              <a:rPr sz="1800" b="1" spc="-5" dirty="0">
                <a:solidFill>
                  <a:srgbClr val="FFFFFF"/>
                </a:solidFill>
                <a:latin typeface="Calibri"/>
                <a:cs typeface="Calibri"/>
              </a:rPr>
              <a:t>Condition</a:t>
            </a:r>
            <a:endParaRPr sz="1800">
              <a:latin typeface="Calibri"/>
              <a:cs typeface="Calibri"/>
            </a:endParaRPr>
          </a:p>
        </p:txBody>
      </p:sp>
      <p:sp>
        <p:nvSpPr>
          <p:cNvPr id="18" name="object 18"/>
          <p:cNvSpPr txBox="1"/>
          <p:nvPr/>
        </p:nvSpPr>
        <p:spPr>
          <a:xfrm>
            <a:off x="505762" y="1854453"/>
            <a:ext cx="1494155" cy="574040"/>
          </a:xfrm>
          <a:prstGeom prst="rect">
            <a:avLst/>
          </a:prstGeom>
        </p:spPr>
        <p:txBody>
          <a:bodyPr vert="horz" wrap="square" lIns="0" tIns="12700" rIns="0" bIns="0" rtlCol="0">
            <a:spAutoFit/>
          </a:bodyPr>
          <a:lstStyle/>
          <a:p>
            <a:pPr marL="829944" marR="5080" indent="-817880">
              <a:lnSpc>
                <a:spcPct val="100000"/>
              </a:lnSpc>
              <a:spcBef>
                <a:spcPts val="100"/>
              </a:spcBef>
              <a:tabLst>
                <a:tab pos="695960" algn="l"/>
              </a:tabLst>
            </a:pPr>
            <a:r>
              <a:rPr sz="1800" spc="-5" dirty="0">
                <a:latin typeface="Calibri"/>
                <a:cs typeface="Calibri"/>
              </a:rPr>
              <a:t>39</a:t>
            </a:r>
            <a:r>
              <a:rPr sz="1800" dirty="0">
                <a:latin typeface="Calibri"/>
                <a:cs typeface="Calibri"/>
              </a:rPr>
              <a:t>A</a:t>
            </a:r>
            <a:r>
              <a:rPr sz="1800" dirty="0">
                <a:latin typeface="Times New Roman"/>
                <a:cs typeface="Times New Roman"/>
              </a:rPr>
              <a:t>	</a:t>
            </a:r>
            <a:r>
              <a:rPr sz="1800" b="1" dirty="0">
                <a:latin typeface="Calibri"/>
                <a:cs typeface="Calibri"/>
              </a:rPr>
              <a:t>H</a:t>
            </a:r>
            <a:r>
              <a:rPr sz="1800" b="1" spc="5" dirty="0">
                <a:latin typeface="Calibri"/>
                <a:cs typeface="Calibri"/>
              </a:rPr>
              <a:t>e</a:t>
            </a:r>
            <a:r>
              <a:rPr sz="1800" b="1" dirty="0">
                <a:latin typeface="Calibri"/>
                <a:cs typeface="Calibri"/>
              </a:rPr>
              <a:t>adi</a:t>
            </a:r>
            <a:r>
              <a:rPr sz="1800" b="1" spc="5" dirty="0">
                <a:latin typeface="Calibri"/>
                <a:cs typeface="Calibri"/>
              </a:rPr>
              <a:t>n</a:t>
            </a:r>
            <a:r>
              <a:rPr sz="1800" b="1" dirty="0">
                <a:latin typeface="Calibri"/>
                <a:cs typeface="Calibri"/>
              </a:rPr>
              <a:t>g </a:t>
            </a:r>
            <a:r>
              <a:rPr sz="1800" dirty="0">
                <a:latin typeface="Times New Roman"/>
                <a:cs typeface="Times New Roman"/>
              </a:rPr>
              <a:t> </a:t>
            </a:r>
            <a:r>
              <a:rPr sz="1800" b="1" spc="-5" dirty="0">
                <a:latin typeface="Calibri"/>
                <a:cs typeface="Calibri"/>
              </a:rPr>
              <a:t>9971</a:t>
            </a:r>
            <a:endParaRPr sz="1800">
              <a:latin typeface="Calibri"/>
              <a:cs typeface="Calibri"/>
            </a:endParaRPr>
          </a:p>
        </p:txBody>
      </p:sp>
      <p:sp>
        <p:nvSpPr>
          <p:cNvPr id="19" name="object 19"/>
          <p:cNvSpPr/>
          <p:nvPr/>
        </p:nvSpPr>
        <p:spPr>
          <a:xfrm>
            <a:off x="2162175" y="4619129"/>
            <a:ext cx="7644765" cy="554990"/>
          </a:xfrm>
          <a:custGeom>
            <a:avLst/>
            <a:gdLst/>
            <a:ahLst/>
            <a:cxnLst/>
            <a:rect l="l" t="t" r="r" b="b"/>
            <a:pathLst>
              <a:path w="7644765" h="554989">
                <a:moveTo>
                  <a:pt x="245351" y="274320"/>
                </a:moveTo>
                <a:lnTo>
                  <a:pt x="190500" y="274320"/>
                </a:lnTo>
                <a:lnTo>
                  <a:pt x="0" y="274320"/>
                </a:lnTo>
                <a:lnTo>
                  <a:pt x="0" y="554723"/>
                </a:lnTo>
                <a:lnTo>
                  <a:pt x="190500" y="554723"/>
                </a:lnTo>
                <a:lnTo>
                  <a:pt x="245351" y="554723"/>
                </a:lnTo>
                <a:lnTo>
                  <a:pt x="245351" y="274320"/>
                </a:lnTo>
                <a:close/>
              </a:path>
              <a:path w="7644765" h="554989">
                <a:moveTo>
                  <a:pt x="760463" y="274320"/>
                </a:moveTo>
                <a:lnTo>
                  <a:pt x="705612" y="274320"/>
                </a:lnTo>
                <a:lnTo>
                  <a:pt x="245364" y="274320"/>
                </a:lnTo>
                <a:lnTo>
                  <a:pt x="245364" y="554723"/>
                </a:lnTo>
                <a:lnTo>
                  <a:pt x="705612" y="554723"/>
                </a:lnTo>
                <a:lnTo>
                  <a:pt x="760463" y="554723"/>
                </a:lnTo>
                <a:lnTo>
                  <a:pt x="760463" y="274320"/>
                </a:lnTo>
                <a:close/>
              </a:path>
              <a:path w="7644765" h="554989">
                <a:moveTo>
                  <a:pt x="5443715" y="0"/>
                </a:moveTo>
                <a:lnTo>
                  <a:pt x="5443715" y="0"/>
                </a:lnTo>
                <a:lnTo>
                  <a:pt x="3006852" y="0"/>
                </a:lnTo>
                <a:lnTo>
                  <a:pt x="3006852" y="280403"/>
                </a:lnTo>
                <a:lnTo>
                  <a:pt x="5443715" y="280403"/>
                </a:lnTo>
                <a:lnTo>
                  <a:pt x="5443715" y="0"/>
                </a:lnTo>
                <a:close/>
              </a:path>
              <a:path w="7644765" h="554989">
                <a:moveTo>
                  <a:pt x="6760451" y="0"/>
                </a:moveTo>
                <a:lnTo>
                  <a:pt x="6701028" y="0"/>
                </a:lnTo>
                <a:lnTo>
                  <a:pt x="5443728" y="0"/>
                </a:lnTo>
                <a:lnTo>
                  <a:pt x="5443728" y="280403"/>
                </a:lnTo>
                <a:lnTo>
                  <a:pt x="6701028" y="280403"/>
                </a:lnTo>
                <a:lnTo>
                  <a:pt x="6760451" y="280403"/>
                </a:lnTo>
                <a:lnTo>
                  <a:pt x="6760451" y="0"/>
                </a:lnTo>
                <a:close/>
              </a:path>
              <a:path w="7644765" h="554989">
                <a:moveTo>
                  <a:pt x="7644752" y="0"/>
                </a:moveTo>
                <a:lnTo>
                  <a:pt x="7642860" y="0"/>
                </a:lnTo>
                <a:lnTo>
                  <a:pt x="6760464" y="0"/>
                </a:lnTo>
                <a:lnTo>
                  <a:pt x="6760464" y="280403"/>
                </a:lnTo>
                <a:lnTo>
                  <a:pt x="7642860" y="280403"/>
                </a:lnTo>
                <a:lnTo>
                  <a:pt x="7644752" y="280403"/>
                </a:lnTo>
                <a:lnTo>
                  <a:pt x="7644752" y="0"/>
                </a:lnTo>
                <a:close/>
              </a:path>
            </a:pathLst>
          </a:custGeom>
          <a:solidFill>
            <a:srgbClr val="FFFF00"/>
          </a:solidFill>
        </p:spPr>
        <p:txBody>
          <a:bodyPr wrap="square" lIns="0" tIns="0" rIns="0" bIns="0" rtlCol="0"/>
          <a:lstStyle/>
          <a:p>
            <a:endParaRPr/>
          </a:p>
        </p:txBody>
      </p:sp>
      <p:sp>
        <p:nvSpPr>
          <p:cNvPr id="20" name="object 20"/>
          <p:cNvSpPr txBox="1"/>
          <p:nvPr/>
        </p:nvSpPr>
        <p:spPr>
          <a:xfrm>
            <a:off x="2149855" y="1854453"/>
            <a:ext cx="7668895" cy="574040"/>
          </a:xfrm>
          <a:prstGeom prst="rect">
            <a:avLst/>
          </a:prstGeom>
        </p:spPr>
        <p:txBody>
          <a:bodyPr vert="horz" wrap="square" lIns="0" tIns="12700" rIns="0" bIns="0" rtlCol="0">
            <a:spAutoFit/>
          </a:bodyPr>
          <a:lstStyle/>
          <a:p>
            <a:pPr marL="12700" marR="5080">
              <a:lnSpc>
                <a:spcPct val="100000"/>
              </a:lnSpc>
              <a:spcBef>
                <a:spcPts val="100"/>
              </a:spcBef>
            </a:pPr>
            <a:r>
              <a:rPr sz="1800" spc="-5" dirty="0">
                <a:latin typeface="Calibri"/>
                <a:cs typeface="Calibri"/>
              </a:rPr>
              <a:t>Services</a:t>
            </a:r>
            <a:r>
              <a:rPr sz="1800" spc="265" dirty="0">
                <a:latin typeface="Calibri"/>
                <a:cs typeface="Calibri"/>
              </a:rPr>
              <a:t> </a:t>
            </a:r>
            <a:r>
              <a:rPr sz="1800" spc="-5" dirty="0">
                <a:latin typeface="Calibri"/>
                <a:cs typeface="Calibri"/>
              </a:rPr>
              <a:t>by</a:t>
            </a:r>
            <a:r>
              <a:rPr sz="1800" spc="254" dirty="0">
                <a:latin typeface="Calibri"/>
                <a:cs typeface="Calibri"/>
              </a:rPr>
              <a:t> </a:t>
            </a:r>
            <a:r>
              <a:rPr sz="1800" dirty="0">
                <a:latin typeface="Calibri"/>
                <a:cs typeface="Calibri"/>
              </a:rPr>
              <a:t>an</a:t>
            </a:r>
            <a:r>
              <a:rPr sz="1800" spc="254" dirty="0">
                <a:latin typeface="Calibri"/>
                <a:cs typeface="Calibri"/>
              </a:rPr>
              <a:t> </a:t>
            </a:r>
            <a:r>
              <a:rPr sz="1800" spc="-5" dirty="0">
                <a:latin typeface="Calibri"/>
                <a:cs typeface="Calibri"/>
              </a:rPr>
              <a:t>intermediary</a:t>
            </a:r>
            <a:r>
              <a:rPr sz="1800" spc="260" dirty="0">
                <a:latin typeface="Calibri"/>
                <a:cs typeface="Calibri"/>
              </a:rPr>
              <a:t> </a:t>
            </a:r>
            <a:r>
              <a:rPr sz="1800" spc="-5" dirty="0">
                <a:latin typeface="Calibri"/>
                <a:cs typeface="Calibri"/>
              </a:rPr>
              <a:t>of</a:t>
            </a:r>
            <a:r>
              <a:rPr sz="1800" spc="254" dirty="0">
                <a:latin typeface="Calibri"/>
                <a:cs typeface="Calibri"/>
              </a:rPr>
              <a:t> </a:t>
            </a:r>
            <a:r>
              <a:rPr sz="1800" spc="-5" dirty="0">
                <a:latin typeface="Calibri"/>
                <a:cs typeface="Calibri"/>
              </a:rPr>
              <a:t>financial</a:t>
            </a:r>
            <a:r>
              <a:rPr sz="1800" spc="250" dirty="0">
                <a:latin typeface="Calibri"/>
                <a:cs typeface="Calibri"/>
              </a:rPr>
              <a:t> </a:t>
            </a:r>
            <a:r>
              <a:rPr sz="1800" dirty="0">
                <a:latin typeface="Calibri"/>
                <a:cs typeface="Calibri"/>
              </a:rPr>
              <a:t>services</a:t>
            </a:r>
            <a:r>
              <a:rPr sz="1800" spc="265" dirty="0">
                <a:latin typeface="Calibri"/>
                <a:cs typeface="Calibri"/>
              </a:rPr>
              <a:t> </a:t>
            </a:r>
            <a:r>
              <a:rPr sz="1800" spc="-10" dirty="0">
                <a:latin typeface="Calibri"/>
                <a:cs typeface="Calibri"/>
              </a:rPr>
              <a:t>located</a:t>
            </a:r>
            <a:r>
              <a:rPr sz="1800" spc="250" dirty="0">
                <a:latin typeface="Calibri"/>
                <a:cs typeface="Calibri"/>
              </a:rPr>
              <a:t> </a:t>
            </a:r>
            <a:r>
              <a:rPr sz="1800" spc="-5" dirty="0">
                <a:latin typeface="Calibri"/>
                <a:cs typeface="Calibri"/>
              </a:rPr>
              <a:t>in</a:t>
            </a:r>
            <a:r>
              <a:rPr sz="1800" spc="254" dirty="0">
                <a:latin typeface="Calibri"/>
                <a:cs typeface="Calibri"/>
              </a:rPr>
              <a:t> </a:t>
            </a:r>
            <a:r>
              <a:rPr sz="1800" dirty="0">
                <a:latin typeface="Calibri"/>
                <a:cs typeface="Calibri"/>
              </a:rPr>
              <a:t>a</a:t>
            </a:r>
            <a:r>
              <a:rPr sz="1800" spc="254" dirty="0">
                <a:latin typeface="Calibri"/>
                <a:cs typeface="Calibri"/>
              </a:rPr>
              <a:t> </a:t>
            </a:r>
            <a:r>
              <a:rPr sz="1800" dirty="0">
                <a:latin typeface="Calibri"/>
                <a:cs typeface="Calibri"/>
              </a:rPr>
              <a:t>multi</a:t>
            </a:r>
            <a:r>
              <a:rPr sz="1800" spc="245" dirty="0">
                <a:latin typeface="Calibri"/>
                <a:cs typeface="Calibri"/>
              </a:rPr>
              <a:t> </a:t>
            </a:r>
            <a:r>
              <a:rPr sz="1800" spc="-5" dirty="0">
                <a:latin typeface="Calibri"/>
                <a:cs typeface="Calibri"/>
              </a:rPr>
              <a:t>services</a:t>
            </a:r>
            <a:r>
              <a:rPr sz="1800" spc="260" dirty="0">
                <a:latin typeface="Calibri"/>
                <a:cs typeface="Calibri"/>
              </a:rPr>
              <a:t> </a:t>
            </a:r>
            <a:r>
              <a:rPr sz="1800" spc="-5" dirty="0">
                <a:latin typeface="Calibri"/>
                <a:cs typeface="Calibri"/>
              </a:rPr>
              <a:t>SEZ </a:t>
            </a:r>
            <a:r>
              <a:rPr sz="1800" spc="-395" dirty="0">
                <a:latin typeface="Calibri"/>
                <a:cs typeface="Calibri"/>
              </a:rPr>
              <a:t> </a:t>
            </a:r>
            <a:r>
              <a:rPr sz="1800" spc="-5" dirty="0">
                <a:latin typeface="Calibri"/>
                <a:cs typeface="Calibri"/>
              </a:rPr>
              <a:t>with</a:t>
            </a:r>
            <a:r>
              <a:rPr sz="1800" spc="285" dirty="0">
                <a:latin typeface="Calibri"/>
                <a:cs typeface="Calibri"/>
              </a:rPr>
              <a:t> </a:t>
            </a:r>
            <a:r>
              <a:rPr sz="1800" spc="-5" dirty="0">
                <a:latin typeface="Calibri"/>
                <a:cs typeface="Calibri"/>
              </a:rPr>
              <a:t>International</a:t>
            </a:r>
            <a:r>
              <a:rPr sz="1800" spc="290" dirty="0">
                <a:latin typeface="Calibri"/>
                <a:cs typeface="Calibri"/>
              </a:rPr>
              <a:t> </a:t>
            </a:r>
            <a:r>
              <a:rPr sz="1800" spc="-5" dirty="0">
                <a:latin typeface="Calibri"/>
                <a:cs typeface="Calibri"/>
              </a:rPr>
              <a:t>Financial</a:t>
            </a:r>
            <a:r>
              <a:rPr sz="1800" spc="290" dirty="0">
                <a:latin typeface="Calibri"/>
                <a:cs typeface="Calibri"/>
              </a:rPr>
              <a:t> </a:t>
            </a:r>
            <a:r>
              <a:rPr sz="1800" dirty="0">
                <a:latin typeface="Calibri"/>
                <a:cs typeface="Calibri"/>
              </a:rPr>
              <a:t>Services</a:t>
            </a:r>
            <a:r>
              <a:rPr sz="1800" spc="300" dirty="0">
                <a:latin typeface="Calibri"/>
                <a:cs typeface="Calibri"/>
              </a:rPr>
              <a:t> </a:t>
            </a:r>
            <a:r>
              <a:rPr sz="1800" spc="-10" dirty="0">
                <a:latin typeface="Calibri"/>
                <a:cs typeface="Calibri"/>
              </a:rPr>
              <a:t>Centre</a:t>
            </a:r>
            <a:r>
              <a:rPr sz="1800" spc="300" dirty="0">
                <a:latin typeface="Calibri"/>
                <a:cs typeface="Calibri"/>
              </a:rPr>
              <a:t> </a:t>
            </a:r>
            <a:r>
              <a:rPr sz="1800" spc="-10" dirty="0">
                <a:latin typeface="Calibri"/>
                <a:cs typeface="Calibri"/>
              </a:rPr>
              <a:t>(IFSC)</a:t>
            </a:r>
            <a:r>
              <a:rPr sz="1800" spc="285" dirty="0">
                <a:latin typeface="Calibri"/>
                <a:cs typeface="Calibri"/>
              </a:rPr>
              <a:t> </a:t>
            </a:r>
            <a:r>
              <a:rPr sz="1800" spc="-15" dirty="0">
                <a:latin typeface="Calibri"/>
                <a:cs typeface="Calibri"/>
              </a:rPr>
              <a:t>status</a:t>
            </a:r>
            <a:r>
              <a:rPr sz="1800" spc="290" dirty="0">
                <a:latin typeface="Calibri"/>
                <a:cs typeface="Calibri"/>
              </a:rPr>
              <a:t> </a:t>
            </a:r>
            <a:r>
              <a:rPr sz="1800" spc="-10" dirty="0">
                <a:latin typeface="Calibri"/>
                <a:cs typeface="Calibri"/>
              </a:rPr>
              <a:t>to</a:t>
            </a:r>
            <a:r>
              <a:rPr sz="1800" spc="285" dirty="0">
                <a:latin typeface="Calibri"/>
                <a:cs typeface="Calibri"/>
              </a:rPr>
              <a:t> </a:t>
            </a:r>
            <a:r>
              <a:rPr sz="1800" dirty="0">
                <a:latin typeface="Calibri"/>
                <a:cs typeface="Calibri"/>
              </a:rPr>
              <a:t>a</a:t>
            </a:r>
            <a:r>
              <a:rPr sz="1800" spc="290" dirty="0">
                <a:latin typeface="Calibri"/>
                <a:cs typeface="Calibri"/>
              </a:rPr>
              <a:t> </a:t>
            </a:r>
            <a:r>
              <a:rPr sz="1800" spc="-10" dirty="0">
                <a:latin typeface="Calibri"/>
                <a:cs typeface="Calibri"/>
              </a:rPr>
              <a:t>customer</a:t>
            </a:r>
            <a:r>
              <a:rPr sz="1800" spc="290" dirty="0">
                <a:latin typeface="Calibri"/>
                <a:cs typeface="Calibri"/>
              </a:rPr>
              <a:t> </a:t>
            </a:r>
            <a:r>
              <a:rPr sz="1800" spc="-10" dirty="0">
                <a:latin typeface="Calibri"/>
                <a:cs typeface="Calibri"/>
              </a:rPr>
              <a:t>located</a:t>
            </a:r>
            <a:endParaRPr sz="1800">
              <a:latin typeface="Calibri"/>
              <a:cs typeface="Calibri"/>
            </a:endParaRPr>
          </a:p>
        </p:txBody>
      </p:sp>
      <p:sp>
        <p:nvSpPr>
          <p:cNvPr id="21" name="object 21"/>
          <p:cNvSpPr txBox="1"/>
          <p:nvPr/>
        </p:nvSpPr>
        <p:spPr>
          <a:xfrm>
            <a:off x="2149855" y="2402789"/>
            <a:ext cx="7670165" cy="3867150"/>
          </a:xfrm>
          <a:prstGeom prst="rect">
            <a:avLst/>
          </a:prstGeom>
        </p:spPr>
        <p:txBody>
          <a:bodyPr vert="horz" wrap="square" lIns="0" tIns="12700" rIns="0" bIns="0" rtlCol="0">
            <a:spAutoFit/>
          </a:bodyPr>
          <a:lstStyle/>
          <a:p>
            <a:pPr marL="12700">
              <a:lnSpc>
                <a:spcPct val="100000"/>
              </a:lnSpc>
              <a:spcBef>
                <a:spcPts val="100"/>
              </a:spcBef>
              <a:tabLst>
                <a:tab pos="3015615" algn="l"/>
              </a:tabLst>
            </a:pPr>
            <a:r>
              <a:rPr sz="1800" spc="-5" dirty="0">
                <a:latin typeface="Calibri"/>
                <a:cs typeface="Calibri"/>
              </a:rPr>
              <a:t>outside</a:t>
            </a:r>
            <a:r>
              <a:rPr sz="1800" spc="210" dirty="0">
                <a:latin typeface="Calibri"/>
                <a:cs typeface="Calibri"/>
              </a:rPr>
              <a:t> </a:t>
            </a:r>
            <a:r>
              <a:rPr sz="1800" dirty="0">
                <a:latin typeface="Calibri"/>
                <a:cs typeface="Calibri"/>
              </a:rPr>
              <a:t>India</a:t>
            </a:r>
            <a:r>
              <a:rPr sz="1800" spc="204" dirty="0">
                <a:latin typeface="Calibri"/>
                <a:cs typeface="Calibri"/>
              </a:rPr>
              <a:t> </a:t>
            </a:r>
            <a:r>
              <a:rPr sz="1800" spc="-10" dirty="0">
                <a:latin typeface="Calibri"/>
                <a:cs typeface="Calibri"/>
              </a:rPr>
              <a:t>for</a:t>
            </a:r>
            <a:r>
              <a:rPr sz="1800" spc="200" dirty="0">
                <a:latin typeface="Calibri"/>
                <a:cs typeface="Calibri"/>
              </a:rPr>
              <a:t> </a:t>
            </a:r>
            <a:r>
              <a:rPr sz="1800" spc="-10" dirty="0">
                <a:latin typeface="Calibri"/>
                <a:cs typeface="Calibri"/>
              </a:rPr>
              <a:t>international</a:t>
            </a:r>
            <a:r>
              <a:rPr sz="1800" spc="-10" dirty="0">
                <a:latin typeface="Times New Roman"/>
                <a:cs typeface="Times New Roman"/>
              </a:rPr>
              <a:t>	</a:t>
            </a:r>
            <a:r>
              <a:rPr sz="1800" spc="-5" dirty="0">
                <a:latin typeface="Calibri"/>
                <a:cs typeface="Calibri"/>
              </a:rPr>
              <a:t>financial</a:t>
            </a:r>
            <a:r>
              <a:rPr sz="1800" spc="185" dirty="0">
                <a:latin typeface="Calibri"/>
                <a:cs typeface="Calibri"/>
              </a:rPr>
              <a:t> </a:t>
            </a:r>
            <a:r>
              <a:rPr sz="1800" dirty="0">
                <a:latin typeface="Calibri"/>
                <a:cs typeface="Calibri"/>
              </a:rPr>
              <a:t>services</a:t>
            </a:r>
            <a:r>
              <a:rPr sz="1800" spc="195" dirty="0">
                <a:latin typeface="Calibri"/>
                <a:cs typeface="Calibri"/>
              </a:rPr>
              <a:t> </a:t>
            </a:r>
            <a:r>
              <a:rPr sz="1800" spc="-5" dirty="0">
                <a:latin typeface="Calibri"/>
                <a:cs typeface="Calibri"/>
              </a:rPr>
              <a:t>in</a:t>
            </a:r>
            <a:r>
              <a:rPr sz="1800" spc="185" dirty="0">
                <a:latin typeface="Calibri"/>
                <a:cs typeface="Calibri"/>
              </a:rPr>
              <a:t> </a:t>
            </a:r>
            <a:r>
              <a:rPr sz="1800" spc="-5" dirty="0">
                <a:latin typeface="Calibri"/>
                <a:cs typeface="Calibri"/>
              </a:rPr>
              <a:t>currencies</a:t>
            </a:r>
            <a:r>
              <a:rPr sz="1800" spc="210" dirty="0">
                <a:latin typeface="Calibri"/>
                <a:cs typeface="Calibri"/>
              </a:rPr>
              <a:t> </a:t>
            </a:r>
            <a:r>
              <a:rPr sz="1800" spc="-5" dirty="0">
                <a:latin typeface="Calibri"/>
                <a:cs typeface="Calibri"/>
              </a:rPr>
              <a:t>other</a:t>
            </a:r>
            <a:r>
              <a:rPr sz="1800" spc="185" dirty="0">
                <a:latin typeface="Calibri"/>
                <a:cs typeface="Calibri"/>
              </a:rPr>
              <a:t> </a:t>
            </a:r>
            <a:r>
              <a:rPr sz="1800" dirty="0">
                <a:latin typeface="Calibri"/>
                <a:cs typeface="Calibri"/>
              </a:rPr>
              <a:t>than</a:t>
            </a:r>
            <a:r>
              <a:rPr sz="1800" spc="195" dirty="0">
                <a:latin typeface="Calibri"/>
                <a:cs typeface="Calibri"/>
              </a:rPr>
              <a:t> </a:t>
            </a:r>
            <a:r>
              <a:rPr sz="1800" dirty="0">
                <a:latin typeface="Calibri"/>
                <a:cs typeface="Calibri"/>
              </a:rPr>
              <a:t>Indian</a:t>
            </a:r>
            <a:endParaRPr sz="1800">
              <a:latin typeface="Calibri"/>
              <a:cs typeface="Calibri"/>
            </a:endParaRPr>
          </a:p>
          <a:p>
            <a:pPr marL="12700">
              <a:lnSpc>
                <a:spcPct val="100000"/>
              </a:lnSpc>
              <a:spcBef>
                <a:spcPts val="5"/>
              </a:spcBef>
            </a:pPr>
            <a:r>
              <a:rPr sz="1800" dirty="0">
                <a:latin typeface="Calibri"/>
                <a:cs typeface="Calibri"/>
              </a:rPr>
              <a:t>rupees</a:t>
            </a:r>
            <a:r>
              <a:rPr sz="1800" spc="-30" dirty="0">
                <a:latin typeface="Calibri"/>
                <a:cs typeface="Calibri"/>
              </a:rPr>
              <a:t> </a:t>
            </a:r>
            <a:r>
              <a:rPr sz="1800" spc="-10" dirty="0">
                <a:latin typeface="Calibri"/>
                <a:cs typeface="Calibri"/>
              </a:rPr>
              <a:t>(INR).</a:t>
            </a:r>
            <a:endParaRPr sz="1800">
              <a:latin typeface="Calibri"/>
              <a:cs typeface="Calibri"/>
            </a:endParaRPr>
          </a:p>
          <a:p>
            <a:pPr marL="12700" marR="8890">
              <a:lnSpc>
                <a:spcPct val="100000"/>
              </a:lnSpc>
            </a:pPr>
            <a:r>
              <a:rPr sz="1800" b="1" i="1" spc="-5" dirty="0">
                <a:latin typeface="Calibri"/>
                <a:cs typeface="Calibri"/>
              </a:rPr>
              <a:t>Explanation</a:t>
            </a:r>
            <a:r>
              <a:rPr sz="1800" spc="-5" dirty="0">
                <a:latin typeface="Calibri"/>
                <a:cs typeface="Calibri"/>
              </a:rPr>
              <a:t>.-</a:t>
            </a:r>
            <a:r>
              <a:rPr sz="1800" spc="35" dirty="0">
                <a:latin typeface="Calibri"/>
                <a:cs typeface="Calibri"/>
              </a:rPr>
              <a:t> </a:t>
            </a:r>
            <a:r>
              <a:rPr sz="1800" spc="-15" dirty="0">
                <a:latin typeface="Calibri"/>
                <a:cs typeface="Calibri"/>
              </a:rPr>
              <a:t>For</a:t>
            </a:r>
            <a:r>
              <a:rPr sz="1800" spc="35" dirty="0">
                <a:latin typeface="Calibri"/>
                <a:cs typeface="Calibri"/>
              </a:rPr>
              <a:t> </a:t>
            </a:r>
            <a:r>
              <a:rPr sz="1800" dirty="0">
                <a:latin typeface="Calibri"/>
                <a:cs typeface="Calibri"/>
              </a:rPr>
              <a:t>the</a:t>
            </a:r>
            <a:r>
              <a:rPr sz="1800" spc="45" dirty="0">
                <a:latin typeface="Calibri"/>
                <a:cs typeface="Calibri"/>
              </a:rPr>
              <a:t> </a:t>
            </a:r>
            <a:r>
              <a:rPr sz="1800" dirty="0">
                <a:latin typeface="Calibri"/>
                <a:cs typeface="Calibri"/>
              </a:rPr>
              <a:t>purposes</a:t>
            </a:r>
            <a:r>
              <a:rPr sz="1800" spc="50" dirty="0">
                <a:latin typeface="Calibri"/>
                <a:cs typeface="Calibri"/>
              </a:rPr>
              <a:t> </a:t>
            </a:r>
            <a:r>
              <a:rPr sz="1800" spc="-5" dirty="0">
                <a:latin typeface="Calibri"/>
                <a:cs typeface="Calibri"/>
              </a:rPr>
              <a:t>of</a:t>
            </a:r>
            <a:r>
              <a:rPr sz="1800" spc="40" dirty="0">
                <a:latin typeface="Calibri"/>
                <a:cs typeface="Calibri"/>
              </a:rPr>
              <a:t> </a:t>
            </a:r>
            <a:r>
              <a:rPr sz="1800" spc="-5" dirty="0">
                <a:latin typeface="Calibri"/>
                <a:cs typeface="Calibri"/>
              </a:rPr>
              <a:t>this</a:t>
            </a:r>
            <a:r>
              <a:rPr sz="1800" spc="45" dirty="0">
                <a:latin typeface="Calibri"/>
                <a:cs typeface="Calibri"/>
              </a:rPr>
              <a:t> </a:t>
            </a:r>
            <a:r>
              <a:rPr sz="1800" spc="-25" dirty="0">
                <a:latin typeface="Calibri"/>
                <a:cs typeface="Calibri"/>
              </a:rPr>
              <a:t>entry,</a:t>
            </a:r>
            <a:r>
              <a:rPr sz="1800" spc="35" dirty="0">
                <a:latin typeface="Calibri"/>
                <a:cs typeface="Calibri"/>
              </a:rPr>
              <a:t> </a:t>
            </a:r>
            <a:r>
              <a:rPr sz="1800" dirty="0">
                <a:latin typeface="Calibri"/>
                <a:cs typeface="Calibri"/>
              </a:rPr>
              <a:t>the</a:t>
            </a:r>
            <a:r>
              <a:rPr sz="1800" spc="55" dirty="0">
                <a:latin typeface="Calibri"/>
                <a:cs typeface="Calibri"/>
              </a:rPr>
              <a:t> </a:t>
            </a:r>
            <a:r>
              <a:rPr sz="1800" spc="-5" dirty="0">
                <a:latin typeface="Calibri"/>
                <a:cs typeface="Calibri"/>
              </a:rPr>
              <a:t>intermediary</a:t>
            </a:r>
            <a:r>
              <a:rPr sz="1800" spc="45" dirty="0">
                <a:latin typeface="Calibri"/>
                <a:cs typeface="Calibri"/>
              </a:rPr>
              <a:t> </a:t>
            </a:r>
            <a:r>
              <a:rPr sz="1800" spc="-5" dirty="0">
                <a:latin typeface="Calibri"/>
                <a:cs typeface="Calibri"/>
              </a:rPr>
              <a:t>of</a:t>
            </a:r>
            <a:r>
              <a:rPr sz="1800" spc="45" dirty="0">
                <a:latin typeface="Calibri"/>
                <a:cs typeface="Calibri"/>
              </a:rPr>
              <a:t> </a:t>
            </a:r>
            <a:r>
              <a:rPr sz="1800" spc="-5" dirty="0">
                <a:latin typeface="Calibri"/>
                <a:cs typeface="Calibri"/>
              </a:rPr>
              <a:t>financial</a:t>
            </a:r>
            <a:r>
              <a:rPr sz="1800" spc="40" dirty="0">
                <a:latin typeface="Calibri"/>
                <a:cs typeface="Calibri"/>
              </a:rPr>
              <a:t> </a:t>
            </a:r>
            <a:r>
              <a:rPr sz="1800" dirty="0">
                <a:latin typeface="Calibri"/>
                <a:cs typeface="Calibri"/>
              </a:rPr>
              <a:t>services </a:t>
            </a:r>
            <a:r>
              <a:rPr sz="1800" spc="-395" dirty="0">
                <a:latin typeface="Calibri"/>
                <a:cs typeface="Calibri"/>
              </a:rPr>
              <a:t> </a:t>
            </a:r>
            <a:r>
              <a:rPr sz="1800" spc="-5" dirty="0">
                <a:latin typeface="Calibri"/>
                <a:cs typeface="Calibri"/>
              </a:rPr>
              <a:t>in</a:t>
            </a:r>
            <a:r>
              <a:rPr sz="1800" spc="10" dirty="0">
                <a:latin typeface="Calibri"/>
                <a:cs typeface="Calibri"/>
              </a:rPr>
              <a:t> </a:t>
            </a:r>
            <a:r>
              <a:rPr sz="1800" spc="-10" dirty="0">
                <a:latin typeface="Calibri"/>
                <a:cs typeface="Calibri"/>
              </a:rPr>
              <a:t>IFSC </a:t>
            </a:r>
            <a:r>
              <a:rPr sz="1800" spc="-5" dirty="0">
                <a:latin typeface="Calibri"/>
                <a:cs typeface="Calibri"/>
              </a:rPr>
              <a:t>is</a:t>
            </a:r>
            <a:r>
              <a:rPr sz="1800" dirty="0">
                <a:latin typeface="Calibri"/>
                <a:cs typeface="Calibri"/>
              </a:rPr>
              <a:t> a</a:t>
            </a:r>
            <a:r>
              <a:rPr sz="1800" spc="15" dirty="0">
                <a:latin typeface="Calibri"/>
                <a:cs typeface="Calibri"/>
              </a:rPr>
              <a:t> </a:t>
            </a:r>
            <a:r>
              <a:rPr sz="1800" spc="-10" dirty="0">
                <a:latin typeface="Calibri"/>
                <a:cs typeface="Calibri"/>
              </a:rPr>
              <a:t>person,-</a:t>
            </a:r>
            <a:endParaRPr sz="1800">
              <a:latin typeface="Calibri"/>
              <a:cs typeface="Calibri"/>
            </a:endParaRPr>
          </a:p>
          <a:p>
            <a:pPr marL="292735" indent="-280670">
              <a:lnSpc>
                <a:spcPct val="100000"/>
              </a:lnSpc>
              <a:buAutoNum type="romanLcParenBoth"/>
              <a:tabLst>
                <a:tab pos="293370" algn="l"/>
              </a:tabLst>
            </a:pPr>
            <a:r>
              <a:rPr sz="1800" dirty="0">
                <a:latin typeface="Calibri"/>
                <a:cs typeface="Calibri"/>
              </a:rPr>
              <a:t>who</a:t>
            </a:r>
            <a:r>
              <a:rPr sz="1800" spc="295" dirty="0">
                <a:latin typeface="Calibri"/>
                <a:cs typeface="Calibri"/>
              </a:rPr>
              <a:t> </a:t>
            </a:r>
            <a:r>
              <a:rPr sz="1800" spc="-5" dirty="0">
                <a:latin typeface="Calibri"/>
                <a:cs typeface="Calibri"/>
              </a:rPr>
              <a:t>is</a:t>
            </a:r>
            <a:r>
              <a:rPr sz="1800" spc="290" dirty="0">
                <a:latin typeface="Calibri"/>
                <a:cs typeface="Calibri"/>
              </a:rPr>
              <a:t> </a:t>
            </a:r>
            <a:r>
              <a:rPr sz="1800" spc="-5" dirty="0">
                <a:latin typeface="Calibri"/>
                <a:cs typeface="Calibri"/>
              </a:rPr>
              <a:t>permitted</a:t>
            </a:r>
            <a:r>
              <a:rPr sz="1800" spc="290" dirty="0">
                <a:latin typeface="Calibri"/>
                <a:cs typeface="Calibri"/>
              </a:rPr>
              <a:t> </a:t>
            </a:r>
            <a:r>
              <a:rPr sz="1800" spc="-5" dirty="0">
                <a:latin typeface="Calibri"/>
                <a:cs typeface="Calibri"/>
              </a:rPr>
              <a:t>or</a:t>
            </a:r>
            <a:r>
              <a:rPr sz="1800" spc="290" dirty="0">
                <a:latin typeface="Calibri"/>
                <a:cs typeface="Calibri"/>
              </a:rPr>
              <a:t> </a:t>
            </a:r>
            <a:r>
              <a:rPr sz="1800" spc="-5" dirty="0">
                <a:latin typeface="Calibri"/>
                <a:cs typeface="Calibri"/>
              </a:rPr>
              <a:t>recognised</a:t>
            </a:r>
            <a:r>
              <a:rPr sz="1800" spc="285" dirty="0">
                <a:latin typeface="Calibri"/>
                <a:cs typeface="Calibri"/>
              </a:rPr>
              <a:t> </a:t>
            </a:r>
            <a:r>
              <a:rPr sz="1800" dirty="0">
                <a:latin typeface="Calibri"/>
                <a:cs typeface="Calibri"/>
              </a:rPr>
              <a:t>as</a:t>
            </a:r>
            <a:r>
              <a:rPr sz="1800" spc="290" dirty="0">
                <a:latin typeface="Calibri"/>
                <a:cs typeface="Calibri"/>
              </a:rPr>
              <a:t> </a:t>
            </a:r>
            <a:r>
              <a:rPr sz="1800" spc="-5" dirty="0">
                <a:latin typeface="Calibri"/>
                <a:cs typeface="Calibri"/>
              </a:rPr>
              <a:t>such</a:t>
            </a:r>
            <a:r>
              <a:rPr sz="1800" spc="300" dirty="0">
                <a:latin typeface="Calibri"/>
                <a:cs typeface="Calibri"/>
              </a:rPr>
              <a:t> </a:t>
            </a:r>
            <a:r>
              <a:rPr sz="1800" spc="-5" dirty="0">
                <a:latin typeface="Calibri"/>
                <a:cs typeface="Calibri"/>
              </a:rPr>
              <a:t>by</a:t>
            </a:r>
            <a:r>
              <a:rPr sz="1800" spc="285" dirty="0">
                <a:latin typeface="Calibri"/>
                <a:cs typeface="Calibri"/>
              </a:rPr>
              <a:t> </a:t>
            </a:r>
            <a:r>
              <a:rPr sz="1800" dirty="0">
                <a:latin typeface="Calibri"/>
                <a:cs typeface="Calibri"/>
              </a:rPr>
              <a:t>the</a:t>
            </a:r>
            <a:r>
              <a:rPr sz="1800" spc="300" dirty="0">
                <a:latin typeface="Calibri"/>
                <a:cs typeface="Calibri"/>
              </a:rPr>
              <a:t> </a:t>
            </a:r>
            <a:r>
              <a:rPr sz="1800" spc="-5" dirty="0">
                <a:latin typeface="Calibri"/>
                <a:cs typeface="Calibri"/>
              </a:rPr>
              <a:t>Government</a:t>
            </a:r>
            <a:r>
              <a:rPr sz="1800" spc="280" dirty="0">
                <a:latin typeface="Calibri"/>
                <a:cs typeface="Calibri"/>
              </a:rPr>
              <a:t> </a:t>
            </a:r>
            <a:r>
              <a:rPr sz="1800" spc="-5" dirty="0">
                <a:latin typeface="Calibri"/>
                <a:cs typeface="Calibri"/>
              </a:rPr>
              <a:t>of</a:t>
            </a:r>
            <a:r>
              <a:rPr sz="1800" spc="285" dirty="0">
                <a:latin typeface="Calibri"/>
                <a:cs typeface="Calibri"/>
              </a:rPr>
              <a:t> </a:t>
            </a:r>
            <a:r>
              <a:rPr sz="1800" dirty="0">
                <a:latin typeface="Calibri"/>
                <a:cs typeface="Calibri"/>
              </a:rPr>
              <a:t>India</a:t>
            </a:r>
            <a:r>
              <a:rPr sz="1800" spc="290" dirty="0">
                <a:latin typeface="Calibri"/>
                <a:cs typeface="Calibri"/>
              </a:rPr>
              <a:t> </a:t>
            </a:r>
            <a:r>
              <a:rPr sz="1800" spc="-5" dirty="0">
                <a:latin typeface="Calibri"/>
                <a:cs typeface="Calibri"/>
              </a:rPr>
              <a:t>or</a:t>
            </a:r>
            <a:r>
              <a:rPr sz="1800" spc="295" dirty="0">
                <a:latin typeface="Calibri"/>
                <a:cs typeface="Calibri"/>
              </a:rPr>
              <a:t> </a:t>
            </a:r>
            <a:r>
              <a:rPr sz="1800" spc="-10" dirty="0">
                <a:latin typeface="Calibri"/>
                <a:cs typeface="Calibri"/>
              </a:rPr>
              <a:t>any</a:t>
            </a:r>
            <a:endParaRPr sz="1800">
              <a:latin typeface="Calibri"/>
              <a:cs typeface="Calibri"/>
            </a:endParaRPr>
          </a:p>
          <a:p>
            <a:pPr marL="12700">
              <a:lnSpc>
                <a:spcPct val="100000"/>
              </a:lnSpc>
            </a:pPr>
            <a:r>
              <a:rPr sz="1800" spc="-10" dirty="0">
                <a:latin typeface="Calibri"/>
                <a:cs typeface="Calibri"/>
              </a:rPr>
              <a:t>Regulator</a:t>
            </a:r>
            <a:r>
              <a:rPr sz="1800" dirty="0">
                <a:latin typeface="Calibri"/>
                <a:cs typeface="Calibri"/>
              </a:rPr>
              <a:t> </a:t>
            </a:r>
            <a:r>
              <a:rPr sz="1800" spc="-5" dirty="0">
                <a:latin typeface="Calibri"/>
                <a:cs typeface="Calibri"/>
              </a:rPr>
              <a:t>appointed</a:t>
            </a:r>
            <a:r>
              <a:rPr sz="1800" spc="5" dirty="0">
                <a:latin typeface="Calibri"/>
                <a:cs typeface="Calibri"/>
              </a:rPr>
              <a:t> </a:t>
            </a:r>
            <a:r>
              <a:rPr sz="1800" spc="-15" dirty="0">
                <a:latin typeface="Calibri"/>
                <a:cs typeface="Calibri"/>
              </a:rPr>
              <a:t>for </a:t>
            </a:r>
            <a:r>
              <a:rPr sz="1800" spc="-5" dirty="0">
                <a:latin typeface="Calibri"/>
                <a:cs typeface="Calibri"/>
              </a:rPr>
              <a:t>regulation</a:t>
            </a:r>
            <a:r>
              <a:rPr sz="1800" spc="5" dirty="0">
                <a:latin typeface="Calibri"/>
                <a:cs typeface="Calibri"/>
              </a:rPr>
              <a:t> </a:t>
            </a:r>
            <a:r>
              <a:rPr sz="1800" spc="-5" dirty="0">
                <a:latin typeface="Calibri"/>
                <a:cs typeface="Calibri"/>
              </a:rPr>
              <a:t>of </a:t>
            </a:r>
            <a:r>
              <a:rPr sz="1800" spc="-10" dirty="0">
                <a:latin typeface="Calibri"/>
                <a:cs typeface="Calibri"/>
              </a:rPr>
              <a:t>IFSC;</a:t>
            </a:r>
            <a:r>
              <a:rPr sz="1800" spc="-5" dirty="0">
                <a:latin typeface="Calibri"/>
                <a:cs typeface="Calibri"/>
              </a:rPr>
              <a:t> or</a:t>
            </a:r>
            <a:endParaRPr sz="1800">
              <a:latin typeface="Calibri"/>
              <a:cs typeface="Calibri"/>
            </a:endParaRPr>
          </a:p>
          <a:p>
            <a:pPr marL="12700" marR="6350" algn="just">
              <a:lnSpc>
                <a:spcPct val="100000"/>
              </a:lnSpc>
              <a:buAutoNum type="romanLcParenBoth" startAt="2"/>
              <a:tabLst>
                <a:tab pos="323850" algn="l"/>
              </a:tabLst>
            </a:pPr>
            <a:r>
              <a:rPr sz="1800" dirty="0">
                <a:latin typeface="Calibri"/>
                <a:cs typeface="Calibri"/>
              </a:rPr>
              <a:t>who </a:t>
            </a:r>
            <a:r>
              <a:rPr sz="1800" spc="-5" dirty="0">
                <a:latin typeface="Calibri"/>
                <a:cs typeface="Calibri"/>
              </a:rPr>
              <a:t>is </a:t>
            </a:r>
            <a:r>
              <a:rPr sz="1800" spc="-10" dirty="0">
                <a:latin typeface="Calibri"/>
                <a:cs typeface="Calibri"/>
              </a:rPr>
              <a:t>treated </a:t>
            </a:r>
            <a:r>
              <a:rPr sz="1800" dirty="0">
                <a:latin typeface="Calibri"/>
                <a:cs typeface="Calibri"/>
              </a:rPr>
              <a:t>as a </a:t>
            </a:r>
            <a:r>
              <a:rPr sz="1800" spc="-10" dirty="0">
                <a:latin typeface="Calibri"/>
                <a:cs typeface="Calibri"/>
              </a:rPr>
              <a:t>person resident </a:t>
            </a:r>
            <a:r>
              <a:rPr sz="1800" spc="-5" dirty="0">
                <a:latin typeface="Calibri"/>
                <a:cs typeface="Calibri"/>
              </a:rPr>
              <a:t>outside India </a:t>
            </a:r>
            <a:r>
              <a:rPr sz="1800" dirty="0">
                <a:latin typeface="Calibri"/>
                <a:cs typeface="Calibri"/>
              </a:rPr>
              <a:t>under the </a:t>
            </a:r>
            <a:r>
              <a:rPr sz="1800" spc="-10" dirty="0">
                <a:latin typeface="Calibri"/>
                <a:cs typeface="Calibri"/>
              </a:rPr>
              <a:t>Foreign Exchange </a:t>
            </a:r>
            <a:r>
              <a:rPr sz="1800" spc="-5" dirty="0">
                <a:latin typeface="Calibri"/>
                <a:cs typeface="Calibri"/>
              </a:rPr>
              <a:t> </a:t>
            </a:r>
            <a:r>
              <a:rPr sz="1800" dirty="0">
                <a:latin typeface="Calibri"/>
                <a:cs typeface="Calibri"/>
              </a:rPr>
              <a:t>Management</a:t>
            </a:r>
            <a:r>
              <a:rPr sz="1800" spc="-5" dirty="0">
                <a:latin typeface="Calibri"/>
                <a:cs typeface="Calibri"/>
              </a:rPr>
              <a:t> </a:t>
            </a:r>
            <a:r>
              <a:rPr sz="1800" spc="-10" dirty="0">
                <a:latin typeface="Calibri"/>
                <a:cs typeface="Calibri"/>
              </a:rPr>
              <a:t>(International</a:t>
            </a:r>
            <a:r>
              <a:rPr sz="1800" spc="15" dirty="0">
                <a:latin typeface="Calibri"/>
                <a:cs typeface="Calibri"/>
              </a:rPr>
              <a:t> </a:t>
            </a:r>
            <a:r>
              <a:rPr sz="1800" spc="-5" dirty="0">
                <a:latin typeface="Calibri"/>
                <a:cs typeface="Calibri"/>
              </a:rPr>
              <a:t>Financial</a:t>
            </a:r>
            <a:r>
              <a:rPr sz="1800" spc="20" dirty="0">
                <a:latin typeface="Calibri"/>
                <a:cs typeface="Calibri"/>
              </a:rPr>
              <a:t> </a:t>
            </a:r>
            <a:r>
              <a:rPr sz="1800" spc="-5" dirty="0">
                <a:latin typeface="Calibri"/>
                <a:cs typeface="Calibri"/>
              </a:rPr>
              <a:t>Services</a:t>
            </a:r>
            <a:r>
              <a:rPr sz="1800" spc="25" dirty="0">
                <a:latin typeface="Calibri"/>
                <a:cs typeface="Calibri"/>
              </a:rPr>
              <a:t> </a:t>
            </a:r>
            <a:r>
              <a:rPr sz="1800" spc="-10" dirty="0">
                <a:latin typeface="Calibri"/>
                <a:cs typeface="Calibri"/>
              </a:rPr>
              <a:t>Centre)</a:t>
            </a:r>
            <a:r>
              <a:rPr sz="1800" spc="15" dirty="0">
                <a:latin typeface="Calibri"/>
                <a:cs typeface="Calibri"/>
              </a:rPr>
              <a:t> </a:t>
            </a:r>
            <a:r>
              <a:rPr sz="1800" spc="-10" dirty="0">
                <a:latin typeface="Calibri"/>
                <a:cs typeface="Calibri"/>
              </a:rPr>
              <a:t>Regulations,</a:t>
            </a:r>
            <a:r>
              <a:rPr sz="1800" spc="10" dirty="0">
                <a:latin typeface="Calibri"/>
                <a:cs typeface="Calibri"/>
              </a:rPr>
              <a:t> </a:t>
            </a:r>
            <a:r>
              <a:rPr sz="1800" spc="-5" dirty="0">
                <a:latin typeface="Calibri"/>
                <a:cs typeface="Calibri"/>
              </a:rPr>
              <a:t>2015;</a:t>
            </a:r>
            <a:r>
              <a:rPr sz="1800" spc="25" dirty="0">
                <a:latin typeface="Calibri"/>
                <a:cs typeface="Calibri"/>
              </a:rPr>
              <a:t> </a:t>
            </a:r>
            <a:r>
              <a:rPr sz="1800" spc="-5" dirty="0">
                <a:latin typeface="Calibri"/>
                <a:cs typeface="Calibri"/>
              </a:rPr>
              <a:t>or</a:t>
            </a:r>
            <a:endParaRPr sz="1800">
              <a:latin typeface="Calibri"/>
              <a:cs typeface="Calibri"/>
            </a:endParaRPr>
          </a:p>
          <a:p>
            <a:pPr marL="12700" marR="5080" algn="just">
              <a:lnSpc>
                <a:spcPct val="100000"/>
              </a:lnSpc>
              <a:buAutoNum type="romanLcParenBoth" startAt="2"/>
              <a:tabLst>
                <a:tab pos="369570" algn="l"/>
              </a:tabLst>
            </a:pPr>
            <a:r>
              <a:rPr sz="1800" dirty="0">
                <a:latin typeface="Calibri"/>
                <a:cs typeface="Calibri"/>
              </a:rPr>
              <a:t>who </a:t>
            </a:r>
            <a:r>
              <a:rPr sz="1800" spc="-5" dirty="0">
                <a:latin typeface="Calibri"/>
                <a:cs typeface="Calibri"/>
              </a:rPr>
              <a:t>is </a:t>
            </a:r>
            <a:r>
              <a:rPr sz="1800" spc="-10" dirty="0">
                <a:latin typeface="Calibri"/>
                <a:cs typeface="Calibri"/>
              </a:rPr>
              <a:t>registered </a:t>
            </a:r>
            <a:r>
              <a:rPr sz="1800" dirty="0">
                <a:latin typeface="Calibri"/>
                <a:cs typeface="Calibri"/>
              </a:rPr>
              <a:t>under the </a:t>
            </a:r>
            <a:r>
              <a:rPr sz="1800" spc="-5" dirty="0">
                <a:latin typeface="Calibri"/>
                <a:cs typeface="Calibri"/>
              </a:rPr>
              <a:t>Insurance </a:t>
            </a:r>
            <a:r>
              <a:rPr sz="1800" spc="-10" dirty="0">
                <a:latin typeface="Calibri"/>
                <a:cs typeface="Calibri"/>
              </a:rPr>
              <a:t>Regulatory </a:t>
            </a:r>
            <a:r>
              <a:rPr sz="1800" dirty="0">
                <a:latin typeface="Calibri"/>
                <a:cs typeface="Calibri"/>
              </a:rPr>
              <a:t>and </a:t>
            </a:r>
            <a:r>
              <a:rPr sz="1800" spc="-5" dirty="0">
                <a:latin typeface="Calibri"/>
                <a:cs typeface="Calibri"/>
              </a:rPr>
              <a:t>Development Authority </a:t>
            </a:r>
            <a:r>
              <a:rPr sz="1800" dirty="0">
                <a:latin typeface="Calibri"/>
                <a:cs typeface="Calibri"/>
              </a:rPr>
              <a:t> </a:t>
            </a:r>
            <a:r>
              <a:rPr sz="1800" spc="-5" dirty="0">
                <a:latin typeface="Calibri"/>
                <a:cs typeface="Calibri"/>
              </a:rPr>
              <a:t>of India </a:t>
            </a:r>
            <a:r>
              <a:rPr sz="1800" spc="-10" dirty="0">
                <a:latin typeface="Calibri"/>
                <a:cs typeface="Calibri"/>
              </a:rPr>
              <a:t>(International </a:t>
            </a:r>
            <a:r>
              <a:rPr sz="1800" spc="-5" dirty="0">
                <a:latin typeface="Calibri"/>
                <a:cs typeface="Calibri"/>
              </a:rPr>
              <a:t>Financial Service </a:t>
            </a:r>
            <a:r>
              <a:rPr sz="1800" spc="-10" dirty="0">
                <a:latin typeface="Calibri"/>
                <a:cs typeface="Calibri"/>
              </a:rPr>
              <a:t>Centre) </a:t>
            </a:r>
            <a:r>
              <a:rPr sz="1800" spc="-5" dirty="0">
                <a:latin typeface="Calibri"/>
                <a:cs typeface="Calibri"/>
              </a:rPr>
              <a:t>Guidelines, </a:t>
            </a:r>
            <a:r>
              <a:rPr sz="1800" dirty="0">
                <a:latin typeface="Calibri"/>
                <a:cs typeface="Calibri"/>
              </a:rPr>
              <a:t>2015 as </a:t>
            </a:r>
            <a:r>
              <a:rPr sz="1800" spc="-10" dirty="0">
                <a:latin typeface="Calibri"/>
                <a:cs typeface="Calibri"/>
              </a:rPr>
              <a:t>IFSC </a:t>
            </a:r>
            <a:r>
              <a:rPr sz="1800" spc="-5" dirty="0">
                <a:latin typeface="Calibri"/>
                <a:cs typeface="Calibri"/>
              </a:rPr>
              <a:t>Insurance </a:t>
            </a:r>
            <a:r>
              <a:rPr sz="1800" dirty="0">
                <a:latin typeface="Calibri"/>
                <a:cs typeface="Calibri"/>
              </a:rPr>
              <a:t> </a:t>
            </a:r>
            <a:r>
              <a:rPr sz="1800" spc="-5" dirty="0">
                <a:latin typeface="Calibri"/>
                <a:cs typeface="Calibri"/>
              </a:rPr>
              <a:t>Office;</a:t>
            </a:r>
            <a:r>
              <a:rPr sz="1800" spc="5" dirty="0">
                <a:latin typeface="Calibri"/>
                <a:cs typeface="Calibri"/>
              </a:rPr>
              <a:t> </a:t>
            </a:r>
            <a:r>
              <a:rPr sz="1800" spc="-5" dirty="0">
                <a:latin typeface="Calibri"/>
                <a:cs typeface="Calibri"/>
              </a:rPr>
              <a:t>or</a:t>
            </a:r>
            <a:endParaRPr sz="1800">
              <a:latin typeface="Calibri"/>
              <a:cs typeface="Calibri"/>
            </a:endParaRPr>
          </a:p>
          <a:p>
            <a:pPr marL="12700" marR="5080" algn="just">
              <a:lnSpc>
                <a:spcPct val="100000"/>
              </a:lnSpc>
              <a:spcBef>
                <a:spcPts val="5"/>
              </a:spcBef>
              <a:buAutoNum type="romanLcParenBoth" startAt="2"/>
              <a:tabLst>
                <a:tab pos="396875" algn="l"/>
              </a:tabLst>
            </a:pPr>
            <a:r>
              <a:rPr sz="1800" dirty="0">
                <a:latin typeface="Calibri"/>
                <a:cs typeface="Calibri"/>
              </a:rPr>
              <a:t>who </a:t>
            </a:r>
            <a:r>
              <a:rPr sz="1800" spc="-5" dirty="0">
                <a:latin typeface="Calibri"/>
                <a:cs typeface="Calibri"/>
              </a:rPr>
              <a:t>is </a:t>
            </a:r>
            <a:r>
              <a:rPr sz="1800" spc="-10" dirty="0">
                <a:latin typeface="Calibri"/>
                <a:cs typeface="Calibri"/>
              </a:rPr>
              <a:t>permitted </a:t>
            </a:r>
            <a:r>
              <a:rPr sz="1800" dirty="0">
                <a:latin typeface="Calibri"/>
                <a:cs typeface="Calibri"/>
              </a:rPr>
              <a:t>as </a:t>
            </a:r>
            <a:r>
              <a:rPr sz="1800" spc="-5" dirty="0">
                <a:latin typeface="Calibri"/>
                <a:cs typeface="Calibri"/>
              </a:rPr>
              <a:t>such by Securities </a:t>
            </a:r>
            <a:r>
              <a:rPr sz="1800" dirty="0">
                <a:latin typeface="Calibri"/>
                <a:cs typeface="Calibri"/>
              </a:rPr>
              <a:t>and </a:t>
            </a:r>
            <a:r>
              <a:rPr sz="1800" spc="-5" dirty="0">
                <a:latin typeface="Calibri"/>
                <a:cs typeface="Calibri"/>
              </a:rPr>
              <a:t>Exchange </a:t>
            </a:r>
            <a:r>
              <a:rPr sz="1800" spc="-10" dirty="0">
                <a:latin typeface="Calibri"/>
                <a:cs typeface="Calibri"/>
              </a:rPr>
              <a:t>Board </a:t>
            </a:r>
            <a:r>
              <a:rPr sz="1800" spc="-5" dirty="0">
                <a:latin typeface="Calibri"/>
                <a:cs typeface="Calibri"/>
              </a:rPr>
              <a:t>of </a:t>
            </a:r>
            <a:r>
              <a:rPr sz="1800" dirty="0">
                <a:latin typeface="Calibri"/>
                <a:cs typeface="Calibri"/>
              </a:rPr>
              <a:t>India </a:t>
            </a:r>
            <a:r>
              <a:rPr sz="1800" spc="-5" dirty="0">
                <a:latin typeface="Calibri"/>
                <a:cs typeface="Calibri"/>
              </a:rPr>
              <a:t>(SEBI) </a:t>
            </a:r>
            <a:r>
              <a:rPr sz="1800" dirty="0">
                <a:latin typeface="Calibri"/>
                <a:cs typeface="Calibri"/>
              </a:rPr>
              <a:t> under the </a:t>
            </a:r>
            <a:r>
              <a:rPr sz="1800" spc="-5" dirty="0">
                <a:latin typeface="Calibri"/>
                <a:cs typeface="Calibri"/>
              </a:rPr>
              <a:t>Securities </a:t>
            </a:r>
            <a:r>
              <a:rPr sz="1800" dirty="0">
                <a:latin typeface="Calibri"/>
                <a:cs typeface="Calibri"/>
              </a:rPr>
              <a:t>and </a:t>
            </a:r>
            <a:r>
              <a:rPr sz="1800" spc="-10" dirty="0">
                <a:latin typeface="Calibri"/>
                <a:cs typeface="Calibri"/>
              </a:rPr>
              <a:t>Exchange Board </a:t>
            </a:r>
            <a:r>
              <a:rPr sz="1800" spc="-5" dirty="0">
                <a:latin typeface="Calibri"/>
                <a:cs typeface="Calibri"/>
              </a:rPr>
              <a:t>of </a:t>
            </a:r>
            <a:r>
              <a:rPr sz="1800" dirty="0">
                <a:latin typeface="Calibri"/>
                <a:cs typeface="Calibri"/>
              </a:rPr>
              <a:t>India </a:t>
            </a:r>
            <a:r>
              <a:rPr sz="1800" spc="-5" dirty="0">
                <a:latin typeface="Calibri"/>
                <a:cs typeface="Calibri"/>
              </a:rPr>
              <a:t>(International Financial </a:t>
            </a:r>
            <a:r>
              <a:rPr sz="1800" dirty="0">
                <a:latin typeface="Calibri"/>
                <a:cs typeface="Calibri"/>
              </a:rPr>
              <a:t>Services </a:t>
            </a:r>
            <a:r>
              <a:rPr sz="1800" spc="5" dirty="0">
                <a:latin typeface="Calibri"/>
                <a:cs typeface="Calibri"/>
              </a:rPr>
              <a:t> </a:t>
            </a:r>
            <a:r>
              <a:rPr sz="1800" spc="-10" dirty="0">
                <a:latin typeface="Calibri"/>
                <a:cs typeface="Calibri"/>
              </a:rPr>
              <a:t>Centres)</a:t>
            </a:r>
            <a:r>
              <a:rPr sz="1800" dirty="0">
                <a:latin typeface="Calibri"/>
                <a:cs typeface="Calibri"/>
              </a:rPr>
              <a:t> </a:t>
            </a:r>
            <a:r>
              <a:rPr sz="1800" spc="-5" dirty="0">
                <a:latin typeface="Calibri"/>
                <a:cs typeface="Calibri"/>
              </a:rPr>
              <a:t>Guidelines,</a:t>
            </a:r>
            <a:r>
              <a:rPr sz="1800" spc="15" dirty="0">
                <a:latin typeface="Calibri"/>
                <a:cs typeface="Calibri"/>
              </a:rPr>
              <a:t> </a:t>
            </a:r>
            <a:r>
              <a:rPr sz="1800" spc="-5" dirty="0">
                <a:latin typeface="Calibri"/>
                <a:cs typeface="Calibri"/>
              </a:rPr>
              <a:t>2015.</a:t>
            </a:r>
            <a:endParaRPr sz="1800">
              <a:latin typeface="Calibri"/>
              <a:cs typeface="Calibri"/>
            </a:endParaRPr>
          </a:p>
        </p:txBody>
      </p:sp>
      <p:sp>
        <p:nvSpPr>
          <p:cNvPr id="22" name="object 22"/>
          <p:cNvSpPr txBox="1"/>
          <p:nvPr/>
        </p:nvSpPr>
        <p:spPr>
          <a:xfrm>
            <a:off x="10140442" y="1854455"/>
            <a:ext cx="1318260" cy="299720"/>
          </a:xfrm>
          <a:prstGeom prst="rect">
            <a:avLst/>
          </a:prstGeom>
        </p:spPr>
        <p:txBody>
          <a:bodyPr vert="horz" wrap="square" lIns="0" tIns="12700" rIns="0" bIns="0" rtlCol="0">
            <a:spAutoFit/>
          </a:bodyPr>
          <a:lstStyle/>
          <a:p>
            <a:pPr marL="12700">
              <a:lnSpc>
                <a:spcPct val="100000"/>
              </a:lnSpc>
              <a:spcBef>
                <a:spcPts val="100"/>
              </a:spcBef>
              <a:tabLst>
                <a:tab pos="983615" algn="l"/>
              </a:tabLst>
            </a:pPr>
            <a:r>
              <a:rPr sz="1800" dirty="0">
                <a:latin typeface="Calibri"/>
                <a:cs typeface="Calibri"/>
              </a:rPr>
              <a:t>Nil</a:t>
            </a:r>
            <a:r>
              <a:rPr sz="1800" dirty="0">
                <a:latin typeface="Times New Roman"/>
                <a:cs typeface="Times New Roman"/>
              </a:rPr>
              <a:t>	</a:t>
            </a:r>
            <a:r>
              <a:rPr sz="1800" dirty="0">
                <a:latin typeface="Calibri"/>
                <a:cs typeface="Calibri"/>
              </a:rPr>
              <a:t>Ni</a:t>
            </a:r>
            <a:r>
              <a:rPr sz="1800" spc="-10" dirty="0">
                <a:latin typeface="Calibri"/>
                <a:cs typeface="Calibri"/>
              </a:rPr>
              <a:t>l</a:t>
            </a:r>
            <a:r>
              <a:rPr sz="1800" dirty="0">
                <a:latin typeface="Calibri"/>
                <a:cs typeface="Calibri"/>
              </a:rPr>
              <a:t>]</a:t>
            </a:r>
            <a:endParaRPr sz="1800">
              <a:latin typeface="Calibri"/>
              <a:cs typeface="Calibri"/>
            </a:endParaRPr>
          </a:p>
        </p:txBody>
      </p:sp>
      <p:grpSp>
        <p:nvGrpSpPr>
          <p:cNvPr id="23" name="object 23"/>
          <p:cNvGrpSpPr/>
          <p:nvPr/>
        </p:nvGrpSpPr>
        <p:grpSpPr>
          <a:xfrm>
            <a:off x="10317289" y="6289356"/>
            <a:ext cx="1879600" cy="573405"/>
            <a:chOff x="10317289" y="6289356"/>
            <a:chExt cx="1879600" cy="573405"/>
          </a:xfrm>
        </p:grpSpPr>
        <p:sp>
          <p:nvSpPr>
            <p:cNvPr id="24" name="object 24"/>
            <p:cNvSpPr/>
            <p:nvPr/>
          </p:nvSpPr>
          <p:spPr>
            <a:xfrm>
              <a:off x="10322052" y="6294119"/>
              <a:ext cx="1870075" cy="563880"/>
            </a:xfrm>
            <a:custGeom>
              <a:avLst/>
              <a:gdLst/>
              <a:ahLst/>
              <a:cxnLst/>
              <a:rect l="l" t="t" r="r" b="b"/>
              <a:pathLst>
                <a:path w="1870075" h="563879">
                  <a:moveTo>
                    <a:pt x="1869946" y="0"/>
                  </a:moveTo>
                  <a:lnTo>
                    <a:pt x="0" y="0"/>
                  </a:lnTo>
                  <a:lnTo>
                    <a:pt x="0" y="563880"/>
                  </a:lnTo>
                  <a:lnTo>
                    <a:pt x="1869946" y="563880"/>
                  </a:lnTo>
                  <a:lnTo>
                    <a:pt x="1869946" y="0"/>
                  </a:lnTo>
                  <a:close/>
                </a:path>
              </a:pathLst>
            </a:custGeom>
            <a:solidFill>
              <a:srgbClr val="124262"/>
            </a:solidFill>
          </p:spPr>
          <p:txBody>
            <a:bodyPr wrap="square" lIns="0" tIns="0" rIns="0" bIns="0" rtlCol="0"/>
            <a:lstStyle/>
            <a:p>
              <a:endParaRPr/>
            </a:p>
          </p:txBody>
        </p:sp>
        <p:sp>
          <p:nvSpPr>
            <p:cNvPr id="25" name="object 25"/>
            <p:cNvSpPr/>
            <p:nvPr/>
          </p:nvSpPr>
          <p:spPr>
            <a:xfrm>
              <a:off x="10322052" y="6294119"/>
              <a:ext cx="1870075" cy="563880"/>
            </a:xfrm>
            <a:custGeom>
              <a:avLst/>
              <a:gdLst/>
              <a:ahLst/>
              <a:cxnLst/>
              <a:rect l="l" t="t" r="r" b="b"/>
              <a:pathLst>
                <a:path w="1870075" h="563879">
                  <a:moveTo>
                    <a:pt x="1869946" y="0"/>
                  </a:moveTo>
                  <a:lnTo>
                    <a:pt x="0" y="0"/>
                  </a:lnTo>
                  <a:lnTo>
                    <a:pt x="0" y="563880"/>
                  </a:lnTo>
                </a:path>
              </a:pathLst>
            </a:custGeom>
            <a:ln w="9525">
              <a:solidFill>
                <a:srgbClr val="C00000"/>
              </a:solidFill>
            </a:ln>
          </p:spPr>
          <p:txBody>
            <a:bodyPr wrap="square" lIns="0" tIns="0" rIns="0" bIns="0" rtlCol="0"/>
            <a:lstStyle/>
            <a:p>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160020">
              <a:lnSpc>
                <a:spcPct val="100000"/>
              </a:lnSpc>
              <a:spcBef>
                <a:spcPts val="105"/>
              </a:spcBef>
            </a:pPr>
            <a:r>
              <a:rPr b="1" spc="-35" dirty="0">
                <a:solidFill>
                  <a:schemeClr val="accent6">
                    <a:lumMod val="50000"/>
                  </a:schemeClr>
                </a:solidFill>
              </a:rPr>
              <a:t>Exemptions</a:t>
            </a:r>
            <a:r>
              <a:rPr b="1" spc="-75" dirty="0">
                <a:solidFill>
                  <a:schemeClr val="accent6">
                    <a:lumMod val="50000"/>
                  </a:schemeClr>
                </a:solidFill>
              </a:rPr>
              <a:t> </a:t>
            </a:r>
            <a:r>
              <a:rPr b="1" spc="-25" dirty="0">
                <a:solidFill>
                  <a:schemeClr val="accent6">
                    <a:lumMod val="50000"/>
                  </a:schemeClr>
                </a:solidFill>
              </a:rPr>
              <a:t>relating</a:t>
            </a:r>
            <a:r>
              <a:rPr b="1" spc="-75" dirty="0">
                <a:solidFill>
                  <a:schemeClr val="accent6">
                    <a:lumMod val="50000"/>
                  </a:schemeClr>
                </a:solidFill>
              </a:rPr>
              <a:t> </a:t>
            </a:r>
            <a:r>
              <a:rPr b="1" spc="-25" dirty="0">
                <a:solidFill>
                  <a:schemeClr val="accent6">
                    <a:lumMod val="50000"/>
                  </a:schemeClr>
                </a:solidFill>
              </a:rPr>
              <a:t>to</a:t>
            </a:r>
            <a:r>
              <a:rPr b="1" spc="-40" dirty="0">
                <a:solidFill>
                  <a:schemeClr val="accent6">
                    <a:lumMod val="50000"/>
                  </a:schemeClr>
                </a:solidFill>
              </a:rPr>
              <a:t> </a:t>
            </a:r>
            <a:r>
              <a:rPr b="1" spc="-30" dirty="0">
                <a:solidFill>
                  <a:schemeClr val="accent6">
                    <a:lumMod val="50000"/>
                  </a:schemeClr>
                </a:solidFill>
              </a:rPr>
              <a:t>Insurance</a:t>
            </a:r>
            <a:r>
              <a:rPr b="1" spc="-85" dirty="0">
                <a:solidFill>
                  <a:schemeClr val="accent6">
                    <a:lumMod val="50000"/>
                  </a:schemeClr>
                </a:solidFill>
              </a:rPr>
              <a:t> </a:t>
            </a:r>
            <a:r>
              <a:rPr b="1" spc="-20" dirty="0">
                <a:solidFill>
                  <a:schemeClr val="accent6">
                    <a:lumMod val="50000"/>
                  </a:schemeClr>
                </a:solidFill>
              </a:rPr>
              <a:t>Business</a:t>
            </a:r>
          </a:p>
        </p:txBody>
      </p:sp>
      <p:sp>
        <p:nvSpPr>
          <p:cNvPr id="3" name="object 3"/>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sp>
        <p:nvSpPr>
          <p:cNvPr id="4" name="object 4"/>
          <p:cNvSpPr txBox="1"/>
          <p:nvPr/>
        </p:nvSpPr>
        <p:spPr>
          <a:xfrm>
            <a:off x="2739898" y="919352"/>
            <a:ext cx="6852920" cy="330835"/>
          </a:xfrm>
          <a:prstGeom prst="rect">
            <a:avLst/>
          </a:prstGeom>
        </p:spPr>
        <p:txBody>
          <a:bodyPr vert="horz" wrap="square" lIns="0" tIns="13335" rIns="0" bIns="0" rtlCol="0">
            <a:spAutoFit/>
          </a:bodyPr>
          <a:lstStyle/>
          <a:p>
            <a:pPr marL="12700">
              <a:lnSpc>
                <a:spcPct val="100000"/>
              </a:lnSpc>
              <a:spcBef>
                <a:spcPts val="105"/>
              </a:spcBef>
            </a:pPr>
            <a:r>
              <a:rPr sz="2000" b="1" spc="-5" dirty="0">
                <a:solidFill>
                  <a:srgbClr val="FF0000"/>
                </a:solidFill>
                <a:latin typeface="Calibri"/>
                <a:cs typeface="Calibri"/>
              </a:rPr>
              <a:t>Notification</a:t>
            </a:r>
            <a:r>
              <a:rPr sz="2000" b="1" spc="-35" dirty="0">
                <a:solidFill>
                  <a:srgbClr val="FF0000"/>
                </a:solidFill>
                <a:latin typeface="Calibri"/>
                <a:cs typeface="Calibri"/>
              </a:rPr>
              <a:t> </a:t>
            </a:r>
            <a:r>
              <a:rPr sz="2000" b="1" spc="-5" dirty="0">
                <a:solidFill>
                  <a:srgbClr val="FF0000"/>
                </a:solidFill>
                <a:latin typeface="Calibri"/>
                <a:cs typeface="Calibri"/>
              </a:rPr>
              <a:t>No.12/2017-Central</a:t>
            </a:r>
            <a:r>
              <a:rPr sz="2000" b="1" spc="-35" dirty="0">
                <a:solidFill>
                  <a:srgbClr val="FF0000"/>
                </a:solidFill>
                <a:latin typeface="Calibri"/>
                <a:cs typeface="Calibri"/>
              </a:rPr>
              <a:t> </a:t>
            </a:r>
            <a:r>
              <a:rPr sz="2000" b="1" spc="-60" dirty="0">
                <a:solidFill>
                  <a:srgbClr val="FF0000"/>
                </a:solidFill>
                <a:latin typeface="Calibri"/>
                <a:cs typeface="Calibri"/>
              </a:rPr>
              <a:t>Tax</a:t>
            </a:r>
            <a:r>
              <a:rPr sz="2000" b="1" spc="5" dirty="0">
                <a:solidFill>
                  <a:srgbClr val="FF0000"/>
                </a:solidFill>
                <a:latin typeface="Calibri"/>
                <a:cs typeface="Calibri"/>
              </a:rPr>
              <a:t> </a:t>
            </a:r>
            <a:r>
              <a:rPr sz="2000" b="1" spc="-10" dirty="0">
                <a:solidFill>
                  <a:srgbClr val="FF0000"/>
                </a:solidFill>
                <a:latin typeface="Calibri"/>
                <a:cs typeface="Calibri"/>
              </a:rPr>
              <a:t>(Rate)]</a:t>
            </a:r>
            <a:r>
              <a:rPr sz="2000" b="1" spc="5" dirty="0">
                <a:solidFill>
                  <a:srgbClr val="FF0000"/>
                </a:solidFill>
                <a:latin typeface="Calibri"/>
                <a:cs typeface="Calibri"/>
              </a:rPr>
              <a:t> </a:t>
            </a:r>
            <a:r>
              <a:rPr sz="2000" b="1" spc="-15" dirty="0">
                <a:solidFill>
                  <a:srgbClr val="FF0000"/>
                </a:solidFill>
                <a:latin typeface="Calibri"/>
                <a:cs typeface="Calibri"/>
              </a:rPr>
              <a:t>Dated:</a:t>
            </a:r>
            <a:r>
              <a:rPr sz="2000" b="1" dirty="0">
                <a:solidFill>
                  <a:srgbClr val="FF0000"/>
                </a:solidFill>
                <a:latin typeface="Calibri"/>
                <a:cs typeface="Calibri"/>
              </a:rPr>
              <a:t> June 28,</a:t>
            </a:r>
            <a:r>
              <a:rPr sz="2000" b="1" spc="-15" dirty="0">
                <a:solidFill>
                  <a:srgbClr val="FF0000"/>
                </a:solidFill>
                <a:latin typeface="Calibri"/>
                <a:cs typeface="Calibri"/>
              </a:rPr>
              <a:t> </a:t>
            </a:r>
            <a:r>
              <a:rPr sz="2000" b="1" dirty="0">
                <a:solidFill>
                  <a:srgbClr val="FF0000"/>
                </a:solidFill>
                <a:latin typeface="Calibri"/>
                <a:cs typeface="Calibri"/>
              </a:rPr>
              <a:t>2017</a:t>
            </a:r>
            <a:endParaRPr sz="2000">
              <a:latin typeface="Calibri"/>
              <a:cs typeface="Calibri"/>
            </a:endParaRPr>
          </a:p>
        </p:txBody>
      </p:sp>
      <p:graphicFrame>
        <p:nvGraphicFramePr>
          <p:cNvPr id="5" name="object 5"/>
          <p:cNvGraphicFramePr>
            <a:graphicFrameLocks noGrp="1"/>
          </p:cNvGraphicFramePr>
          <p:nvPr/>
        </p:nvGraphicFramePr>
        <p:xfrm>
          <a:off x="368096" y="1327022"/>
          <a:ext cx="11444603" cy="1371600"/>
        </p:xfrm>
        <a:graphic>
          <a:graphicData uri="http://schemas.openxmlformats.org/drawingml/2006/table">
            <a:tbl>
              <a:tblPr firstRow="1" bandRow="1">
                <a:tableStyleId>{2D5ABB26-0587-4C30-8999-92F81FD0307C}</a:tableStyleId>
              </a:tblPr>
              <a:tblGrid>
                <a:gridCol w="652145">
                  <a:extLst>
                    <a:ext uri="{9D8B030D-6E8A-4147-A177-3AD203B41FA5}">
                      <a16:colId xmlns:a16="http://schemas.microsoft.com/office/drawing/2014/main" val="20000"/>
                    </a:ext>
                  </a:extLst>
                </a:gridCol>
                <a:gridCol w="1136015">
                  <a:extLst>
                    <a:ext uri="{9D8B030D-6E8A-4147-A177-3AD203B41FA5}">
                      <a16:colId xmlns:a16="http://schemas.microsoft.com/office/drawing/2014/main" val="20001"/>
                    </a:ext>
                  </a:extLst>
                </a:gridCol>
                <a:gridCol w="7644130">
                  <a:extLst>
                    <a:ext uri="{9D8B030D-6E8A-4147-A177-3AD203B41FA5}">
                      <a16:colId xmlns:a16="http://schemas.microsoft.com/office/drawing/2014/main" val="20002"/>
                    </a:ext>
                  </a:extLst>
                </a:gridCol>
                <a:gridCol w="943609">
                  <a:extLst>
                    <a:ext uri="{9D8B030D-6E8A-4147-A177-3AD203B41FA5}">
                      <a16:colId xmlns:a16="http://schemas.microsoft.com/office/drawing/2014/main" val="20003"/>
                    </a:ext>
                  </a:extLst>
                </a:gridCol>
                <a:gridCol w="1068704">
                  <a:extLst>
                    <a:ext uri="{9D8B030D-6E8A-4147-A177-3AD203B41FA5}">
                      <a16:colId xmlns:a16="http://schemas.microsoft.com/office/drawing/2014/main" val="20004"/>
                    </a:ext>
                  </a:extLst>
                </a:gridCol>
              </a:tblGrid>
              <a:tr h="548640">
                <a:tc>
                  <a:txBody>
                    <a:bodyPr/>
                    <a:lstStyle/>
                    <a:p>
                      <a:pPr marL="24130" algn="ctr">
                        <a:lnSpc>
                          <a:spcPts val="2045"/>
                        </a:lnSpc>
                      </a:pPr>
                      <a:r>
                        <a:rPr sz="1800" b="1" dirty="0">
                          <a:solidFill>
                            <a:srgbClr val="FFFFFF"/>
                          </a:solidFill>
                          <a:latin typeface="Calibri"/>
                          <a:cs typeface="Calibri"/>
                        </a:rPr>
                        <a:t>Sl.</a:t>
                      </a:r>
                      <a:r>
                        <a:rPr sz="1800" b="1" spc="-90" dirty="0">
                          <a:solidFill>
                            <a:srgbClr val="FFFFFF"/>
                          </a:solidFill>
                          <a:latin typeface="Calibri"/>
                          <a:cs typeface="Calibri"/>
                        </a:rPr>
                        <a:t> </a:t>
                      </a:r>
                      <a:r>
                        <a:rPr sz="1800" b="1" dirty="0">
                          <a:solidFill>
                            <a:srgbClr val="FFFFFF"/>
                          </a:solidFill>
                          <a:latin typeface="Calibri"/>
                          <a:cs typeface="Calibri"/>
                        </a:rPr>
                        <a:t>No.</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1CACE4"/>
                    </a:solidFill>
                  </a:tcPr>
                </a:tc>
                <a:tc>
                  <a:txBody>
                    <a:bodyPr/>
                    <a:lstStyle/>
                    <a:p>
                      <a:pPr marL="192405">
                        <a:lnSpc>
                          <a:spcPts val="2045"/>
                        </a:lnSpc>
                      </a:pPr>
                      <a:r>
                        <a:rPr sz="1800" b="1" spc="-10" dirty="0">
                          <a:solidFill>
                            <a:srgbClr val="FFFFFF"/>
                          </a:solidFill>
                          <a:latin typeface="Calibri"/>
                          <a:cs typeface="Calibri"/>
                        </a:rPr>
                        <a:t>Chapter</a:t>
                      </a:r>
                      <a:endParaRPr sz="1800">
                        <a:latin typeface="Calibri"/>
                        <a:cs typeface="Calibri"/>
                      </a:endParaRPr>
                    </a:p>
                    <a:p>
                      <a:pPr marL="186055">
                        <a:lnSpc>
                          <a:spcPct val="100000"/>
                        </a:lnSpc>
                      </a:pPr>
                      <a:r>
                        <a:rPr sz="1800" b="1" dirty="0">
                          <a:solidFill>
                            <a:srgbClr val="FFFFFF"/>
                          </a:solidFill>
                          <a:latin typeface="Calibri"/>
                          <a:cs typeface="Calibri"/>
                        </a:rPr>
                        <a:t>heading</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1CACE4"/>
                    </a:solidFill>
                  </a:tcPr>
                </a:tc>
                <a:tc>
                  <a:txBody>
                    <a:bodyPr/>
                    <a:lstStyle/>
                    <a:p>
                      <a:pPr algn="ctr">
                        <a:lnSpc>
                          <a:spcPts val="2045"/>
                        </a:lnSpc>
                      </a:pPr>
                      <a:r>
                        <a:rPr sz="1800" b="1" spc="-5" dirty="0">
                          <a:solidFill>
                            <a:srgbClr val="FFFFFF"/>
                          </a:solidFill>
                          <a:latin typeface="Calibri"/>
                          <a:cs typeface="Calibri"/>
                        </a:rPr>
                        <a:t>Description</a:t>
                      </a:r>
                      <a:r>
                        <a:rPr sz="1800" b="1" spc="-55" dirty="0">
                          <a:solidFill>
                            <a:srgbClr val="FFFFFF"/>
                          </a:solidFill>
                          <a:latin typeface="Calibri"/>
                          <a:cs typeface="Calibri"/>
                        </a:rPr>
                        <a:t> </a:t>
                      </a:r>
                      <a:r>
                        <a:rPr sz="1800" b="1" dirty="0">
                          <a:solidFill>
                            <a:srgbClr val="FFFFFF"/>
                          </a:solidFill>
                          <a:latin typeface="Calibri"/>
                          <a:cs typeface="Calibri"/>
                        </a:rPr>
                        <a:t>of</a:t>
                      </a:r>
                      <a:r>
                        <a:rPr sz="1800" b="1" spc="-10" dirty="0">
                          <a:solidFill>
                            <a:srgbClr val="FFFFFF"/>
                          </a:solidFill>
                          <a:latin typeface="Calibri"/>
                          <a:cs typeface="Calibri"/>
                        </a:rPr>
                        <a:t> </a:t>
                      </a:r>
                      <a:r>
                        <a:rPr sz="1800" b="1" dirty="0">
                          <a:solidFill>
                            <a:srgbClr val="FFFFFF"/>
                          </a:solidFill>
                          <a:latin typeface="Calibri"/>
                          <a:cs typeface="Calibri"/>
                        </a:rPr>
                        <a:t>Services</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1CACE4"/>
                    </a:solidFill>
                  </a:tcPr>
                </a:tc>
                <a:tc>
                  <a:txBody>
                    <a:bodyPr/>
                    <a:lstStyle/>
                    <a:p>
                      <a:pPr marL="69215">
                        <a:lnSpc>
                          <a:spcPts val="2045"/>
                        </a:lnSpc>
                      </a:pPr>
                      <a:r>
                        <a:rPr sz="1800" b="1" spc="-15" dirty="0">
                          <a:solidFill>
                            <a:srgbClr val="FFFFFF"/>
                          </a:solidFill>
                          <a:latin typeface="Calibri"/>
                          <a:cs typeface="Calibri"/>
                        </a:rPr>
                        <a:t>Rate</a:t>
                      </a:r>
                      <a:r>
                        <a:rPr sz="1800" b="1" spc="345" dirty="0">
                          <a:solidFill>
                            <a:srgbClr val="FFFFFF"/>
                          </a:solidFill>
                          <a:latin typeface="Calibri"/>
                          <a:cs typeface="Calibri"/>
                        </a:rPr>
                        <a:t> </a:t>
                      </a:r>
                      <a:r>
                        <a:rPr sz="1800" b="1" dirty="0">
                          <a:solidFill>
                            <a:srgbClr val="FFFFFF"/>
                          </a:solidFill>
                          <a:latin typeface="Calibri"/>
                          <a:cs typeface="Calibri"/>
                        </a:rPr>
                        <a:t>(pe</a:t>
                      </a:r>
                      <a:endParaRPr sz="1800">
                        <a:latin typeface="Calibri"/>
                        <a:cs typeface="Calibri"/>
                      </a:endParaRPr>
                    </a:p>
                    <a:p>
                      <a:pPr marL="153035">
                        <a:lnSpc>
                          <a:spcPct val="100000"/>
                        </a:lnSpc>
                      </a:pPr>
                      <a:r>
                        <a:rPr sz="1800" b="1" dirty="0">
                          <a:solidFill>
                            <a:srgbClr val="FFFFFF"/>
                          </a:solidFill>
                          <a:latin typeface="Calibri"/>
                          <a:cs typeface="Calibri"/>
                        </a:rPr>
                        <a:t>r</a:t>
                      </a:r>
                      <a:r>
                        <a:rPr sz="1800" b="1" spc="-35" dirty="0">
                          <a:solidFill>
                            <a:srgbClr val="FFFFFF"/>
                          </a:solidFill>
                          <a:latin typeface="Calibri"/>
                          <a:cs typeface="Calibri"/>
                        </a:rPr>
                        <a:t> </a:t>
                      </a:r>
                      <a:r>
                        <a:rPr sz="1800" b="1" spc="-5" dirty="0">
                          <a:solidFill>
                            <a:srgbClr val="FFFFFF"/>
                          </a:solidFill>
                          <a:latin typeface="Calibri"/>
                          <a:cs typeface="Calibri"/>
                        </a:rPr>
                        <a:t>cent.)</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1CACE4"/>
                    </a:solidFill>
                  </a:tcPr>
                </a:tc>
                <a:tc>
                  <a:txBody>
                    <a:bodyPr/>
                    <a:lstStyle/>
                    <a:p>
                      <a:pPr marL="635" algn="ctr">
                        <a:lnSpc>
                          <a:spcPts val="2045"/>
                        </a:lnSpc>
                      </a:pPr>
                      <a:r>
                        <a:rPr sz="1800" b="1" spc="-5" dirty="0">
                          <a:solidFill>
                            <a:srgbClr val="FFFFFF"/>
                          </a:solidFill>
                          <a:latin typeface="Calibri"/>
                          <a:cs typeface="Calibri"/>
                        </a:rPr>
                        <a:t>Condition</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1CACE4"/>
                    </a:solidFill>
                  </a:tcPr>
                </a:tc>
                <a:extLst>
                  <a:ext uri="{0D108BD9-81ED-4DB2-BD59-A6C34878D82A}">
                    <a16:rowId xmlns:a16="http://schemas.microsoft.com/office/drawing/2014/main" val="10000"/>
                  </a:ext>
                </a:extLst>
              </a:tr>
              <a:tr h="822960">
                <a:tc>
                  <a:txBody>
                    <a:bodyPr/>
                    <a:lstStyle/>
                    <a:p>
                      <a:pPr algn="ctr">
                        <a:lnSpc>
                          <a:spcPts val="2045"/>
                        </a:lnSpc>
                      </a:pPr>
                      <a:r>
                        <a:rPr sz="1800" dirty="0">
                          <a:latin typeface="Calibri"/>
                          <a:cs typeface="Calibri"/>
                        </a:rPr>
                        <a:t>40</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CE3F5"/>
                    </a:solidFill>
                  </a:tcPr>
                </a:tc>
                <a:tc>
                  <a:txBody>
                    <a:bodyPr/>
                    <a:lstStyle/>
                    <a:p>
                      <a:pPr algn="ctr">
                        <a:lnSpc>
                          <a:spcPts val="2045"/>
                        </a:lnSpc>
                      </a:pPr>
                      <a:r>
                        <a:rPr sz="1800" b="1" dirty="0">
                          <a:latin typeface="Calibri"/>
                          <a:cs typeface="Calibri"/>
                        </a:rPr>
                        <a:t>Heading</a:t>
                      </a:r>
                      <a:endParaRPr sz="1800">
                        <a:latin typeface="Calibri"/>
                        <a:cs typeface="Calibri"/>
                      </a:endParaRPr>
                    </a:p>
                    <a:p>
                      <a:pPr algn="ctr">
                        <a:lnSpc>
                          <a:spcPct val="100000"/>
                        </a:lnSpc>
                      </a:pPr>
                      <a:r>
                        <a:rPr sz="1800" b="1" dirty="0">
                          <a:latin typeface="Calibri"/>
                          <a:cs typeface="Calibri"/>
                        </a:rPr>
                        <a:t>9971</a:t>
                      </a:r>
                      <a:r>
                        <a:rPr sz="1800" b="1" spc="-35" dirty="0">
                          <a:latin typeface="Calibri"/>
                          <a:cs typeface="Calibri"/>
                        </a:rPr>
                        <a:t> </a:t>
                      </a:r>
                      <a:r>
                        <a:rPr sz="1800" b="1" dirty="0">
                          <a:latin typeface="Calibri"/>
                          <a:cs typeface="Calibri"/>
                        </a:rPr>
                        <a:t>or</a:t>
                      </a:r>
                      <a:endParaRPr sz="1800">
                        <a:latin typeface="Calibri"/>
                        <a:cs typeface="Calibri"/>
                      </a:endParaRPr>
                    </a:p>
                    <a:p>
                      <a:pPr algn="ctr">
                        <a:lnSpc>
                          <a:spcPct val="100000"/>
                        </a:lnSpc>
                      </a:pPr>
                      <a:r>
                        <a:rPr sz="1800" b="1" spc="-5" dirty="0">
                          <a:latin typeface="Calibri"/>
                          <a:cs typeface="Calibri"/>
                        </a:rPr>
                        <a:t>9991</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CE3F5"/>
                    </a:solidFill>
                  </a:tcPr>
                </a:tc>
                <a:tc>
                  <a:txBody>
                    <a:bodyPr/>
                    <a:lstStyle/>
                    <a:p>
                      <a:pPr>
                        <a:lnSpc>
                          <a:spcPts val="2045"/>
                        </a:lnSpc>
                      </a:pPr>
                      <a:r>
                        <a:rPr sz="1800" spc="-5" dirty="0">
                          <a:latin typeface="Calibri"/>
                          <a:cs typeface="Calibri"/>
                        </a:rPr>
                        <a:t>Services</a:t>
                      </a:r>
                      <a:r>
                        <a:rPr sz="1800" spc="150" dirty="0">
                          <a:latin typeface="Calibri"/>
                          <a:cs typeface="Calibri"/>
                        </a:rPr>
                        <a:t> </a:t>
                      </a:r>
                      <a:r>
                        <a:rPr sz="1800" spc="-10" dirty="0">
                          <a:latin typeface="Calibri"/>
                          <a:cs typeface="Calibri"/>
                        </a:rPr>
                        <a:t>provided</a:t>
                      </a:r>
                      <a:r>
                        <a:rPr sz="1800" spc="150" dirty="0">
                          <a:latin typeface="Calibri"/>
                          <a:cs typeface="Calibri"/>
                        </a:rPr>
                        <a:t> </a:t>
                      </a:r>
                      <a:r>
                        <a:rPr sz="1800" spc="-10" dirty="0">
                          <a:latin typeface="Calibri"/>
                          <a:cs typeface="Calibri"/>
                        </a:rPr>
                        <a:t>to</a:t>
                      </a:r>
                      <a:r>
                        <a:rPr sz="1800" spc="135" dirty="0">
                          <a:latin typeface="Calibri"/>
                          <a:cs typeface="Calibri"/>
                        </a:rPr>
                        <a:t> </a:t>
                      </a:r>
                      <a:r>
                        <a:rPr sz="1800" dirty="0">
                          <a:latin typeface="Calibri"/>
                          <a:cs typeface="Calibri"/>
                        </a:rPr>
                        <a:t>the</a:t>
                      </a:r>
                      <a:r>
                        <a:rPr sz="1800" spc="150" dirty="0">
                          <a:latin typeface="Calibri"/>
                          <a:cs typeface="Calibri"/>
                        </a:rPr>
                        <a:t> </a:t>
                      </a:r>
                      <a:r>
                        <a:rPr sz="1800" spc="-10" dirty="0">
                          <a:latin typeface="Calibri"/>
                          <a:cs typeface="Calibri"/>
                        </a:rPr>
                        <a:t>Central</a:t>
                      </a:r>
                      <a:r>
                        <a:rPr sz="1800" spc="135" dirty="0">
                          <a:latin typeface="Calibri"/>
                          <a:cs typeface="Calibri"/>
                        </a:rPr>
                        <a:t> </a:t>
                      </a:r>
                      <a:r>
                        <a:rPr sz="1800" spc="-5" dirty="0">
                          <a:latin typeface="Calibri"/>
                          <a:cs typeface="Calibri"/>
                        </a:rPr>
                        <a:t>Government,</a:t>
                      </a:r>
                      <a:r>
                        <a:rPr sz="1800" spc="135" dirty="0">
                          <a:latin typeface="Calibri"/>
                          <a:cs typeface="Calibri"/>
                        </a:rPr>
                        <a:t> </a:t>
                      </a:r>
                      <a:r>
                        <a:rPr sz="1800" spc="-20" dirty="0">
                          <a:latin typeface="Calibri"/>
                          <a:cs typeface="Calibri"/>
                        </a:rPr>
                        <a:t>State</a:t>
                      </a:r>
                      <a:r>
                        <a:rPr sz="1800" spc="145" dirty="0">
                          <a:latin typeface="Calibri"/>
                          <a:cs typeface="Calibri"/>
                        </a:rPr>
                        <a:t> </a:t>
                      </a:r>
                      <a:r>
                        <a:rPr sz="1800" spc="-5" dirty="0">
                          <a:latin typeface="Calibri"/>
                          <a:cs typeface="Calibri"/>
                        </a:rPr>
                        <a:t>Government,</a:t>
                      </a:r>
                      <a:r>
                        <a:rPr sz="1800" spc="140" dirty="0">
                          <a:latin typeface="Calibri"/>
                          <a:cs typeface="Calibri"/>
                        </a:rPr>
                        <a:t> </a:t>
                      </a:r>
                      <a:r>
                        <a:rPr sz="1800" spc="-5" dirty="0">
                          <a:latin typeface="Calibri"/>
                          <a:cs typeface="Calibri"/>
                        </a:rPr>
                        <a:t>Union</a:t>
                      </a:r>
                      <a:r>
                        <a:rPr sz="1800" spc="145" dirty="0">
                          <a:latin typeface="Calibri"/>
                          <a:cs typeface="Calibri"/>
                        </a:rPr>
                        <a:t> </a:t>
                      </a:r>
                      <a:r>
                        <a:rPr sz="1800" spc="-10" dirty="0">
                          <a:latin typeface="Calibri"/>
                          <a:cs typeface="Calibri"/>
                        </a:rPr>
                        <a:t>territory</a:t>
                      </a:r>
                      <a:endParaRPr sz="1800">
                        <a:latin typeface="Calibri"/>
                        <a:cs typeface="Calibri"/>
                      </a:endParaRPr>
                    </a:p>
                    <a:p>
                      <a:pPr>
                        <a:lnSpc>
                          <a:spcPct val="100000"/>
                        </a:lnSpc>
                      </a:pPr>
                      <a:r>
                        <a:rPr sz="1800" dirty="0">
                          <a:latin typeface="Calibri"/>
                          <a:cs typeface="Calibri"/>
                        </a:rPr>
                        <a:t>under</a:t>
                      </a:r>
                      <a:r>
                        <a:rPr sz="1800" spc="425" dirty="0">
                          <a:latin typeface="Calibri"/>
                          <a:cs typeface="Calibri"/>
                        </a:rPr>
                        <a:t> </a:t>
                      </a:r>
                      <a:r>
                        <a:rPr sz="1800" spc="-10" dirty="0">
                          <a:latin typeface="Calibri"/>
                          <a:cs typeface="Calibri"/>
                        </a:rPr>
                        <a:t>any</a:t>
                      </a:r>
                      <a:r>
                        <a:rPr sz="1800" spc="445" dirty="0">
                          <a:latin typeface="Calibri"/>
                          <a:cs typeface="Calibri"/>
                        </a:rPr>
                        <a:t> </a:t>
                      </a:r>
                      <a:r>
                        <a:rPr sz="1800" spc="-10" dirty="0">
                          <a:latin typeface="Calibri"/>
                          <a:cs typeface="Calibri"/>
                        </a:rPr>
                        <a:t>insurance</a:t>
                      </a:r>
                      <a:r>
                        <a:rPr sz="1800" spc="430" dirty="0">
                          <a:latin typeface="Calibri"/>
                          <a:cs typeface="Calibri"/>
                        </a:rPr>
                        <a:t> </a:t>
                      </a:r>
                      <a:r>
                        <a:rPr sz="1800" spc="-5" dirty="0">
                          <a:latin typeface="Calibri"/>
                          <a:cs typeface="Calibri"/>
                        </a:rPr>
                        <a:t>scheme</a:t>
                      </a:r>
                      <a:r>
                        <a:rPr sz="1800" spc="455" dirty="0">
                          <a:latin typeface="Calibri"/>
                          <a:cs typeface="Calibri"/>
                        </a:rPr>
                        <a:t> </a:t>
                      </a:r>
                      <a:r>
                        <a:rPr sz="1800" spc="-10" dirty="0">
                          <a:latin typeface="Calibri"/>
                          <a:cs typeface="Calibri"/>
                        </a:rPr>
                        <a:t>for</a:t>
                      </a:r>
                      <a:r>
                        <a:rPr sz="1800" spc="430" dirty="0">
                          <a:latin typeface="Calibri"/>
                          <a:cs typeface="Calibri"/>
                        </a:rPr>
                        <a:t> </a:t>
                      </a:r>
                      <a:r>
                        <a:rPr sz="1800" dirty="0">
                          <a:latin typeface="Calibri"/>
                          <a:cs typeface="Calibri"/>
                        </a:rPr>
                        <a:t>which</a:t>
                      </a:r>
                      <a:r>
                        <a:rPr sz="1800" spc="450" dirty="0">
                          <a:latin typeface="Calibri"/>
                          <a:cs typeface="Calibri"/>
                        </a:rPr>
                        <a:t> </a:t>
                      </a:r>
                      <a:r>
                        <a:rPr sz="1800" spc="-10" dirty="0">
                          <a:latin typeface="Calibri"/>
                          <a:cs typeface="Calibri"/>
                        </a:rPr>
                        <a:t>total</a:t>
                      </a:r>
                      <a:r>
                        <a:rPr sz="1800" spc="455" dirty="0">
                          <a:latin typeface="Calibri"/>
                          <a:cs typeface="Calibri"/>
                        </a:rPr>
                        <a:t> </a:t>
                      </a:r>
                      <a:r>
                        <a:rPr sz="1800" spc="-10" dirty="0">
                          <a:latin typeface="Calibri"/>
                          <a:cs typeface="Calibri"/>
                        </a:rPr>
                        <a:t>premium</a:t>
                      </a:r>
                      <a:r>
                        <a:rPr sz="1800" spc="450" dirty="0">
                          <a:latin typeface="Calibri"/>
                          <a:cs typeface="Calibri"/>
                        </a:rPr>
                        <a:t> </a:t>
                      </a:r>
                      <a:r>
                        <a:rPr sz="1800" spc="-5" dirty="0">
                          <a:latin typeface="Calibri"/>
                          <a:cs typeface="Calibri"/>
                        </a:rPr>
                        <a:t>is</a:t>
                      </a:r>
                      <a:r>
                        <a:rPr sz="1800" spc="450" dirty="0">
                          <a:latin typeface="Calibri"/>
                          <a:cs typeface="Calibri"/>
                        </a:rPr>
                        <a:t> </a:t>
                      </a:r>
                      <a:r>
                        <a:rPr sz="1800" spc="-5" dirty="0">
                          <a:latin typeface="Calibri"/>
                          <a:cs typeface="Calibri"/>
                        </a:rPr>
                        <a:t>paid</a:t>
                      </a:r>
                      <a:r>
                        <a:rPr sz="1800" spc="445" dirty="0">
                          <a:latin typeface="Calibri"/>
                          <a:cs typeface="Calibri"/>
                        </a:rPr>
                        <a:t> </a:t>
                      </a:r>
                      <a:r>
                        <a:rPr sz="1800" spc="-5" dirty="0">
                          <a:latin typeface="Calibri"/>
                          <a:cs typeface="Calibri"/>
                        </a:rPr>
                        <a:t>by</a:t>
                      </a:r>
                      <a:r>
                        <a:rPr sz="1800" spc="440" dirty="0">
                          <a:latin typeface="Calibri"/>
                          <a:cs typeface="Calibri"/>
                        </a:rPr>
                        <a:t> </a:t>
                      </a:r>
                      <a:r>
                        <a:rPr sz="1800" dirty="0">
                          <a:latin typeface="Calibri"/>
                          <a:cs typeface="Calibri"/>
                        </a:rPr>
                        <a:t>the</a:t>
                      </a:r>
                      <a:r>
                        <a:rPr sz="1800" spc="450" dirty="0">
                          <a:latin typeface="Calibri"/>
                          <a:cs typeface="Calibri"/>
                        </a:rPr>
                        <a:t> </a:t>
                      </a:r>
                      <a:r>
                        <a:rPr sz="1800" spc="-10" dirty="0">
                          <a:latin typeface="Calibri"/>
                          <a:cs typeface="Calibri"/>
                        </a:rPr>
                        <a:t>Central</a:t>
                      </a:r>
                      <a:endParaRPr sz="1800">
                        <a:latin typeface="Calibri"/>
                        <a:cs typeface="Calibri"/>
                      </a:endParaRPr>
                    </a:p>
                    <a:p>
                      <a:pPr>
                        <a:lnSpc>
                          <a:spcPct val="100000"/>
                        </a:lnSpc>
                      </a:pPr>
                      <a:r>
                        <a:rPr sz="1800" spc="-5" dirty="0">
                          <a:latin typeface="Calibri"/>
                          <a:cs typeface="Calibri"/>
                        </a:rPr>
                        <a:t>Government,</a:t>
                      </a:r>
                      <a:r>
                        <a:rPr sz="1800" spc="-25" dirty="0">
                          <a:latin typeface="Calibri"/>
                          <a:cs typeface="Calibri"/>
                        </a:rPr>
                        <a:t> </a:t>
                      </a:r>
                      <a:r>
                        <a:rPr sz="1800" spc="-15" dirty="0">
                          <a:latin typeface="Calibri"/>
                          <a:cs typeface="Calibri"/>
                        </a:rPr>
                        <a:t>State</a:t>
                      </a:r>
                      <a:r>
                        <a:rPr sz="1800" spc="-5" dirty="0">
                          <a:latin typeface="Calibri"/>
                          <a:cs typeface="Calibri"/>
                        </a:rPr>
                        <a:t> Government,</a:t>
                      </a:r>
                      <a:r>
                        <a:rPr sz="1800" dirty="0">
                          <a:latin typeface="Calibri"/>
                          <a:cs typeface="Calibri"/>
                        </a:rPr>
                        <a:t> </a:t>
                      </a:r>
                      <a:r>
                        <a:rPr sz="1800" spc="-5" dirty="0">
                          <a:latin typeface="Calibri"/>
                          <a:cs typeface="Calibri"/>
                        </a:rPr>
                        <a:t>Union</a:t>
                      </a:r>
                      <a:r>
                        <a:rPr sz="1800" spc="10" dirty="0">
                          <a:latin typeface="Calibri"/>
                          <a:cs typeface="Calibri"/>
                        </a:rPr>
                        <a:t> </a:t>
                      </a:r>
                      <a:r>
                        <a:rPr sz="1800" spc="-20" dirty="0">
                          <a:latin typeface="Calibri"/>
                          <a:cs typeface="Calibri"/>
                        </a:rPr>
                        <a:t>territory.</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CE3F5"/>
                    </a:solidFill>
                  </a:tcPr>
                </a:tc>
                <a:tc>
                  <a:txBody>
                    <a:bodyPr/>
                    <a:lstStyle/>
                    <a:p>
                      <a:pPr marL="3810" algn="ctr">
                        <a:lnSpc>
                          <a:spcPts val="2045"/>
                        </a:lnSpc>
                      </a:pPr>
                      <a:r>
                        <a:rPr sz="1800" dirty="0">
                          <a:latin typeface="Calibri"/>
                          <a:cs typeface="Calibri"/>
                        </a:rPr>
                        <a:t>Nil</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CE3F5"/>
                    </a:solidFill>
                  </a:tcPr>
                </a:tc>
                <a:tc>
                  <a:txBody>
                    <a:bodyPr/>
                    <a:lstStyle/>
                    <a:p>
                      <a:pPr marL="4445" algn="ctr">
                        <a:lnSpc>
                          <a:spcPts val="2045"/>
                        </a:lnSpc>
                      </a:pPr>
                      <a:r>
                        <a:rPr sz="1800" dirty="0">
                          <a:latin typeface="Calibri"/>
                          <a:cs typeface="Calibri"/>
                        </a:rPr>
                        <a:t>Nil</a:t>
                      </a:r>
                      <a:endParaRPr sz="1800">
                        <a:latin typeface="Calibri"/>
                        <a:cs typeface="Calibri"/>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CE3F5"/>
                    </a:solidFill>
                  </a:tcPr>
                </a:tc>
                <a:extLst>
                  <a:ext uri="{0D108BD9-81ED-4DB2-BD59-A6C34878D82A}">
                    <a16:rowId xmlns:a16="http://schemas.microsoft.com/office/drawing/2014/main" val="10001"/>
                  </a:ext>
                </a:extLst>
              </a:tr>
            </a:tbl>
          </a:graphicData>
        </a:graphic>
      </p:graphicFrame>
      <p:sp>
        <p:nvSpPr>
          <p:cNvPr id="6" name="object 6"/>
          <p:cNvSpPr txBox="1"/>
          <p:nvPr/>
        </p:nvSpPr>
        <p:spPr>
          <a:xfrm>
            <a:off x="453334" y="2870453"/>
            <a:ext cx="10861675" cy="3312160"/>
          </a:xfrm>
          <a:prstGeom prst="rect">
            <a:avLst/>
          </a:prstGeom>
        </p:spPr>
        <p:txBody>
          <a:bodyPr vert="horz" wrap="square" lIns="0" tIns="12700" rIns="0" bIns="0" rtlCol="0">
            <a:spAutoFit/>
          </a:bodyPr>
          <a:lstStyle/>
          <a:p>
            <a:pPr marL="12700">
              <a:lnSpc>
                <a:spcPct val="100000"/>
              </a:lnSpc>
              <a:spcBef>
                <a:spcPts val="100"/>
              </a:spcBef>
            </a:pPr>
            <a:r>
              <a:rPr sz="1800" b="1" dirty="0">
                <a:latin typeface="Times New Roman"/>
                <a:cs typeface="Times New Roman"/>
              </a:rPr>
              <a:t>2.</a:t>
            </a:r>
            <a:r>
              <a:rPr sz="1800" b="1" spc="-10" dirty="0">
                <a:latin typeface="Times New Roman"/>
                <a:cs typeface="Times New Roman"/>
              </a:rPr>
              <a:t> </a:t>
            </a:r>
            <a:r>
              <a:rPr sz="1800" b="1" spc="-5" dirty="0">
                <a:latin typeface="Times New Roman"/>
                <a:cs typeface="Times New Roman"/>
              </a:rPr>
              <a:t>Definitions. </a:t>
            </a:r>
            <a:r>
              <a:rPr sz="1800" b="1" dirty="0">
                <a:latin typeface="Times New Roman"/>
                <a:cs typeface="Times New Roman"/>
              </a:rPr>
              <a:t>-</a:t>
            </a:r>
            <a:r>
              <a:rPr sz="1800" b="1" spc="-10" dirty="0">
                <a:latin typeface="Times New Roman"/>
                <a:cs typeface="Times New Roman"/>
              </a:rPr>
              <a:t> </a:t>
            </a:r>
            <a:r>
              <a:rPr sz="1800" spc="-5" dirty="0">
                <a:latin typeface="Times New Roman"/>
                <a:cs typeface="Times New Roman"/>
              </a:rPr>
              <a:t>For</a:t>
            </a:r>
            <a:r>
              <a:rPr sz="1800" spc="-10" dirty="0">
                <a:latin typeface="Times New Roman"/>
                <a:cs typeface="Times New Roman"/>
              </a:rPr>
              <a:t> </a:t>
            </a:r>
            <a:r>
              <a:rPr sz="1800" dirty="0">
                <a:latin typeface="Times New Roman"/>
                <a:cs typeface="Times New Roman"/>
              </a:rPr>
              <a:t>the purposes</a:t>
            </a:r>
            <a:r>
              <a:rPr sz="1800" spc="-5" dirty="0">
                <a:latin typeface="Times New Roman"/>
                <a:cs typeface="Times New Roman"/>
              </a:rPr>
              <a:t> </a:t>
            </a:r>
            <a:r>
              <a:rPr sz="1800" dirty="0">
                <a:latin typeface="Times New Roman"/>
                <a:cs typeface="Times New Roman"/>
              </a:rPr>
              <a:t>of this</a:t>
            </a:r>
            <a:r>
              <a:rPr sz="1800" spc="-20" dirty="0">
                <a:latin typeface="Times New Roman"/>
                <a:cs typeface="Times New Roman"/>
              </a:rPr>
              <a:t> </a:t>
            </a:r>
            <a:r>
              <a:rPr sz="1800" dirty="0">
                <a:latin typeface="Times New Roman"/>
                <a:cs typeface="Times New Roman"/>
              </a:rPr>
              <a:t>notification,</a:t>
            </a:r>
            <a:r>
              <a:rPr sz="1800" spc="-40" dirty="0">
                <a:latin typeface="Times New Roman"/>
                <a:cs typeface="Times New Roman"/>
              </a:rPr>
              <a:t> </a:t>
            </a:r>
            <a:r>
              <a:rPr sz="1800" dirty="0">
                <a:latin typeface="Times New Roman"/>
                <a:cs typeface="Times New Roman"/>
              </a:rPr>
              <a:t>unless</a:t>
            </a:r>
            <a:r>
              <a:rPr sz="1800" spc="-10" dirty="0">
                <a:latin typeface="Times New Roman"/>
                <a:cs typeface="Times New Roman"/>
              </a:rPr>
              <a:t> </a:t>
            </a:r>
            <a:r>
              <a:rPr sz="1800" dirty="0">
                <a:latin typeface="Times New Roman"/>
                <a:cs typeface="Times New Roman"/>
              </a:rPr>
              <a:t>the</a:t>
            </a:r>
            <a:r>
              <a:rPr sz="1800" spc="-5" dirty="0">
                <a:latin typeface="Times New Roman"/>
                <a:cs typeface="Times New Roman"/>
              </a:rPr>
              <a:t> </a:t>
            </a:r>
            <a:r>
              <a:rPr sz="1800" dirty="0">
                <a:latin typeface="Times New Roman"/>
                <a:cs typeface="Times New Roman"/>
              </a:rPr>
              <a:t>context</a:t>
            </a:r>
            <a:r>
              <a:rPr sz="1800" spc="-20" dirty="0">
                <a:latin typeface="Times New Roman"/>
                <a:cs typeface="Times New Roman"/>
              </a:rPr>
              <a:t> </a:t>
            </a:r>
            <a:r>
              <a:rPr sz="1800" dirty="0">
                <a:latin typeface="Times New Roman"/>
                <a:cs typeface="Times New Roman"/>
              </a:rPr>
              <a:t>otherwise</a:t>
            </a:r>
            <a:r>
              <a:rPr sz="1800" spc="-5" dirty="0">
                <a:latin typeface="Times New Roman"/>
                <a:cs typeface="Times New Roman"/>
              </a:rPr>
              <a:t> </a:t>
            </a:r>
            <a:r>
              <a:rPr sz="1800" dirty="0">
                <a:latin typeface="Times New Roman"/>
                <a:cs typeface="Times New Roman"/>
              </a:rPr>
              <a:t>requires,</a:t>
            </a:r>
            <a:r>
              <a:rPr sz="1800" spc="10" dirty="0">
                <a:latin typeface="Times New Roman"/>
                <a:cs typeface="Times New Roman"/>
              </a:rPr>
              <a:t> </a:t>
            </a:r>
            <a:r>
              <a:rPr sz="1800" dirty="0">
                <a:latin typeface="Times New Roman"/>
                <a:cs typeface="Times New Roman"/>
              </a:rPr>
              <a:t>-</a:t>
            </a:r>
            <a:endParaRPr sz="1800">
              <a:latin typeface="Times New Roman"/>
              <a:cs typeface="Times New Roman"/>
            </a:endParaRPr>
          </a:p>
          <a:p>
            <a:pPr>
              <a:lnSpc>
                <a:spcPct val="100000"/>
              </a:lnSpc>
              <a:spcBef>
                <a:spcPts val="30"/>
              </a:spcBef>
            </a:pPr>
            <a:endParaRPr sz="1850">
              <a:latin typeface="Times New Roman"/>
              <a:cs typeface="Times New Roman"/>
            </a:endParaRPr>
          </a:p>
          <a:p>
            <a:pPr marL="12700" marR="314960">
              <a:lnSpc>
                <a:spcPct val="100000"/>
              </a:lnSpc>
              <a:spcBef>
                <a:spcPts val="5"/>
              </a:spcBef>
            </a:pPr>
            <a:r>
              <a:rPr sz="1800" b="1" spc="-10" dirty="0">
                <a:latin typeface="Times New Roman"/>
                <a:cs typeface="Times New Roman"/>
              </a:rPr>
              <a:t>(zb)</a:t>
            </a:r>
            <a:r>
              <a:rPr sz="1800" b="1" spc="10" dirty="0">
                <a:latin typeface="Times New Roman"/>
                <a:cs typeface="Times New Roman"/>
              </a:rPr>
              <a:t> </a:t>
            </a:r>
            <a:r>
              <a:rPr sz="1800" b="1" dirty="0">
                <a:latin typeface="Times New Roman"/>
                <a:cs typeface="Times New Roman"/>
              </a:rPr>
              <a:t>“general </a:t>
            </a:r>
            <a:r>
              <a:rPr sz="1800" b="1" spc="-5" dirty="0">
                <a:latin typeface="Times New Roman"/>
                <a:cs typeface="Times New Roman"/>
              </a:rPr>
              <a:t>insurance</a:t>
            </a:r>
            <a:r>
              <a:rPr sz="1800" b="1" spc="5" dirty="0">
                <a:latin typeface="Times New Roman"/>
                <a:cs typeface="Times New Roman"/>
              </a:rPr>
              <a:t> </a:t>
            </a:r>
            <a:r>
              <a:rPr sz="1800" b="1" spc="-5" dirty="0">
                <a:latin typeface="Times New Roman"/>
                <a:cs typeface="Times New Roman"/>
              </a:rPr>
              <a:t>business”</a:t>
            </a:r>
            <a:r>
              <a:rPr sz="1800" b="1" spc="10" dirty="0">
                <a:latin typeface="Times New Roman"/>
                <a:cs typeface="Times New Roman"/>
              </a:rPr>
              <a:t> </a:t>
            </a:r>
            <a:r>
              <a:rPr sz="1800" dirty="0">
                <a:latin typeface="Times New Roman"/>
                <a:cs typeface="Times New Roman"/>
              </a:rPr>
              <a:t>has</a:t>
            </a:r>
            <a:r>
              <a:rPr sz="1800" spc="5" dirty="0">
                <a:latin typeface="Times New Roman"/>
                <a:cs typeface="Times New Roman"/>
              </a:rPr>
              <a:t> </a:t>
            </a:r>
            <a:r>
              <a:rPr sz="1800" dirty="0">
                <a:latin typeface="Times New Roman"/>
                <a:cs typeface="Times New Roman"/>
              </a:rPr>
              <a:t>the </a:t>
            </a:r>
            <a:r>
              <a:rPr sz="1800" spc="-5" dirty="0">
                <a:latin typeface="Times New Roman"/>
                <a:cs typeface="Times New Roman"/>
              </a:rPr>
              <a:t>same</a:t>
            </a:r>
            <a:r>
              <a:rPr sz="1800" spc="5" dirty="0">
                <a:latin typeface="Times New Roman"/>
                <a:cs typeface="Times New Roman"/>
              </a:rPr>
              <a:t> </a:t>
            </a:r>
            <a:r>
              <a:rPr sz="1800" spc="-5" dirty="0">
                <a:latin typeface="Times New Roman"/>
                <a:cs typeface="Times New Roman"/>
              </a:rPr>
              <a:t>meaning</a:t>
            </a:r>
            <a:r>
              <a:rPr sz="1800" dirty="0">
                <a:latin typeface="Times New Roman"/>
                <a:cs typeface="Times New Roman"/>
              </a:rPr>
              <a:t> as</a:t>
            </a:r>
            <a:r>
              <a:rPr sz="1800" spc="-10" dirty="0">
                <a:latin typeface="Times New Roman"/>
                <a:cs typeface="Times New Roman"/>
              </a:rPr>
              <a:t> </a:t>
            </a:r>
            <a:r>
              <a:rPr sz="1800" dirty="0">
                <a:latin typeface="Times New Roman"/>
                <a:cs typeface="Times New Roman"/>
              </a:rPr>
              <a:t>assigned to it</a:t>
            </a:r>
            <a:r>
              <a:rPr sz="1800" spc="-15" dirty="0">
                <a:latin typeface="Times New Roman"/>
                <a:cs typeface="Times New Roman"/>
              </a:rPr>
              <a:t> </a:t>
            </a:r>
            <a:r>
              <a:rPr sz="1800" dirty="0">
                <a:latin typeface="Times New Roman"/>
                <a:cs typeface="Times New Roman"/>
              </a:rPr>
              <a:t>in</a:t>
            </a:r>
            <a:r>
              <a:rPr sz="1800" spc="5" dirty="0">
                <a:latin typeface="Times New Roman"/>
                <a:cs typeface="Times New Roman"/>
              </a:rPr>
              <a:t> </a:t>
            </a:r>
            <a:r>
              <a:rPr sz="1800" dirty="0">
                <a:latin typeface="Times New Roman"/>
                <a:cs typeface="Times New Roman"/>
              </a:rPr>
              <a:t>clause</a:t>
            </a:r>
            <a:r>
              <a:rPr sz="1800" spc="-15" dirty="0">
                <a:latin typeface="Times New Roman"/>
                <a:cs typeface="Times New Roman"/>
              </a:rPr>
              <a:t> </a:t>
            </a:r>
            <a:r>
              <a:rPr sz="1800" dirty="0">
                <a:latin typeface="Times New Roman"/>
                <a:cs typeface="Times New Roman"/>
              </a:rPr>
              <a:t>(g)</a:t>
            </a:r>
            <a:r>
              <a:rPr sz="1800" spc="5" dirty="0">
                <a:latin typeface="Times New Roman"/>
                <a:cs typeface="Times New Roman"/>
              </a:rPr>
              <a:t> </a:t>
            </a:r>
            <a:r>
              <a:rPr sz="1800" dirty="0">
                <a:latin typeface="Times New Roman"/>
                <a:cs typeface="Times New Roman"/>
              </a:rPr>
              <a:t>of section</a:t>
            </a:r>
            <a:r>
              <a:rPr sz="1800" spc="-10" dirty="0">
                <a:latin typeface="Times New Roman"/>
                <a:cs typeface="Times New Roman"/>
              </a:rPr>
              <a:t> </a:t>
            </a:r>
            <a:r>
              <a:rPr sz="1800" dirty="0">
                <a:latin typeface="Times New Roman"/>
                <a:cs typeface="Times New Roman"/>
              </a:rPr>
              <a:t>3</a:t>
            </a:r>
            <a:r>
              <a:rPr sz="1800" spc="-10" dirty="0">
                <a:latin typeface="Times New Roman"/>
                <a:cs typeface="Times New Roman"/>
              </a:rPr>
              <a:t> </a:t>
            </a:r>
            <a:r>
              <a:rPr sz="1800" dirty="0">
                <a:latin typeface="Times New Roman"/>
                <a:cs typeface="Times New Roman"/>
              </a:rPr>
              <a:t>of</a:t>
            </a:r>
            <a:r>
              <a:rPr sz="1800" spc="5" dirty="0">
                <a:latin typeface="Times New Roman"/>
                <a:cs typeface="Times New Roman"/>
              </a:rPr>
              <a:t> </a:t>
            </a:r>
            <a:r>
              <a:rPr sz="1800" dirty="0">
                <a:latin typeface="Times New Roman"/>
                <a:cs typeface="Times New Roman"/>
              </a:rPr>
              <a:t>the</a:t>
            </a:r>
            <a:r>
              <a:rPr sz="1800" spc="-15" dirty="0">
                <a:latin typeface="Times New Roman"/>
                <a:cs typeface="Times New Roman"/>
              </a:rPr>
              <a:t> </a:t>
            </a:r>
            <a:r>
              <a:rPr sz="1800" spc="-5" dirty="0">
                <a:latin typeface="Times New Roman"/>
                <a:cs typeface="Times New Roman"/>
              </a:rPr>
              <a:t>General </a:t>
            </a:r>
            <a:r>
              <a:rPr sz="1800" spc="-434" dirty="0">
                <a:latin typeface="Times New Roman"/>
                <a:cs typeface="Times New Roman"/>
              </a:rPr>
              <a:t> </a:t>
            </a:r>
            <a:r>
              <a:rPr sz="1800" dirty="0">
                <a:latin typeface="Times New Roman"/>
                <a:cs typeface="Times New Roman"/>
              </a:rPr>
              <a:t>Insurance</a:t>
            </a:r>
            <a:r>
              <a:rPr sz="1800" spc="-5" dirty="0">
                <a:latin typeface="Times New Roman"/>
                <a:cs typeface="Times New Roman"/>
              </a:rPr>
              <a:t> Business</a:t>
            </a:r>
            <a:r>
              <a:rPr sz="1800" spc="-10" dirty="0">
                <a:latin typeface="Times New Roman"/>
                <a:cs typeface="Times New Roman"/>
              </a:rPr>
              <a:t> </a:t>
            </a:r>
            <a:r>
              <a:rPr sz="1800" dirty="0">
                <a:latin typeface="Times New Roman"/>
                <a:cs typeface="Times New Roman"/>
              </a:rPr>
              <a:t>(Nationalisation)</a:t>
            </a:r>
            <a:r>
              <a:rPr sz="1800" spc="-130" dirty="0">
                <a:latin typeface="Times New Roman"/>
                <a:cs typeface="Times New Roman"/>
              </a:rPr>
              <a:t> </a:t>
            </a:r>
            <a:r>
              <a:rPr sz="1800" spc="-5" dirty="0">
                <a:latin typeface="Times New Roman"/>
                <a:cs typeface="Times New Roman"/>
              </a:rPr>
              <a:t>Act,</a:t>
            </a:r>
            <a:r>
              <a:rPr sz="1800" spc="-10" dirty="0">
                <a:latin typeface="Times New Roman"/>
                <a:cs typeface="Times New Roman"/>
              </a:rPr>
              <a:t> </a:t>
            </a:r>
            <a:r>
              <a:rPr sz="1800" dirty="0">
                <a:latin typeface="Times New Roman"/>
                <a:cs typeface="Times New Roman"/>
              </a:rPr>
              <a:t>1972 (57 </a:t>
            </a:r>
            <a:r>
              <a:rPr sz="1800" spc="-5" dirty="0">
                <a:latin typeface="Times New Roman"/>
                <a:cs typeface="Times New Roman"/>
              </a:rPr>
              <a:t>of</a:t>
            </a:r>
            <a:r>
              <a:rPr sz="1800" spc="5" dirty="0">
                <a:latin typeface="Times New Roman"/>
                <a:cs typeface="Times New Roman"/>
              </a:rPr>
              <a:t> </a:t>
            </a:r>
            <a:r>
              <a:rPr sz="1800" dirty="0">
                <a:latin typeface="Times New Roman"/>
                <a:cs typeface="Times New Roman"/>
              </a:rPr>
              <a:t>1972);</a:t>
            </a:r>
            <a:endParaRPr sz="1800">
              <a:latin typeface="Times New Roman"/>
              <a:cs typeface="Times New Roman"/>
            </a:endParaRPr>
          </a:p>
          <a:p>
            <a:pPr>
              <a:lnSpc>
                <a:spcPct val="100000"/>
              </a:lnSpc>
              <a:spcBef>
                <a:spcPts val="40"/>
              </a:spcBef>
            </a:pPr>
            <a:endParaRPr sz="1750">
              <a:latin typeface="Times New Roman"/>
              <a:cs typeface="Times New Roman"/>
            </a:endParaRPr>
          </a:p>
          <a:p>
            <a:pPr marL="12700">
              <a:lnSpc>
                <a:spcPct val="100000"/>
              </a:lnSpc>
            </a:pPr>
            <a:r>
              <a:rPr sz="2700" b="1" spc="-7" baseline="-3086" dirty="0">
                <a:latin typeface="Times New Roman"/>
                <a:cs typeface="Times New Roman"/>
              </a:rPr>
              <a:t>(zj)</a:t>
            </a:r>
            <a:r>
              <a:rPr sz="2700" b="1" spc="15" baseline="-3086" dirty="0">
                <a:latin typeface="Times New Roman"/>
                <a:cs typeface="Times New Roman"/>
              </a:rPr>
              <a:t> </a:t>
            </a:r>
            <a:r>
              <a:rPr sz="2700" b="1" spc="-7" baseline="-3086" dirty="0">
                <a:latin typeface="Times New Roman"/>
                <a:cs typeface="Times New Roman"/>
              </a:rPr>
              <a:t>“insurance</a:t>
            </a:r>
            <a:r>
              <a:rPr sz="2700" b="1" baseline="-3086" dirty="0">
                <a:latin typeface="Times New Roman"/>
                <a:cs typeface="Times New Roman"/>
              </a:rPr>
              <a:t> </a:t>
            </a:r>
            <a:r>
              <a:rPr sz="2700" b="1" spc="-7" baseline="-3086" dirty="0">
                <a:latin typeface="Times New Roman"/>
                <a:cs typeface="Times New Roman"/>
              </a:rPr>
              <a:t>company”</a:t>
            </a:r>
            <a:r>
              <a:rPr sz="2700" b="1" spc="-44" baseline="-3086" dirty="0">
                <a:latin typeface="Times New Roman"/>
                <a:cs typeface="Times New Roman"/>
              </a:rPr>
              <a:t> </a:t>
            </a:r>
            <a:r>
              <a:rPr sz="1800" dirty="0">
                <a:latin typeface="Times New Roman"/>
                <a:cs typeface="Times New Roman"/>
              </a:rPr>
              <a:t>means a</a:t>
            </a:r>
            <a:r>
              <a:rPr sz="1800" spc="-5" dirty="0">
                <a:latin typeface="Times New Roman"/>
                <a:cs typeface="Times New Roman"/>
              </a:rPr>
              <a:t> </a:t>
            </a:r>
            <a:r>
              <a:rPr sz="1800" dirty="0">
                <a:latin typeface="Times New Roman"/>
                <a:cs typeface="Times New Roman"/>
              </a:rPr>
              <a:t>company</a:t>
            </a:r>
            <a:r>
              <a:rPr sz="1800" spc="-5" dirty="0">
                <a:latin typeface="Times New Roman"/>
                <a:cs typeface="Times New Roman"/>
              </a:rPr>
              <a:t> </a:t>
            </a:r>
            <a:r>
              <a:rPr sz="1800" dirty="0">
                <a:latin typeface="Times New Roman"/>
                <a:cs typeface="Times New Roman"/>
              </a:rPr>
              <a:t>carrying</a:t>
            </a:r>
            <a:r>
              <a:rPr sz="1800" spc="-5" dirty="0">
                <a:latin typeface="Times New Roman"/>
                <a:cs typeface="Times New Roman"/>
              </a:rPr>
              <a:t> </a:t>
            </a:r>
            <a:r>
              <a:rPr sz="1800" dirty="0">
                <a:latin typeface="Times New Roman"/>
                <a:cs typeface="Times New Roman"/>
              </a:rPr>
              <a:t>on life</a:t>
            </a:r>
            <a:r>
              <a:rPr sz="1800" spc="-5" dirty="0">
                <a:latin typeface="Times New Roman"/>
                <a:cs typeface="Times New Roman"/>
              </a:rPr>
              <a:t> </a:t>
            </a:r>
            <a:r>
              <a:rPr sz="1800" dirty="0">
                <a:latin typeface="Times New Roman"/>
                <a:cs typeface="Times New Roman"/>
              </a:rPr>
              <a:t>insurance</a:t>
            </a:r>
            <a:r>
              <a:rPr sz="1800" spc="-5" dirty="0">
                <a:latin typeface="Times New Roman"/>
                <a:cs typeface="Times New Roman"/>
              </a:rPr>
              <a:t> </a:t>
            </a:r>
            <a:r>
              <a:rPr sz="1800" dirty="0">
                <a:latin typeface="Times New Roman"/>
                <a:cs typeface="Times New Roman"/>
              </a:rPr>
              <a:t>business or</a:t>
            </a:r>
            <a:r>
              <a:rPr sz="1800" spc="-5" dirty="0">
                <a:latin typeface="Times New Roman"/>
                <a:cs typeface="Times New Roman"/>
              </a:rPr>
              <a:t> </a:t>
            </a:r>
            <a:r>
              <a:rPr sz="1800" dirty="0">
                <a:latin typeface="Times New Roman"/>
                <a:cs typeface="Times New Roman"/>
              </a:rPr>
              <a:t>general</a:t>
            </a:r>
            <a:r>
              <a:rPr sz="1800" spc="-5" dirty="0">
                <a:latin typeface="Times New Roman"/>
                <a:cs typeface="Times New Roman"/>
              </a:rPr>
              <a:t> </a:t>
            </a:r>
            <a:r>
              <a:rPr sz="1800" dirty="0">
                <a:latin typeface="Times New Roman"/>
                <a:cs typeface="Times New Roman"/>
              </a:rPr>
              <a:t>insurance</a:t>
            </a:r>
            <a:r>
              <a:rPr sz="1800" spc="-5" dirty="0">
                <a:latin typeface="Times New Roman"/>
                <a:cs typeface="Times New Roman"/>
              </a:rPr>
              <a:t> </a:t>
            </a:r>
            <a:r>
              <a:rPr sz="1800" dirty="0">
                <a:latin typeface="Times New Roman"/>
                <a:cs typeface="Times New Roman"/>
              </a:rPr>
              <a:t>business;</a:t>
            </a:r>
            <a:endParaRPr sz="1800">
              <a:latin typeface="Times New Roman"/>
              <a:cs typeface="Times New Roman"/>
            </a:endParaRPr>
          </a:p>
          <a:p>
            <a:pPr>
              <a:lnSpc>
                <a:spcPct val="100000"/>
              </a:lnSpc>
              <a:spcBef>
                <a:spcPts val="25"/>
              </a:spcBef>
            </a:pPr>
            <a:endParaRPr sz="1950">
              <a:latin typeface="Times New Roman"/>
              <a:cs typeface="Times New Roman"/>
            </a:endParaRPr>
          </a:p>
          <a:p>
            <a:pPr marL="12700" marR="5080">
              <a:lnSpc>
                <a:spcPct val="100000"/>
              </a:lnSpc>
            </a:pPr>
            <a:r>
              <a:rPr sz="1800" b="1" spc="-10" dirty="0">
                <a:latin typeface="Times New Roman"/>
                <a:cs typeface="Times New Roman"/>
              </a:rPr>
              <a:t>(zn)</a:t>
            </a:r>
            <a:r>
              <a:rPr sz="1800" b="1" spc="10" dirty="0">
                <a:latin typeface="Times New Roman"/>
                <a:cs typeface="Times New Roman"/>
              </a:rPr>
              <a:t> </a:t>
            </a:r>
            <a:r>
              <a:rPr sz="1800" b="1" dirty="0">
                <a:latin typeface="Times New Roman"/>
                <a:cs typeface="Times New Roman"/>
              </a:rPr>
              <a:t>“life</a:t>
            </a:r>
            <a:r>
              <a:rPr sz="1800" b="1" spc="-5" dirty="0">
                <a:latin typeface="Times New Roman"/>
                <a:cs typeface="Times New Roman"/>
              </a:rPr>
              <a:t> insurance</a:t>
            </a:r>
            <a:r>
              <a:rPr sz="1800" b="1" spc="5" dirty="0">
                <a:latin typeface="Times New Roman"/>
                <a:cs typeface="Times New Roman"/>
              </a:rPr>
              <a:t> </a:t>
            </a:r>
            <a:r>
              <a:rPr sz="1800" b="1" spc="-5" dirty="0">
                <a:latin typeface="Times New Roman"/>
                <a:cs typeface="Times New Roman"/>
              </a:rPr>
              <a:t>business”</a:t>
            </a:r>
            <a:r>
              <a:rPr sz="1800" b="1" spc="35" dirty="0">
                <a:latin typeface="Times New Roman"/>
                <a:cs typeface="Times New Roman"/>
              </a:rPr>
              <a:t> </a:t>
            </a:r>
            <a:r>
              <a:rPr sz="2700" baseline="1543" dirty="0">
                <a:latin typeface="Times New Roman"/>
                <a:cs typeface="Times New Roman"/>
              </a:rPr>
              <a:t>has the</a:t>
            </a:r>
            <a:r>
              <a:rPr sz="2700" spc="-7" baseline="1543" dirty="0">
                <a:latin typeface="Times New Roman"/>
                <a:cs typeface="Times New Roman"/>
              </a:rPr>
              <a:t> same </a:t>
            </a:r>
            <a:r>
              <a:rPr sz="2700" baseline="1543" dirty="0">
                <a:latin typeface="Times New Roman"/>
                <a:cs typeface="Times New Roman"/>
              </a:rPr>
              <a:t>meaning</a:t>
            </a:r>
            <a:r>
              <a:rPr sz="2700" spc="-7" baseline="1543" dirty="0">
                <a:latin typeface="Times New Roman"/>
                <a:cs typeface="Times New Roman"/>
              </a:rPr>
              <a:t> </a:t>
            </a:r>
            <a:r>
              <a:rPr sz="2700" baseline="1543" dirty="0">
                <a:latin typeface="Times New Roman"/>
                <a:cs typeface="Times New Roman"/>
              </a:rPr>
              <a:t>as assigned</a:t>
            </a:r>
            <a:r>
              <a:rPr sz="2700" spc="-7" baseline="1543" dirty="0">
                <a:latin typeface="Times New Roman"/>
                <a:cs typeface="Times New Roman"/>
              </a:rPr>
              <a:t> </a:t>
            </a:r>
            <a:r>
              <a:rPr sz="2700" baseline="1543" dirty="0">
                <a:latin typeface="Times New Roman"/>
                <a:cs typeface="Times New Roman"/>
              </a:rPr>
              <a:t>to it</a:t>
            </a:r>
            <a:r>
              <a:rPr sz="2700" spc="-7" baseline="1543" dirty="0">
                <a:latin typeface="Times New Roman"/>
                <a:cs typeface="Times New Roman"/>
              </a:rPr>
              <a:t> </a:t>
            </a:r>
            <a:r>
              <a:rPr sz="2700" baseline="1543" dirty="0">
                <a:latin typeface="Times New Roman"/>
                <a:cs typeface="Times New Roman"/>
              </a:rPr>
              <a:t>in clause</a:t>
            </a:r>
            <a:r>
              <a:rPr sz="2700" spc="-7" baseline="1543" dirty="0">
                <a:latin typeface="Times New Roman"/>
                <a:cs typeface="Times New Roman"/>
              </a:rPr>
              <a:t> </a:t>
            </a:r>
            <a:r>
              <a:rPr sz="2700" baseline="1543" dirty="0">
                <a:latin typeface="Times New Roman"/>
                <a:cs typeface="Times New Roman"/>
              </a:rPr>
              <a:t>(11) of</a:t>
            </a:r>
            <a:r>
              <a:rPr sz="2700" spc="-7" baseline="1543" dirty="0">
                <a:latin typeface="Times New Roman"/>
                <a:cs typeface="Times New Roman"/>
              </a:rPr>
              <a:t> section </a:t>
            </a:r>
            <a:r>
              <a:rPr sz="2700" baseline="1543" dirty="0">
                <a:latin typeface="Times New Roman"/>
                <a:cs typeface="Times New Roman"/>
              </a:rPr>
              <a:t>2</a:t>
            </a:r>
            <a:r>
              <a:rPr sz="2700" spc="-7" baseline="1543" dirty="0">
                <a:latin typeface="Times New Roman"/>
                <a:cs typeface="Times New Roman"/>
              </a:rPr>
              <a:t> </a:t>
            </a:r>
            <a:r>
              <a:rPr sz="2700" baseline="1543" dirty="0">
                <a:latin typeface="Times New Roman"/>
                <a:cs typeface="Times New Roman"/>
              </a:rPr>
              <a:t>of the</a:t>
            </a:r>
            <a:r>
              <a:rPr sz="2700" spc="-7" baseline="1543" dirty="0">
                <a:latin typeface="Times New Roman"/>
                <a:cs typeface="Times New Roman"/>
              </a:rPr>
              <a:t> </a:t>
            </a:r>
            <a:r>
              <a:rPr sz="2700" baseline="1543" dirty="0">
                <a:latin typeface="Times New Roman"/>
                <a:cs typeface="Times New Roman"/>
              </a:rPr>
              <a:t>Insurance </a:t>
            </a:r>
            <a:r>
              <a:rPr sz="2700" spc="-7" baseline="1543" dirty="0">
                <a:latin typeface="Times New Roman"/>
                <a:cs typeface="Times New Roman"/>
              </a:rPr>
              <a:t>Act, </a:t>
            </a:r>
            <a:r>
              <a:rPr sz="2700" spc="-652" baseline="1543" dirty="0">
                <a:latin typeface="Times New Roman"/>
                <a:cs typeface="Times New Roman"/>
              </a:rPr>
              <a:t> </a:t>
            </a:r>
            <a:r>
              <a:rPr sz="1800" dirty="0">
                <a:latin typeface="Times New Roman"/>
                <a:cs typeface="Times New Roman"/>
              </a:rPr>
              <a:t>1938</a:t>
            </a:r>
            <a:r>
              <a:rPr sz="1800" spc="-15" dirty="0">
                <a:latin typeface="Times New Roman"/>
                <a:cs typeface="Times New Roman"/>
              </a:rPr>
              <a:t> </a:t>
            </a:r>
            <a:r>
              <a:rPr sz="1800" dirty="0">
                <a:latin typeface="Times New Roman"/>
                <a:cs typeface="Times New Roman"/>
              </a:rPr>
              <a:t>(4</a:t>
            </a:r>
            <a:r>
              <a:rPr sz="1800" spc="5" dirty="0">
                <a:latin typeface="Times New Roman"/>
                <a:cs typeface="Times New Roman"/>
              </a:rPr>
              <a:t> </a:t>
            </a:r>
            <a:r>
              <a:rPr sz="1800" dirty="0">
                <a:latin typeface="Times New Roman"/>
                <a:cs typeface="Times New Roman"/>
              </a:rPr>
              <a:t>of </a:t>
            </a:r>
            <a:r>
              <a:rPr sz="1800" spc="-5" dirty="0">
                <a:latin typeface="Times New Roman"/>
                <a:cs typeface="Times New Roman"/>
              </a:rPr>
              <a:t>1938)</a:t>
            </a:r>
            <a:endParaRPr sz="1800">
              <a:latin typeface="Times New Roman"/>
              <a:cs typeface="Times New Roman"/>
            </a:endParaRPr>
          </a:p>
          <a:p>
            <a:pPr>
              <a:lnSpc>
                <a:spcPct val="100000"/>
              </a:lnSpc>
              <a:spcBef>
                <a:spcPts val="35"/>
              </a:spcBef>
            </a:pPr>
            <a:endParaRPr sz="1850">
              <a:latin typeface="Times New Roman"/>
              <a:cs typeface="Times New Roman"/>
            </a:endParaRPr>
          </a:p>
          <a:p>
            <a:pPr marL="12700">
              <a:lnSpc>
                <a:spcPts val="2135"/>
              </a:lnSpc>
            </a:pPr>
            <a:r>
              <a:rPr sz="1800" spc="-5" dirty="0">
                <a:latin typeface="Times New Roman"/>
                <a:cs typeface="Times New Roman"/>
              </a:rPr>
              <a:t>(</a:t>
            </a:r>
            <a:r>
              <a:rPr sz="1800" b="1" spc="-5" dirty="0">
                <a:latin typeface="Times New Roman"/>
                <a:cs typeface="Times New Roman"/>
              </a:rPr>
              <a:t>zo)</a:t>
            </a:r>
            <a:r>
              <a:rPr sz="1800" b="1" spc="15" dirty="0">
                <a:latin typeface="Times New Roman"/>
                <a:cs typeface="Times New Roman"/>
              </a:rPr>
              <a:t> </a:t>
            </a:r>
            <a:r>
              <a:rPr sz="1800" b="1" dirty="0">
                <a:latin typeface="Times New Roman"/>
                <a:cs typeface="Times New Roman"/>
              </a:rPr>
              <a:t>“life </a:t>
            </a:r>
            <a:r>
              <a:rPr sz="1800" b="1" spc="-5" dirty="0">
                <a:latin typeface="Times New Roman"/>
                <a:cs typeface="Times New Roman"/>
              </a:rPr>
              <a:t>micro-insurance</a:t>
            </a:r>
            <a:r>
              <a:rPr sz="1800" b="1" spc="-15" dirty="0">
                <a:latin typeface="Times New Roman"/>
                <a:cs typeface="Times New Roman"/>
              </a:rPr>
              <a:t> </a:t>
            </a:r>
            <a:r>
              <a:rPr sz="1800" b="1" spc="-10" dirty="0">
                <a:latin typeface="Times New Roman"/>
                <a:cs typeface="Times New Roman"/>
              </a:rPr>
              <a:t>product”</a:t>
            </a:r>
            <a:r>
              <a:rPr sz="1800" b="1" spc="30" dirty="0">
                <a:latin typeface="Times New Roman"/>
                <a:cs typeface="Times New Roman"/>
              </a:rPr>
              <a:t> </a:t>
            </a:r>
            <a:r>
              <a:rPr sz="1800" spc="-5" dirty="0">
                <a:latin typeface="Times New Roman"/>
                <a:cs typeface="Times New Roman"/>
              </a:rPr>
              <a:t>shall</a:t>
            </a:r>
            <a:r>
              <a:rPr sz="1800" spc="-15" dirty="0">
                <a:latin typeface="Times New Roman"/>
                <a:cs typeface="Times New Roman"/>
              </a:rPr>
              <a:t> </a:t>
            </a:r>
            <a:r>
              <a:rPr sz="1800" dirty="0">
                <a:latin typeface="Times New Roman"/>
                <a:cs typeface="Times New Roman"/>
              </a:rPr>
              <a:t>have the</a:t>
            </a:r>
            <a:r>
              <a:rPr sz="1800" spc="5" dirty="0">
                <a:latin typeface="Times New Roman"/>
                <a:cs typeface="Times New Roman"/>
              </a:rPr>
              <a:t> </a:t>
            </a:r>
            <a:r>
              <a:rPr sz="1800" spc="-5" dirty="0">
                <a:latin typeface="Times New Roman"/>
                <a:cs typeface="Times New Roman"/>
              </a:rPr>
              <a:t>same</a:t>
            </a:r>
            <a:r>
              <a:rPr sz="1800" spc="5" dirty="0">
                <a:latin typeface="Times New Roman"/>
                <a:cs typeface="Times New Roman"/>
              </a:rPr>
              <a:t> </a:t>
            </a:r>
            <a:r>
              <a:rPr sz="1800" spc="-5" dirty="0">
                <a:latin typeface="Times New Roman"/>
                <a:cs typeface="Times New Roman"/>
              </a:rPr>
              <a:t>meaning</a:t>
            </a:r>
            <a:r>
              <a:rPr sz="1800" dirty="0">
                <a:latin typeface="Times New Roman"/>
                <a:cs typeface="Times New Roman"/>
              </a:rPr>
              <a:t> as </a:t>
            </a:r>
            <a:r>
              <a:rPr sz="1800" spc="-5" dirty="0">
                <a:latin typeface="Times New Roman"/>
                <a:cs typeface="Times New Roman"/>
              </a:rPr>
              <a:t>assigned </a:t>
            </a:r>
            <a:r>
              <a:rPr sz="1800" dirty="0">
                <a:latin typeface="Times New Roman"/>
                <a:cs typeface="Times New Roman"/>
              </a:rPr>
              <a:t>to it in clause</a:t>
            </a:r>
            <a:r>
              <a:rPr sz="1800" spc="-15" dirty="0">
                <a:latin typeface="Times New Roman"/>
                <a:cs typeface="Times New Roman"/>
              </a:rPr>
              <a:t> </a:t>
            </a:r>
            <a:r>
              <a:rPr sz="1800" dirty="0">
                <a:latin typeface="Times New Roman"/>
                <a:cs typeface="Times New Roman"/>
              </a:rPr>
              <a:t>(e)</a:t>
            </a:r>
            <a:r>
              <a:rPr sz="1800" spc="5" dirty="0">
                <a:latin typeface="Times New Roman"/>
                <a:cs typeface="Times New Roman"/>
              </a:rPr>
              <a:t> </a:t>
            </a:r>
            <a:r>
              <a:rPr sz="1800" dirty="0">
                <a:latin typeface="Times New Roman"/>
                <a:cs typeface="Times New Roman"/>
              </a:rPr>
              <a:t>of regulation</a:t>
            </a:r>
            <a:r>
              <a:rPr sz="1800" spc="-15" dirty="0">
                <a:latin typeface="Times New Roman"/>
                <a:cs typeface="Times New Roman"/>
              </a:rPr>
              <a:t> </a:t>
            </a:r>
            <a:r>
              <a:rPr sz="1800" dirty="0">
                <a:latin typeface="Times New Roman"/>
                <a:cs typeface="Times New Roman"/>
              </a:rPr>
              <a:t>2</a:t>
            </a:r>
            <a:r>
              <a:rPr sz="1800" spc="-10" dirty="0">
                <a:latin typeface="Times New Roman"/>
                <a:cs typeface="Times New Roman"/>
              </a:rPr>
              <a:t> </a:t>
            </a:r>
            <a:r>
              <a:rPr sz="1800" dirty="0">
                <a:latin typeface="Times New Roman"/>
                <a:cs typeface="Times New Roman"/>
              </a:rPr>
              <a:t>of</a:t>
            </a:r>
            <a:r>
              <a:rPr sz="1800" spc="5" dirty="0">
                <a:latin typeface="Times New Roman"/>
                <a:cs typeface="Times New Roman"/>
              </a:rPr>
              <a:t> </a:t>
            </a:r>
            <a:r>
              <a:rPr sz="1800" dirty="0">
                <a:latin typeface="Times New Roman"/>
                <a:cs typeface="Times New Roman"/>
              </a:rPr>
              <a:t>the</a:t>
            </a:r>
            <a:endParaRPr sz="1800">
              <a:latin typeface="Times New Roman"/>
              <a:cs typeface="Times New Roman"/>
            </a:endParaRPr>
          </a:p>
          <a:p>
            <a:pPr marL="12700">
              <a:lnSpc>
                <a:spcPts val="2135"/>
              </a:lnSpc>
            </a:pPr>
            <a:r>
              <a:rPr sz="1800" spc="-5" dirty="0">
                <a:latin typeface="Times New Roman"/>
                <a:cs typeface="Times New Roman"/>
              </a:rPr>
              <a:t>Insurance</a:t>
            </a:r>
            <a:r>
              <a:rPr sz="1800" spc="5" dirty="0">
                <a:latin typeface="Times New Roman"/>
                <a:cs typeface="Times New Roman"/>
              </a:rPr>
              <a:t> </a:t>
            </a:r>
            <a:r>
              <a:rPr sz="1800" dirty="0">
                <a:latin typeface="Times New Roman"/>
                <a:cs typeface="Times New Roman"/>
              </a:rPr>
              <a:t>Regulatory</a:t>
            </a:r>
            <a:r>
              <a:rPr sz="1800" spc="-10" dirty="0">
                <a:latin typeface="Times New Roman"/>
                <a:cs typeface="Times New Roman"/>
              </a:rPr>
              <a:t> </a:t>
            </a:r>
            <a:r>
              <a:rPr sz="1800" dirty="0">
                <a:latin typeface="Times New Roman"/>
                <a:cs typeface="Times New Roman"/>
              </a:rPr>
              <a:t>and</a:t>
            </a:r>
            <a:r>
              <a:rPr sz="1800" spc="10" dirty="0">
                <a:latin typeface="Times New Roman"/>
                <a:cs typeface="Times New Roman"/>
              </a:rPr>
              <a:t> </a:t>
            </a:r>
            <a:r>
              <a:rPr sz="1800" spc="-5" dirty="0">
                <a:latin typeface="Times New Roman"/>
                <a:cs typeface="Times New Roman"/>
              </a:rPr>
              <a:t>Development</a:t>
            </a:r>
            <a:r>
              <a:rPr sz="1800" spc="-90" dirty="0">
                <a:latin typeface="Times New Roman"/>
                <a:cs typeface="Times New Roman"/>
              </a:rPr>
              <a:t> </a:t>
            </a:r>
            <a:r>
              <a:rPr sz="1800" spc="-5" dirty="0">
                <a:latin typeface="Times New Roman"/>
                <a:cs typeface="Times New Roman"/>
              </a:rPr>
              <a:t>Authority </a:t>
            </a:r>
            <a:r>
              <a:rPr sz="1800" dirty="0">
                <a:latin typeface="Times New Roman"/>
                <a:cs typeface="Times New Roman"/>
              </a:rPr>
              <a:t>(Micro-insurance)</a:t>
            </a:r>
            <a:r>
              <a:rPr sz="1800" spc="-5" dirty="0">
                <a:latin typeface="Times New Roman"/>
                <a:cs typeface="Times New Roman"/>
              </a:rPr>
              <a:t> </a:t>
            </a:r>
            <a:r>
              <a:rPr sz="1800" dirty="0">
                <a:latin typeface="Times New Roman"/>
                <a:cs typeface="Times New Roman"/>
              </a:rPr>
              <a:t>Regulations,</a:t>
            </a:r>
            <a:r>
              <a:rPr sz="1800" spc="-15" dirty="0">
                <a:latin typeface="Times New Roman"/>
                <a:cs typeface="Times New Roman"/>
              </a:rPr>
              <a:t> </a:t>
            </a:r>
            <a:r>
              <a:rPr sz="1800" dirty="0">
                <a:latin typeface="Times New Roman"/>
                <a:cs typeface="Times New Roman"/>
              </a:rPr>
              <a:t>2005;</a:t>
            </a:r>
            <a:endParaRPr sz="1800">
              <a:latin typeface="Times New Roman"/>
              <a:cs typeface="Times New Roman"/>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917700" y="564542"/>
            <a:ext cx="5001582" cy="5696557"/>
          </a:xfrm>
          <a:prstGeom prst="rect">
            <a:avLst/>
          </a:prstGeom>
        </p:spPr>
      </p:pic>
      <p:sp>
        <p:nvSpPr>
          <p:cNvPr id="3" name="object 3"/>
          <p:cNvSpPr txBox="1">
            <a:spLocks noGrp="1"/>
          </p:cNvSpPr>
          <p:nvPr>
            <p:ph type="title"/>
          </p:nvPr>
        </p:nvSpPr>
        <p:spPr>
          <a:xfrm>
            <a:off x="2514600" y="165100"/>
            <a:ext cx="4648200" cy="443711"/>
          </a:xfrm>
          <a:prstGeom prst="rect">
            <a:avLst/>
          </a:prstGeom>
        </p:spPr>
        <p:txBody>
          <a:bodyPr vert="horz" wrap="square" lIns="0" tIns="12700" rIns="0" bIns="0" rtlCol="0">
            <a:spAutoFit/>
          </a:bodyPr>
          <a:lstStyle/>
          <a:p>
            <a:pPr marL="12700">
              <a:lnSpc>
                <a:spcPct val="100000"/>
              </a:lnSpc>
              <a:spcBef>
                <a:spcPts val="100"/>
              </a:spcBef>
            </a:pPr>
            <a:r>
              <a:rPr sz="2800" b="1" dirty="0">
                <a:solidFill>
                  <a:srgbClr val="F47F17"/>
                </a:solidFill>
                <a:latin typeface="Arial"/>
                <a:cs typeface="Arial"/>
              </a:rPr>
              <a:t>Breakup</a:t>
            </a:r>
            <a:r>
              <a:rPr sz="2800" b="1" spc="-50" dirty="0">
                <a:solidFill>
                  <a:srgbClr val="F47F17"/>
                </a:solidFill>
                <a:latin typeface="Arial"/>
                <a:cs typeface="Arial"/>
              </a:rPr>
              <a:t> </a:t>
            </a:r>
            <a:r>
              <a:rPr sz="2800" b="1" dirty="0">
                <a:solidFill>
                  <a:srgbClr val="F47F17"/>
                </a:solidFill>
                <a:latin typeface="Arial"/>
                <a:cs typeface="Arial"/>
              </a:rPr>
              <a:t>of</a:t>
            </a:r>
            <a:r>
              <a:rPr sz="2800" b="1" spc="-45" dirty="0">
                <a:solidFill>
                  <a:srgbClr val="F47F17"/>
                </a:solidFill>
                <a:latin typeface="Arial"/>
                <a:cs typeface="Arial"/>
              </a:rPr>
              <a:t> </a:t>
            </a:r>
            <a:r>
              <a:rPr sz="2800" b="1" dirty="0">
                <a:solidFill>
                  <a:srgbClr val="F47F17"/>
                </a:solidFill>
                <a:latin typeface="Arial"/>
                <a:cs typeface="Arial"/>
              </a:rPr>
              <a:t>Revenue</a:t>
            </a:r>
            <a:endParaRPr sz="2800" dirty="0">
              <a:latin typeface="Arial"/>
              <a:cs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971800" y="164456"/>
            <a:ext cx="5001582" cy="6693543"/>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730500" y="125279"/>
            <a:ext cx="5001582" cy="5907220"/>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a:extLst>
              <a:ext uri="{FF2B5EF4-FFF2-40B4-BE49-F238E27FC236}">
                <a16:creationId xmlns:a16="http://schemas.microsoft.com/office/drawing/2014/main" id="{5A7D49C5-A0D4-826A-47CB-135BF34CC1A2}"/>
              </a:ext>
            </a:extLst>
          </p:cNvPr>
          <p:cNvPicPr>
            <a:picLocks noChangeAspect="1"/>
          </p:cNvPicPr>
          <p:nvPr/>
        </p:nvPicPr>
        <p:blipFill>
          <a:blip r:embed="rId2"/>
          <a:stretch>
            <a:fillRect/>
          </a:stretch>
        </p:blipFill>
        <p:spPr>
          <a:xfrm>
            <a:off x="420130" y="1268111"/>
            <a:ext cx="10933670" cy="4827890"/>
          </a:xfrm>
          <a:prstGeom prst="rect">
            <a:avLst/>
          </a:prstGeom>
        </p:spPr>
      </p:pic>
      <p:sp>
        <p:nvSpPr>
          <p:cNvPr id="3" name="Title 1">
            <a:extLst>
              <a:ext uri="{FF2B5EF4-FFF2-40B4-BE49-F238E27FC236}">
                <a16:creationId xmlns:a16="http://schemas.microsoft.com/office/drawing/2014/main" id="{E09B2F08-A999-75A9-2231-A4112F5ADE1F}"/>
              </a:ext>
            </a:extLst>
          </p:cNvPr>
          <p:cNvSpPr txBox="1">
            <a:spLocks/>
          </p:cNvSpPr>
          <p:nvPr/>
        </p:nvSpPr>
        <p:spPr>
          <a:xfrm>
            <a:off x="838200" y="117991"/>
            <a:ext cx="10515600" cy="549274"/>
          </a:xfrm>
          <a:prstGeom prst="rect">
            <a:avLst/>
          </a:prstGeom>
        </p:spPr>
        <p:txBody>
          <a:bodyPr>
            <a:noAutofit/>
          </a:bodyPr>
          <a:lstStyle>
            <a:lvl1pPr>
              <a:defRPr>
                <a:latin typeface="+mj-lt"/>
                <a:ea typeface="+mj-ea"/>
                <a:cs typeface="+mj-cs"/>
              </a:defRPr>
            </a:lvl1pPr>
          </a:lstStyle>
          <a:p>
            <a:r>
              <a:rPr lang="en-IN" sz="3200" b="1" kern="0" dirty="0">
                <a:solidFill>
                  <a:sysClr val="windowText" lastClr="000000"/>
                </a:solidFill>
              </a:rPr>
              <a:t>Builders &amp; Developers</a:t>
            </a:r>
            <a:endParaRPr lang="en-IN" sz="3200" kern="0" dirty="0">
              <a:solidFill>
                <a:sysClr val="windowText" lastClr="000000"/>
              </a:solidFill>
            </a:endParaRPr>
          </a:p>
        </p:txBody>
      </p:sp>
    </p:spTree>
    <p:extLst>
      <p:ext uri="{BB962C8B-B14F-4D97-AF65-F5344CB8AC3E}">
        <p14:creationId xmlns:p14="http://schemas.microsoft.com/office/powerpoint/2010/main" val="13108394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a:extLst>
              <a:ext uri="{FF2B5EF4-FFF2-40B4-BE49-F238E27FC236}">
                <a16:creationId xmlns:a16="http://schemas.microsoft.com/office/drawing/2014/main" id="{CC147A29-956B-92A8-2ED2-2E269C69747A}"/>
              </a:ext>
            </a:extLst>
          </p:cNvPr>
          <p:cNvPicPr>
            <a:picLocks noChangeAspect="1"/>
          </p:cNvPicPr>
          <p:nvPr/>
        </p:nvPicPr>
        <p:blipFill>
          <a:blip r:embed="rId2"/>
          <a:stretch>
            <a:fillRect/>
          </a:stretch>
        </p:blipFill>
        <p:spPr>
          <a:xfrm>
            <a:off x="838200" y="609600"/>
            <a:ext cx="10455876" cy="5758249"/>
          </a:xfrm>
          <a:prstGeom prst="rect">
            <a:avLst/>
          </a:prstGeom>
        </p:spPr>
      </p:pic>
    </p:spTree>
    <p:extLst>
      <p:ext uri="{BB962C8B-B14F-4D97-AF65-F5344CB8AC3E}">
        <p14:creationId xmlns:p14="http://schemas.microsoft.com/office/powerpoint/2010/main" val="9108208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a:extLst>
              <a:ext uri="{FF2B5EF4-FFF2-40B4-BE49-F238E27FC236}">
                <a16:creationId xmlns:a16="http://schemas.microsoft.com/office/drawing/2014/main" id="{7851A4BD-1D30-07B9-B148-2E9CA8353E62}"/>
              </a:ext>
            </a:extLst>
          </p:cNvPr>
          <p:cNvPicPr>
            <a:picLocks noChangeAspect="1"/>
          </p:cNvPicPr>
          <p:nvPr/>
        </p:nvPicPr>
        <p:blipFill>
          <a:blip r:embed="rId2"/>
          <a:stretch>
            <a:fillRect/>
          </a:stretch>
        </p:blipFill>
        <p:spPr>
          <a:xfrm>
            <a:off x="838200" y="914400"/>
            <a:ext cx="10085173" cy="5156886"/>
          </a:xfrm>
          <a:prstGeom prst="rect">
            <a:avLst/>
          </a:prstGeom>
        </p:spPr>
      </p:pic>
    </p:spTree>
    <p:extLst>
      <p:ext uri="{BB962C8B-B14F-4D97-AF65-F5344CB8AC3E}">
        <p14:creationId xmlns:p14="http://schemas.microsoft.com/office/powerpoint/2010/main" val="594530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object 2"/>
          <p:cNvGraphicFramePr>
            <a:graphicFrameLocks noGrp="1"/>
          </p:cNvGraphicFramePr>
          <p:nvPr/>
        </p:nvGraphicFramePr>
        <p:xfrm>
          <a:off x="73059" y="781303"/>
          <a:ext cx="12112624" cy="6070344"/>
        </p:xfrm>
        <a:graphic>
          <a:graphicData uri="http://schemas.openxmlformats.org/drawingml/2006/table">
            <a:tbl>
              <a:tblPr firstRow="1" bandRow="1">
                <a:tableStyleId>{2D5ABB26-0587-4C30-8999-92F81FD0307C}</a:tableStyleId>
              </a:tblPr>
              <a:tblGrid>
                <a:gridCol w="2895600">
                  <a:extLst>
                    <a:ext uri="{9D8B030D-6E8A-4147-A177-3AD203B41FA5}">
                      <a16:colId xmlns:a16="http://schemas.microsoft.com/office/drawing/2014/main" val="20000"/>
                    </a:ext>
                  </a:extLst>
                </a:gridCol>
                <a:gridCol w="1576704">
                  <a:extLst>
                    <a:ext uri="{9D8B030D-6E8A-4147-A177-3AD203B41FA5}">
                      <a16:colId xmlns:a16="http://schemas.microsoft.com/office/drawing/2014/main" val="20001"/>
                    </a:ext>
                  </a:extLst>
                </a:gridCol>
                <a:gridCol w="5770245">
                  <a:extLst>
                    <a:ext uri="{9D8B030D-6E8A-4147-A177-3AD203B41FA5}">
                      <a16:colId xmlns:a16="http://schemas.microsoft.com/office/drawing/2014/main" val="20002"/>
                    </a:ext>
                  </a:extLst>
                </a:gridCol>
                <a:gridCol w="1790700">
                  <a:extLst>
                    <a:ext uri="{9D8B030D-6E8A-4147-A177-3AD203B41FA5}">
                      <a16:colId xmlns:a16="http://schemas.microsoft.com/office/drawing/2014/main" val="20003"/>
                    </a:ext>
                  </a:extLst>
                </a:gridCol>
                <a:gridCol w="79375">
                  <a:extLst>
                    <a:ext uri="{9D8B030D-6E8A-4147-A177-3AD203B41FA5}">
                      <a16:colId xmlns:a16="http://schemas.microsoft.com/office/drawing/2014/main" val="20004"/>
                    </a:ext>
                  </a:extLst>
                </a:gridCol>
              </a:tblGrid>
              <a:tr h="365760">
                <a:tc>
                  <a:txBody>
                    <a:bodyPr/>
                    <a:lstStyle/>
                    <a:p>
                      <a:pPr marL="91440">
                        <a:lnSpc>
                          <a:spcPct val="100000"/>
                        </a:lnSpc>
                        <a:spcBef>
                          <a:spcPts val="240"/>
                        </a:spcBef>
                      </a:pPr>
                      <a:r>
                        <a:rPr sz="1800" b="1" spc="-10" dirty="0">
                          <a:solidFill>
                            <a:srgbClr val="FFFFFF"/>
                          </a:solidFill>
                          <a:latin typeface="Calibri"/>
                          <a:cs typeface="Calibri"/>
                        </a:rPr>
                        <a:t>Outward</a:t>
                      </a:r>
                      <a:r>
                        <a:rPr sz="1800" b="1" spc="-45" dirty="0">
                          <a:solidFill>
                            <a:srgbClr val="FFFFFF"/>
                          </a:solidFill>
                          <a:latin typeface="Calibri"/>
                          <a:cs typeface="Calibri"/>
                        </a:rPr>
                        <a:t> </a:t>
                      </a:r>
                      <a:r>
                        <a:rPr sz="1800" b="1" spc="-10" dirty="0">
                          <a:solidFill>
                            <a:srgbClr val="FFFFFF"/>
                          </a:solidFill>
                          <a:latin typeface="Calibri"/>
                          <a:cs typeface="Calibri"/>
                        </a:rPr>
                        <a:t>Revenue</a:t>
                      </a:r>
                      <a:endParaRPr sz="1800">
                        <a:latin typeface="Calibri"/>
                        <a:cs typeface="Calibri"/>
                      </a:endParaRPr>
                    </a:p>
                  </a:txBody>
                  <a:tcPr marL="0" marR="0" marT="3048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42B996"/>
                    </a:solidFill>
                  </a:tcPr>
                </a:tc>
                <a:tc>
                  <a:txBody>
                    <a:bodyPr/>
                    <a:lstStyle/>
                    <a:p>
                      <a:pPr marL="91440">
                        <a:lnSpc>
                          <a:spcPct val="100000"/>
                        </a:lnSpc>
                        <a:spcBef>
                          <a:spcPts val="240"/>
                        </a:spcBef>
                      </a:pPr>
                      <a:r>
                        <a:rPr sz="1800" b="1" spc="-10" dirty="0">
                          <a:solidFill>
                            <a:srgbClr val="FFFFFF"/>
                          </a:solidFill>
                          <a:latin typeface="Calibri"/>
                          <a:cs typeface="Calibri"/>
                        </a:rPr>
                        <a:t>Chargeability</a:t>
                      </a:r>
                      <a:endParaRPr sz="1800">
                        <a:latin typeface="Calibri"/>
                        <a:cs typeface="Calibri"/>
                      </a:endParaRPr>
                    </a:p>
                  </a:txBody>
                  <a:tcPr marL="0" marR="0" marT="3048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42B996"/>
                    </a:solidFill>
                  </a:tcPr>
                </a:tc>
                <a:tc gridSpan="2">
                  <a:txBody>
                    <a:bodyPr/>
                    <a:lstStyle/>
                    <a:p>
                      <a:pPr marL="91440">
                        <a:lnSpc>
                          <a:spcPct val="100000"/>
                        </a:lnSpc>
                        <a:spcBef>
                          <a:spcPts val="240"/>
                        </a:spcBef>
                      </a:pPr>
                      <a:r>
                        <a:rPr sz="1800" b="1" spc="-10" dirty="0">
                          <a:solidFill>
                            <a:srgbClr val="FFFFFF"/>
                          </a:solidFill>
                          <a:latin typeface="Calibri"/>
                          <a:cs typeface="Calibri"/>
                        </a:rPr>
                        <a:t>Remarks</a:t>
                      </a:r>
                      <a:endParaRPr sz="1800">
                        <a:latin typeface="Calibri"/>
                        <a:cs typeface="Calibri"/>
                      </a:endParaRPr>
                    </a:p>
                  </a:txBody>
                  <a:tcPr marL="0" marR="0" marT="30480" marB="0">
                    <a:lnL w="19050">
                      <a:solidFill>
                        <a:srgbClr val="FFFFFF"/>
                      </a:solidFill>
                      <a:prstDash val="solid"/>
                    </a:lnL>
                    <a:lnR w="19050">
                      <a:solidFill>
                        <a:srgbClr val="FFFFFF"/>
                      </a:solidFill>
                      <a:prstDash val="solid"/>
                    </a:lnR>
                    <a:lnT w="19050">
                      <a:solidFill>
                        <a:srgbClr val="FFFFFF"/>
                      </a:solidFill>
                      <a:prstDash val="solid"/>
                    </a:lnT>
                    <a:lnB w="53975">
                      <a:solidFill>
                        <a:srgbClr val="FFFFFF"/>
                      </a:solidFill>
                      <a:prstDash val="solid"/>
                    </a:lnB>
                    <a:solidFill>
                      <a:srgbClr val="42B996"/>
                    </a:solidFill>
                  </a:tcPr>
                </a:tc>
                <a:tc hMerge="1">
                  <a:txBody>
                    <a:bodyPr/>
                    <a:lstStyle/>
                    <a:p>
                      <a:endParaRPr/>
                    </a:p>
                  </a:txBody>
                  <a:tcPr marL="0" marR="0" marT="0" marB="0"/>
                </a:tc>
                <a:tc>
                  <a:txBody>
                    <a:bodyPr/>
                    <a:lstStyle/>
                    <a:p>
                      <a:pPr>
                        <a:lnSpc>
                          <a:spcPct val="100000"/>
                        </a:lnSpc>
                      </a:pPr>
                      <a:endParaRPr sz="1800">
                        <a:latin typeface="Times New Roman"/>
                        <a:cs typeface="Times New Roman"/>
                      </a:endParaRPr>
                    </a:p>
                  </a:txBody>
                  <a:tcPr marL="0" marR="0" marT="0" marB="0">
                    <a:lnL w="19050">
                      <a:solidFill>
                        <a:srgbClr val="FFFFFF"/>
                      </a:solidFill>
                      <a:prstDash val="solid"/>
                    </a:lnL>
                    <a:lnT w="9525">
                      <a:solidFill>
                        <a:srgbClr val="1CACE4"/>
                      </a:solidFill>
                      <a:prstDash val="solid"/>
                    </a:lnT>
                  </a:tcPr>
                </a:tc>
                <a:extLst>
                  <a:ext uri="{0D108BD9-81ED-4DB2-BD59-A6C34878D82A}">
                    <a16:rowId xmlns:a16="http://schemas.microsoft.com/office/drawing/2014/main" val="10000"/>
                  </a:ext>
                </a:extLst>
              </a:tr>
              <a:tr h="365760">
                <a:tc>
                  <a:txBody>
                    <a:bodyPr/>
                    <a:lstStyle/>
                    <a:p>
                      <a:pPr marL="91440">
                        <a:lnSpc>
                          <a:spcPct val="100000"/>
                        </a:lnSpc>
                        <a:spcBef>
                          <a:spcPts val="240"/>
                        </a:spcBef>
                      </a:pPr>
                      <a:r>
                        <a:rPr sz="1800" dirty="0">
                          <a:latin typeface="Calibri"/>
                          <a:cs typeface="Calibri"/>
                        </a:rPr>
                        <a:t>1.</a:t>
                      </a:r>
                      <a:r>
                        <a:rPr sz="1800" spc="-20" dirty="0">
                          <a:latin typeface="Calibri"/>
                          <a:cs typeface="Calibri"/>
                        </a:rPr>
                        <a:t> </a:t>
                      </a:r>
                      <a:r>
                        <a:rPr sz="1800" u="heavy" spc="-5" dirty="0">
                          <a:uFill>
                            <a:solidFill>
                              <a:srgbClr val="000000"/>
                            </a:solidFill>
                          </a:uFill>
                          <a:latin typeface="Calibri"/>
                          <a:cs typeface="Calibri"/>
                        </a:rPr>
                        <a:t>Insurance</a:t>
                      </a:r>
                      <a:r>
                        <a:rPr sz="1800" u="heavy" spc="-20" dirty="0">
                          <a:uFill>
                            <a:solidFill>
                              <a:srgbClr val="000000"/>
                            </a:solidFill>
                          </a:uFill>
                          <a:latin typeface="Calibri"/>
                          <a:cs typeface="Calibri"/>
                        </a:rPr>
                        <a:t> </a:t>
                      </a:r>
                      <a:r>
                        <a:rPr sz="1800" u="heavy" spc="-10" dirty="0">
                          <a:uFill>
                            <a:solidFill>
                              <a:srgbClr val="000000"/>
                            </a:solidFill>
                          </a:uFill>
                          <a:latin typeface="Calibri"/>
                          <a:cs typeface="Calibri"/>
                        </a:rPr>
                        <a:t>Premium</a:t>
                      </a:r>
                      <a:endParaRPr sz="1800">
                        <a:latin typeface="Calibri"/>
                        <a:cs typeface="Calibri"/>
                      </a:endParaRPr>
                    </a:p>
                  </a:txBody>
                  <a:tcPr marL="0" marR="0" marT="3048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FE7DD"/>
                    </a:solidFill>
                  </a:tcPr>
                </a:tc>
                <a:tc>
                  <a:txBody>
                    <a:bodyPr/>
                    <a:lstStyle/>
                    <a:p>
                      <a:pPr>
                        <a:lnSpc>
                          <a:spcPct val="100000"/>
                        </a:lnSpc>
                      </a:pPr>
                      <a:endParaRPr sz="1800">
                        <a:latin typeface="Times New Roman"/>
                        <a:cs typeface="Times New Roman"/>
                      </a:endParaRPr>
                    </a:p>
                  </a:txBody>
                  <a:tcPr marL="0" marR="0" marT="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FE7DD"/>
                    </a:solidFill>
                  </a:tcPr>
                </a:tc>
                <a:tc gridSpan="2">
                  <a:txBody>
                    <a:bodyPr/>
                    <a:lstStyle/>
                    <a:p>
                      <a:pPr marL="91440">
                        <a:lnSpc>
                          <a:spcPct val="100000"/>
                        </a:lnSpc>
                        <a:spcBef>
                          <a:spcPts val="240"/>
                        </a:spcBef>
                      </a:pPr>
                      <a:r>
                        <a:rPr sz="1800" spc="-20" dirty="0">
                          <a:latin typeface="Calibri"/>
                          <a:cs typeface="Calibri"/>
                        </a:rPr>
                        <a:t>(Refer</a:t>
                      </a:r>
                      <a:r>
                        <a:rPr sz="1800" spc="-5" dirty="0">
                          <a:latin typeface="Calibri"/>
                          <a:cs typeface="Calibri"/>
                        </a:rPr>
                        <a:t> </a:t>
                      </a:r>
                      <a:r>
                        <a:rPr sz="1800" spc="-10" dirty="0">
                          <a:latin typeface="Calibri"/>
                          <a:cs typeface="Calibri"/>
                        </a:rPr>
                        <a:t>Exemption </a:t>
                      </a:r>
                      <a:r>
                        <a:rPr sz="1800" spc="-5" dirty="0">
                          <a:latin typeface="Calibri"/>
                          <a:cs typeface="Calibri"/>
                        </a:rPr>
                        <a:t>slide)</a:t>
                      </a:r>
                      <a:endParaRPr sz="1800">
                        <a:latin typeface="Calibri"/>
                        <a:cs typeface="Calibri"/>
                      </a:endParaRPr>
                    </a:p>
                  </a:txBody>
                  <a:tcPr marL="0" marR="0" marT="30480" marB="0">
                    <a:lnL w="19050">
                      <a:solidFill>
                        <a:srgbClr val="FFFFFF"/>
                      </a:solidFill>
                      <a:prstDash val="solid"/>
                    </a:lnL>
                    <a:lnR w="19050">
                      <a:solidFill>
                        <a:srgbClr val="FFFFFF"/>
                      </a:solidFill>
                      <a:prstDash val="solid"/>
                    </a:lnR>
                    <a:lnT w="53975">
                      <a:solidFill>
                        <a:srgbClr val="FFFFFF"/>
                      </a:solidFill>
                      <a:prstDash val="solid"/>
                    </a:lnT>
                    <a:lnB w="19050">
                      <a:solidFill>
                        <a:srgbClr val="FFFFFF"/>
                      </a:solidFill>
                      <a:prstDash val="solid"/>
                    </a:lnB>
                    <a:solidFill>
                      <a:srgbClr val="CFE7DD"/>
                    </a:solidFill>
                  </a:tcPr>
                </a:tc>
                <a:tc hMerge="1">
                  <a:txBody>
                    <a:bodyPr/>
                    <a:lstStyle/>
                    <a:p>
                      <a:endParaRPr/>
                    </a:p>
                  </a:txBody>
                  <a:tcPr marL="0" marR="0" marT="0" marB="0"/>
                </a:tc>
                <a:tc>
                  <a:txBody>
                    <a:bodyPr/>
                    <a:lstStyle/>
                    <a:p>
                      <a:pPr>
                        <a:lnSpc>
                          <a:spcPct val="100000"/>
                        </a:lnSpc>
                      </a:pPr>
                      <a:endParaRPr sz="1800">
                        <a:latin typeface="Times New Roman"/>
                        <a:cs typeface="Times New Roman"/>
                      </a:endParaRPr>
                    </a:p>
                  </a:txBody>
                  <a:tcPr marL="0" marR="0" marT="0" marB="0">
                    <a:lnL w="19050">
                      <a:solidFill>
                        <a:srgbClr val="FFFFFF"/>
                      </a:solidFill>
                      <a:prstDash val="solid"/>
                    </a:lnL>
                  </a:tcPr>
                </a:tc>
                <a:extLst>
                  <a:ext uri="{0D108BD9-81ED-4DB2-BD59-A6C34878D82A}">
                    <a16:rowId xmlns:a16="http://schemas.microsoft.com/office/drawing/2014/main" val="10001"/>
                  </a:ext>
                </a:extLst>
              </a:tr>
              <a:tr h="365760">
                <a:tc>
                  <a:txBody>
                    <a:bodyPr/>
                    <a:lstStyle/>
                    <a:p>
                      <a:pPr marL="353695">
                        <a:lnSpc>
                          <a:spcPct val="100000"/>
                        </a:lnSpc>
                        <a:spcBef>
                          <a:spcPts val="244"/>
                        </a:spcBef>
                      </a:pPr>
                      <a:r>
                        <a:rPr sz="1800" spc="-15" dirty="0">
                          <a:latin typeface="Calibri"/>
                          <a:cs typeface="Calibri"/>
                        </a:rPr>
                        <a:t>Life</a:t>
                      </a:r>
                      <a:r>
                        <a:rPr sz="1800" spc="-30" dirty="0">
                          <a:latin typeface="Calibri"/>
                          <a:cs typeface="Calibri"/>
                        </a:rPr>
                        <a:t> </a:t>
                      </a:r>
                      <a:r>
                        <a:rPr sz="1800" spc="-5" dirty="0">
                          <a:latin typeface="Calibri"/>
                          <a:cs typeface="Calibri"/>
                        </a:rPr>
                        <a:t>Insurance</a:t>
                      </a:r>
                      <a:endParaRPr sz="1800">
                        <a:latin typeface="Calibri"/>
                        <a:cs typeface="Calibri"/>
                      </a:endParaRPr>
                    </a:p>
                  </a:txBody>
                  <a:tcPr marL="0" marR="0" marT="31114"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9F3EF"/>
                    </a:solidFill>
                  </a:tcPr>
                </a:tc>
                <a:tc>
                  <a:txBody>
                    <a:bodyPr/>
                    <a:lstStyle/>
                    <a:p>
                      <a:pPr marL="91440">
                        <a:lnSpc>
                          <a:spcPct val="100000"/>
                        </a:lnSpc>
                        <a:spcBef>
                          <a:spcPts val="244"/>
                        </a:spcBef>
                      </a:pPr>
                      <a:r>
                        <a:rPr sz="1800" spc="-5" dirty="0">
                          <a:latin typeface="Calibri"/>
                          <a:cs typeface="Calibri"/>
                        </a:rPr>
                        <a:t>GST</a:t>
                      </a:r>
                      <a:r>
                        <a:rPr sz="1800" spc="-30" dirty="0">
                          <a:latin typeface="Calibri"/>
                          <a:cs typeface="Calibri"/>
                        </a:rPr>
                        <a:t> </a:t>
                      </a:r>
                      <a:r>
                        <a:rPr sz="1800" dirty="0">
                          <a:latin typeface="Calibri"/>
                          <a:cs typeface="Calibri"/>
                        </a:rPr>
                        <a:t>@</a:t>
                      </a:r>
                      <a:r>
                        <a:rPr sz="1800" spc="-20" dirty="0">
                          <a:latin typeface="Calibri"/>
                          <a:cs typeface="Calibri"/>
                        </a:rPr>
                        <a:t> </a:t>
                      </a:r>
                      <a:r>
                        <a:rPr sz="1800" dirty="0">
                          <a:latin typeface="Calibri"/>
                          <a:cs typeface="Calibri"/>
                        </a:rPr>
                        <a:t>18%</a:t>
                      </a:r>
                      <a:endParaRPr sz="1800">
                        <a:latin typeface="Calibri"/>
                        <a:cs typeface="Calibri"/>
                      </a:endParaRPr>
                    </a:p>
                  </a:txBody>
                  <a:tcPr marL="0" marR="0" marT="31114"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9F3EF"/>
                    </a:solidFill>
                  </a:tcPr>
                </a:tc>
                <a:tc gridSpan="2">
                  <a:txBody>
                    <a:bodyPr/>
                    <a:lstStyle/>
                    <a:p>
                      <a:pPr marL="91440">
                        <a:lnSpc>
                          <a:spcPct val="100000"/>
                        </a:lnSpc>
                        <a:spcBef>
                          <a:spcPts val="244"/>
                        </a:spcBef>
                      </a:pPr>
                      <a:r>
                        <a:rPr sz="1800" spc="-25" dirty="0">
                          <a:latin typeface="Calibri"/>
                          <a:cs typeface="Calibri"/>
                        </a:rPr>
                        <a:t>Refer</a:t>
                      </a:r>
                      <a:r>
                        <a:rPr sz="1800" dirty="0">
                          <a:latin typeface="Calibri"/>
                          <a:cs typeface="Calibri"/>
                        </a:rPr>
                        <a:t> </a:t>
                      </a:r>
                      <a:r>
                        <a:rPr sz="1800" spc="-10" dirty="0">
                          <a:latin typeface="Calibri"/>
                          <a:cs typeface="Calibri"/>
                        </a:rPr>
                        <a:t>Next</a:t>
                      </a:r>
                      <a:r>
                        <a:rPr sz="1800" spc="-5" dirty="0">
                          <a:latin typeface="Calibri"/>
                          <a:cs typeface="Calibri"/>
                        </a:rPr>
                        <a:t> Slide</a:t>
                      </a:r>
                      <a:r>
                        <a:rPr sz="1800" spc="10" dirty="0">
                          <a:latin typeface="Calibri"/>
                          <a:cs typeface="Calibri"/>
                        </a:rPr>
                        <a:t> </a:t>
                      </a:r>
                      <a:r>
                        <a:rPr sz="1800" spc="-15" dirty="0">
                          <a:latin typeface="Calibri"/>
                          <a:cs typeface="Calibri"/>
                        </a:rPr>
                        <a:t>for</a:t>
                      </a:r>
                      <a:r>
                        <a:rPr sz="1800" spc="-10" dirty="0">
                          <a:latin typeface="Calibri"/>
                          <a:cs typeface="Calibri"/>
                        </a:rPr>
                        <a:t> detailed</a:t>
                      </a:r>
                      <a:r>
                        <a:rPr sz="1800" spc="25" dirty="0">
                          <a:latin typeface="Calibri"/>
                          <a:cs typeface="Calibri"/>
                        </a:rPr>
                        <a:t> </a:t>
                      </a:r>
                      <a:r>
                        <a:rPr sz="1800" spc="-10" dirty="0">
                          <a:latin typeface="Calibri"/>
                          <a:cs typeface="Calibri"/>
                        </a:rPr>
                        <a:t>Rates</a:t>
                      </a:r>
                      <a:endParaRPr sz="1800">
                        <a:latin typeface="Calibri"/>
                        <a:cs typeface="Calibri"/>
                      </a:endParaRPr>
                    </a:p>
                  </a:txBody>
                  <a:tcPr marL="0" marR="0" marT="31114"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9F3EF"/>
                    </a:solidFill>
                  </a:tcPr>
                </a:tc>
                <a:tc hMerge="1">
                  <a:txBody>
                    <a:bodyPr/>
                    <a:lstStyle/>
                    <a:p>
                      <a:endParaRPr/>
                    </a:p>
                  </a:txBody>
                  <a:tcPr marL="0" marR="0" marT="0" marB="0"/>
                </a:tc>
                <a:tc>
                  <a:txBody>
                    <a:bodyPr/>
                    <a:lstStyle/>
                    <a:p>
                      <a:pPr>
                        <a:lnSpc>
                          <a:spcPct val="100000"/>
                        </a:lnSpc>
                      </a:pPr>
                      <a:endParaRPr sz="1800">
                        <a:latin typeface="Times New Roman"/>
                        <a:cs typeface="Times New Roman"/>
                      </a:endParaRPr>
                    </a:p>
                  </a:txBody>
                  <a:tcPr marL="0" marR="0" marT="0" marB="0">
                    <a:lnL w="19050">
                      <a:solidFill>
                        <a:srgbClr val="FFFFFF"/>
                      </a:solidFill>
                      <a:prstDash val="solid"/>
                    </a:lnL>
                  </a:tcPr>
                </a:tc>
                <a:extLst>
                  <a:ext uri="{0D108BD9-81ED-4DB2-BD59-A6C34878D82A}">
                    <a16:rowId xmlns:a16="http://schemas.microsoft.com/office/drawing/2014/main" val="10002"/>
                  </a:ext>
                </a:extLst>
              </a:tr>
              <a:tr h="365760">
                <a:tc>
                  <a:txBody>
                    <a:bodyPr/>
                    <a:lstStyle/>
                    <a:p>
                      <a:pPr marL="353695">
                        <a:lnSpc>
                          <a:spcPct val="100000"/>
                        </a:lnSpc>
                        <a:spcBef>
                          <a:spcPts val="240"/>
                        </a:spcBef>
                      </a:pPr>
                      <a:r>
                        <a:rPr sz="1800" spc="-10" dirty="0">
                          <a:latin typeface="Calibri"/>
                          <a:cs typeface="Calibri"/>
                        </a:rPr>
                        <a:t>Non-Life</a:t>
                      </a:r>
                      <a:r>
                        <a:rPr sz="1800" spc="-20" dirty="0">
                          <a:latin typeface="Calibri"/>
                          <a:cs typeface="Calibri"/>
                        </a:rPr>
                        <a:t> </a:t>
                      </a:r>
                      <a:r>
                        <a:rPr sz="1800" spc="-5" dirty="0">
                          <a:latin typeface="Calibri"/>
                          <a:cs typeface="Calibri"/>
                        </a:rPr>
                        <a:t>Insurance</a:t>
                      </a:r>
                      <a:endParaRPr sz="1800">
                        <a:latin typeface="Calibri"/>
                        <a:cs typeface="Calibri"/>
                      </a:endParaRPr>
                    </a:p>
                  </a:txBody>
                  <a:tcPr marL="0" marR="0" marT="3048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CFE7DD"/>
                    </a:solidFill>
                  </a:tcPr>
                </a:tc>
                <a:tc>
                  <a:txBody>
                    <a:bodyPr/>
                    <a:lstStyle/>
                    <a:p>
                      <a:pPr marL="91440">
                        <a:lnSpc>
                          <a:spcPct val="100000"/>
                        </a:lnSpc>
                        <a:spcBef>
                          <a:spcPts val="240"/>
                        </a:spcBef>
                      </a:pPr>
                      <a:r>
                        <a:rPr sz="1800" spc="-5" dirty="0">
                          <a:latin typeface="Calibri"/>
                          <a:cs typeface="Calibri"/>
                        </a:rPr>
                        <a:t>GST</a:t>
                      </a:r>
                      <a:r>
                        <a:rPr sz="1800" spc="-30" dirty="0">
                          <a:latin typeface="Calibri"/>
                          <a:cs typeface="Calibri"/>
                        </a:rPr>
                        <a:t> </a:t>
                      </a:r>
                      <a:r>
                        <a:rPr sz="1800" dirty="0">
                          <a:latin typeface="Calibri"/>
                          <a:cs typeface="Calibri"/>
                        </a:rPr>
                        <a:t>@</a:t>
                      </a:r>
                      <a:r>
                        <a:rPr sz="1800" spc="-20" dirty="0">
                          <a:latin typeface="Calibri"/>
                          <a:cs typeface="Calibri"/>
                        </a:rPr>
                        <a:t> </a:t>
                      </a:r>
                      <a:r>
                        <a:rPr sz="1800" dirty="0">
                          <a:latin typeface="Calibri"/>
                          <a:cs typeface="Calibri"/>
                        </a:rPr>
                        <a:t>18%</a:t>
                      </a:r>
                      <a:endParaRPr sz="1800">
                        <a:latin typeface="Calibri"/>
                        <a:cs typeface="Calibri"/>
                      </a:endParaRPr>
                    </a:p>
                  </a:txBody>
                  <a:tcPr marL="0" marR="0" marT="3048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CFE7DD"/>
                    </a:solidFill>
                  </a:tcPr>
                </a:tc>
                <a:tc gridSpan="2">
                  <a:txBody>
                    <a:bodyPr/>
                    <a:lstStyle/>
                    <a:p>
                      <a:pPr>
                        <a:lnSpc>
                          <a:spcPct val="100000"/>
                        </a:lnSpc>
                      </a:pPr>
                      <a:endParaRPr sz="1800">
                        <a:latin typeface="Times New Roman"/>
                        <a:cs typeface="Times New Roman"/>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CFE7DD"/>
                    </a:solidFill>
                  </a:tcPr>
                </a:tc>
                <a:tc hMerge="1">
                  <a:txBody>
                    <a:bodyPr/>
                    <a:lstStyle/>
                    <a:p>
                      <a:endParaRPr/>
                    </a:p>
                  </a:txBody>
                  <a:tcPr marL="0" marR="0" marT="0" marB="0"/>
                </a:tc>
                <a:tc>
                  <a:txBody>
                    <a:bodyPr/>
                    <a:lstStyle/>
                    <a:p>
                      <a:pPr>
                        <a:lnSpc>
                          <a:spcPct val="100000"/>
                        </a:lnSpc>
                      </a:pPr>
                      <a:endParaRPr sz="1800">
                        <a:latin typeface="Times New Roman"/>
                        <a:cs typeface="Times New Roman"/>
                      </a:endParaRPr>
                    </a:p>
                  </a:txBody>
                  <a:tcPr marL="0" marR="0" marT="0" marB="0">
                    <a:lnL w="19050">
                      <a:solidFill>
                        <a:srgbClr val="FFFFFF"/>
                      </a:solidFill>
                      <a:prstDash val="solid"/>
                    </a:lnL>
                  </a:tcPr>
                </a:tc>
                <a:extLst>
                  <a:ext uri="{0D108BD9-81ED-4DB2-BD59-A6C34878D82A}">
                    <a16:rowId xmlns:a16="http://schemas.microsoft.com/office/drawing/2014/main" val="10003"/>
                  </a:ext>
                </a:extLst>
              </a:tr>
              <a:tr h="365760">
                <a:tc>
                  <a:txBody>
                    <a:bodyPr/>
                    <a:lstStyle/>
                    <a:p>
                      <a:pPr marL="91440">
                        <a:lnSpc>
                          <a:spcPct val="100000"/>
                        </a:lnSpc>
                        <a:spcBef>
                          <a:spcPts val="244"/>
                        </a:spcBef>
                      </a:pPr>
                      <a:r>
                        <a:rPr sz="1800" spc="-5" dirty="0">
                          <a:latin typeface="Calibri"/>
                          <a:cs typeface="Calibri"/>
                        </a:rPr>
                        <a:t>2</a:t>
                      </a:r>
                      <a:r>
                        <a:rPr sz="1800" u="heavy" spc="-5" dirty="0">
                          <a:uFill>
                            <a:solidFill>
                              <a:srgbClr val="000000"/>
                            </a:solidFill>
                          </a:uFill>
                          <a:latin typeface="Calibri"/>
                          <a:cs typeface="Calibri"/>
                        </a:rPr>
                        <a:t>.</a:t>
                      </a:r>
                      <a:r>
                        <a:rPr sz="1800" u="heavy" spc="-15" dirty="0">
                          <a:uFill>
                            <a:solidFill>
                              <a:srgbClr val="000000"/>
                            </a:solidFill>
                          </a:uFill>
                          <a:latin typeface="Calibri"/>
                          <a:cs typeface="Calibri"/>
                        </a:rPr>
                        <a:t> </a:t>
                      </a:r>
                      <a:r>
                        <a:rPr sz="1800" u="heavy" spc="-10" dirty="0">
                          <a:uFill>
                            <a:solidFill>
                              <a:srgbClr val="000000"/>
                            </a:solidFill>
                          </a:uFill>
                          <a:latin typeface="Calibri"/>
                          <a:cs typeface="Calibri"/>
                        </a:rPr>
                        <a:t>Investment</a:t>
                      </a:r>
                      <a:r>
                        <a:rPr sz="1800" u="heavy" spc="-35" dirty="0">
                          <a:uFill>
                            <a:solidFill>
                              <a:srgbClr val="000000"/>
                            </a:solidFill>
                          </a:uFill>
                          <a:latin typeface="Calibri"/>
                          <a:cs typeface="Calibri"/>
                        </a:rPr>
                        <a:t> </a:t>
                      </a:r>
                      <a:r>
                        <a:rPr sz="1800" u="heavy" spc="-10" dirty="0">
                          <a:uFill>
                            <a:solidFill>
                              <a:srgbClr val="000000"/>
                            </a:solidFill>
                          </a:uFill>
                          <a:latin typeface="Calibri"/>
                          <a:cs typeface="Calibri"/>
                        </a:rPr>
                        <a:t>Income</a:t>
                      </a:r>
                      <a:endParaRPr sz="1800">
                        <a:latin typeface="Calibri"/>
                        <a:cs typeface="Calibri"/>
                      </a:endParaRPr>
                    </a:p>
                  </a:txBody>
                  <a:tcPr marL="0" marR="0" marT="31114"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9F3EF"/>
                    </a:solidFill>
                  </a:tcPr>
                </a:tc>
                <a:tc>
                  <a:txBody>
                    <a:bodyPr/>
                    <a:lstStyle/>
                    <a:p>
                      <a:pPr>
                        <a:lnSpc>
                          <a:spcPct val="100000"/>
                        </a:lnSpc>
                      </a:pPr>
                      <a:endParaRPr sz="1800">
                        <a:latin typeface="Times New Roman"/>
                        <a:cs typeface="Times New Roman"/>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9F3EF"/>
                    </a:solidFill>
                  </a:tcPr>
                </a:tc>
                <a:tc gridSpan="2">
                  <a:txBody>
                    <a:bodyPr/>
                    <a:lstStyle/>
                    <a:p>
                      <a:pPr>
                        <a:lnSpc>
                          <a:spcPct val="100000"/>
                        </a:lnSpc>
                      </a:pPr>
                      <a:endParaRPr sz="1800">
                        <a:latin typeface="Times New Roman"/>
                        <a:cs typeface="Times New Roman"/>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9F3EF"/>
                    </a:solidFill>
                  </a:tcPr>
                </a:tc>
                <a:tc hMerge="1">
                  <a:txBody>
                    <a:bodyPr/>
                    <a:lstStyle/>
                    <a:p>
                      <a:endParaRPr/>
                    </a:p>
                  </a:txBody>
                  <a:tcPr marL="0" marR="0" marT="0" marB="0"/>
                </a:tc>
                <a:tc>
                  <a:txBody>
                    <a:bodyPr/>
                    <a:lstStyle/>
                    <a:p>
                      <a:pPr>
                        <a:lnSpc>
                          <a:spcPct val="100000"/>
                        </a:lnSpc>
                      </a:pPr>
                      <a:endParaRPr sz="1800">
                        <a:latin typeface="Times New Roman"/>
                        <a:cs typeface="Times New Roman"/>
                      </a:endParaRPr>
                    </a:p>
                  </a:txBody>
                  <a:tcPr marL="0" marR="0" marT="0" marB="0">
                    <a:lnL w="19050">
                      <a:solidFill>
                        <a:srgbClr val="FFFFFF"/>
                      </a:solidFill>
                      <a:prstDash val="solid"/>
                    </a:lnL>
                  </a:tcPr>
                </a:tc>
                <a:extLst>
                  <a:ext uri="{0D108BD9-81ED-4DB2-BD59-A6C34878D82A}">
                    <a16:rowId xmlns:a16="http://schemas.microsoft.com/office/drawing/2014/main" val="10004"/>
                  </a:ext>
                </a:extLst>
              </a:tr>
              <a:tr h="365760">
                <a:tc>
                  <a:txBody>
                    <a:bodyPr/>
                    <a:lstStyle/>
                    <a:p>
                      <a:pPr marL="353695">
                        <a:lnSpc>
                          <a:spcPct val="100000"/>
                        </a:lnSpc>
                        <a:spcBef>
                          <a:spcPts val="245"/>
                        </a:spcBef>
                      </a:pPr>
                      <a:r>
                        <a:rPr sz="1800" spc="-10" dirty="0">
                          <a:latin typeface="Calibri"/>
                          <a:cs typeface="Calibri"/>
                        </a:rPr>
                        <a:t>Interest/Dividend</a:t>
                      </a:r>
                      <a:endParaRPr sz="1800">
                        <a:latin typeface="Calibri"/>
                        <a:cs typeface="Calibri"/>
                      </a:endParaRPr>
                    </a:p>
                  </a:txBody>
                  <a:tcPr marL="0" marR="0" marT="3111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CFE7DD"/>
                    </a:solidFill>
                  </a:tcPr>
                </a:tc>
                <a:tc>
                  <a:txBody>
                    <a:bodyPr/>
                    <a:lstStyle/>
                    <a:p>
                      <a:pPr marL="91440">
                        <a:lnSpc>
                          <a:spcPct val="100000"/>
                        </a:lnSpc>
                        <a:spcBef>
                          <a:spcPts val="245"/>
                        </a:spcBef>
                      </a:pPr>
                      <a:r>
                        <a:rPr sz="1800" dirty="0">
                          <a:latin typeface="Calibri"/>
                          <a:cs typeface="Calibri"/>
                        </a:rPr>
                        <a:t>No</a:t>
                      </a:r>
                      <a:r>
                        <a:rPr sz="1800" spc="-45" dirty="0">
                          <a:latin typeface="Calibri"/>
                          <a:cs typeface="Calibri"/>
                        </a:rPr>
                        <a:t> </a:t>
                      </a:r>
                      <a:r>
                        <a:rPr sz="1800" spc="-5" dirty="0">
                          <a:latin typeface="Calibri"/>
                          <a:cs typeface="Calibri"/>
                        </a:rPr>
                        <a:t>GST</a:t>
                      </a:r>
                      <a:endParaRPr sz="1800">
                        <a:latin typeface="Calibri"/>
                        <a:cs typeface="Calibri"/>
                      </a:endParaRPr>
                    </a:p>
                  </a:txBody>
                  <a:tcPr marL="0" marR="0" marT="3111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CFE7DD"/>
                    </a:solidFill>
                  </a:tcPr>
                </a:tc>
                <a:tc gridSpan="2">
                  <a:txBody>
                    <a:bodyPr/>
                    <a:lstStyle/>
                    <a:p>
                      <a:pPr marL="95885">
                        <a:lnSpc>
                          <a:spcPct val="100000"/>
                        </a:lnSpc>
                        <a:spcBef>
                          <a:spcPts val="395"/>
                        </a:spcBef>
                      </a:pPr>
                      <a:r>
                        <a:rPr sz="1800" dirty="0">
                          <a:latin typeface="Lucida Sans Unicode"/>
                          <a:cs typeface="Lucida Sans Unicode"/>
                        </a:rPr>
                        <a:t>Interest</a:t>
                      </a:r>
                      <a:r>
                        <a:rPr sz="1800" spc="-130" dirty="0">
                          <a:latin typeface="Lucida Sans Unicode"/>
                          <a:cs typeface="Lucida Sans Unicode"/>
                        </a:rPr>
                        <a:t> </a:t>
                      </a:r>
                      <a:r>
                        <a:rPr sz="1800" spc="-60" dirty="0">
                          <a:latin typeface="Lucida Sans Unicode"/>
                          <a:cs typeface="Lucida Sans Unicode"/>
                        </a:rPr>
                        <a:t>is</a:t>
                      </a:r>
                      <a:r>
                        <a:rPr sz="1800" spc="-95" dirty="0">
                          <a:latin typeface="Lucida Sans Unicode"/>
                          <a:cs typeface="Lucida Sans Unicode"/>
                        </a:rPr>
                        <a:t> </a:t>
                      </a:r>
                      <a:r>
                        <a:rPr sz="1800" spc="-40" dirty="0">
                          <a:latin typeface="Lucida Sans Unicode"/>
                          <a:cs typeface="Lucida Sans Unicode"/>
                        </a:rPr>
                        <a:t>Exempt.</a:t>
                      </a:r>
                      <a:r>
                        <a:rPr sz="1800" spc="-160" dirty="0">
                          <a:latin typeface="Lucida Sans Unicode"/>
                          <a:cs typeface="Lucida Sans Unicode"/>
                        </a:rPr>
                        <a:t> </a:t>
                      </a:r>
                      <a:r>
                        <a:rPr sz="1800" spc="-30" dirty="0">
                          <a:latin typeface="Lucida Sans Unicode"/>
                          <a:cs typeface="Lucida Sans Unicode"/>
                        </a:rPr>
                        <a:t>Divided</a:t>
                      </a:r>
                      <a:r>
                        <a:rPr sz="1800" spc="-155" dirty="0">
                          <a:latin typeface="Lucida Sans Unicode"/>
                          <a:cs typeface="Lucida Sans Unicode"/>
                        </a:rPr>
                        <a:t> </a:t>
                      </a:r>
                      <a:r>
                        <a:rPr sz="1800" spc="-60" dirty="0">
                          <a:latin typeface="Lucida Sans Unicode"/>
                          <a:cs typeface="Lucida Sans Unicode"/>
                        </a:rPr>
                        <a:t>is</a:t>
                      </a:r>
                      <a:r>
                        <a:rPr sz="1800" spc="-95" dirty="0">
                          <a:latin typeface="Lucida Sans Unicode"/>
                          <a:cs typeface="Lucida Sans Unicode"/>
                        </a:rPr>
                        <a:t> </a:t>
                      </a:r>
                      <a:r>
                        <a:rPr sz="1800" spc="-25" dirty="0">
                          <a:latin typeface="Lucida Sans Unicode"/>
                          <a:cs typeface="Lucida Sans Unicode"/>
                        </a:rPr>
                        <a:t>appropriation</a:t>
                      </a:r>
                      <a:r>
                        <a:rPr sz="1800" spc="-170" dirty="0">
                          <a:latin typeface="Lucida Sans Unicode"/>
                          <a:cs typeface="Lucida Sans Unicode"/>
                        </a:rPr>
                        <a:t> </a:t>
                      </a:r>
                      <a:r>
                        <a:rPr sz="1800" spc="-30" dirty="0">
                          <a:latin typeface="Lucida Sans Unicode"/>
                          <a:cs typeface="Lucida Sans Unicode"/>
                        </a:rPr>
                        <a:t>of</a:t>
                      </a:r>
                      <a:r>
                        <a:rPr sz="1800" spc="-75" dirty="0">
                          <a:latin typeface="Lucida Sans Unicode"/>
                          <a:cs typeface="Lucida Sans Unicode"/>
                        </a:rPr>
                        <a:t> </a:t>
                      </a:r>
                      <a:r>
                        <a:rPr sz="1800" spc="-10" dirty="0">
                          <a:latin typeface="Lucida Sans Unicode"/>
                          <a:cs typeface="Lucida Sans Unicode"/>
                        </a:rPr>
                        <a:t>Profit</a:t>
                      </a:r>
                      <a:endParaRPr sz="1800">
                        <a:latin typeface="Lucida Sans Unicode"/>
                        <a:cs typeface="Lucida Sans Unicode"/>
                      </a:endParaRPr>
                    </a:p>
                  </a:txBody>
                  <a:tcPr marL="0" marR="0" marT="5016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CFE7DD"/>
                    </a:solidFill>
                  </a:tcPr>
                </a:tc>
                <a:tc hMerge="1">
                  <a:txBody>
                    <a:bodyPr/>
                    <a:lstStyle/>
                    <a:p>
                      <a:endParaRPr/>
                    </a:p>
                  </a:txBody>
                  <a:tcPr marL="0" marR="0" marT="0" marB="0"/>
                </a:tc>
                <a:tc>
                  <a:txBody>
                    <a:bodyPr/>
                    <a:lstStyle/>
                    <a:p>
                      <a:pPr>
                        <a:lnSpc>
                          <a:spcPct val="100000"/>
                        </a:lnSpc>
                      </a:pPr>
                      <a:endParaRPr sz="1800">
                        <a:latin typeface="Times New Roman"/>
                        <a:cs typeface="Times New Roman"/>
                      </a:endParaRPr>
                    </a:p>
                  </a:txBody>
                  <a:tcPr marL="0" marR="0" marT="0" marB="0">
                    <a:lnL w="19050">
                      <a:solidFill>
                        <a:srgbClr val="FFFFFF"/>
                      </a:solidFill>
                      <a:prstDash val="solid"/>
                    </a:lnL>
                  </a:tcPr>
                </a:tc>
                <a:extLst>
                  <a:ext uri="{0D108BD9-81ED-4DB2-BD59-A6C34878D82A}">
                    <a16:rowId xmlns:a16="http://schemas.microsoft.com/office/drawing/2014/main" val="10005"/>
                  </a:ext>
                </a:extLst>
              </a:tr>
              <a:tr h="365760">
                <a:tc>
                  <a:txBody>
                    <a:bodyPr/>
                    <a:lstStyle/>
                    <a:p>
                      <a:pPr marL="353695">
                        <a:lnSpc>
                          <a:spcPct val="100000"/>
                        </a:lnSpc>
                        <a:spcBef>
                          <a:spcPts val="245"/>
                        </a:spcBef>
                      </a:pPr>
                      <a:r>
                        <a:rPr sz="1800" spc="-15" dirty="0">
                          <a:latin typeface="Calibri"/>
                          <a:cs typeface="Calibri"/>
                        </a:rPr>
                        <a:t>Rent</a:t>
                      </a:r>
                      <a:endParaRPr sz="1800">
                        <a:latin typeface="Calibri"/>
                        <a:cs typeface="Calibri"/>
                      </a:endParaRPr>
                    </a:p>
                  </a:txBody>
                  <a:tcPr marL="0" marR="0" marT="3111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9F3EF"/>
                    </a:solidFill>
                  </a:tcPr>
                </a:tc>
                <a:tc>
                  <a:txBody>
                    <a:bodyPr/>
                    <a:lstStyle/>
                    <a:p>
                      <a:pPr marL="91440">
                        <a:lnSpc>
                          <a:spcPct val="100000"/>
                        </a:lnSpc>
                        <a:spcBef>
                          <a:spcPts val="245"/>
                        </a:spcBef>
                      </a:pPr>
                      <a:r>
                        <a:rPr sz="1800" spc="-5" dirty="0">
                          <a:latin typeface="Calibri"/>
                          <a:cs typeface="Calibri"/>
                        </a:rPr>
                        <a:t>Depends</a:t>
                      </a:r>
                      <a:endParaRPr sz="1800">
                        <a:latin typeface="Calibri"/>
                        <a:cs typeface="Calibri"/>
                      </a:endParaRPr>
                    </a:p>
                  </a:txBody>
                  <a:tcPr marL="0" marR="0" marT="3111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9F3EF"/>
                    </a:solidFill>
                  </a:tcPr>
                </a:tc>
                <a:tc gridSpan="2">
                  <a:txBody>
                    <a:bodyPr/>
                    <a:lstStyle/>
                    <a:p>
                      <a:pPr marL="91440">
                        <a:lnSpc>
                          <a:spcPct val="100000"/>
                        </a:lnSpc>
                        <a:spcBef>
                          <a:spcPts val="245"/>
                        </a:spcBef>
                      </a:pPr>
                      <a:r>
                        <a:rPr sz="1800" spc="-15" dirty="0">
                          <a:latin typeface="Calibri"/>
                          <a:cs typeface="Calibri"/>
                        </a:rPr>
                        <a:t>Rent</a:t>
                      </a:r>
                      <a:r>
                        <a:rPr sz="1800" spc="15" dirty="0">
                          <a:latin typeface="Calibri"/>
                          <a:cs typeface="Calibri"/>
                        </a:rPr>
                        <a:t> </a:t>
                      </a:r>
                      <a:r>
                        <a:rPr sz="1800" spc="-10" dirty="0">
                          <a:latin typeface="Calibri"/>
                          <a:cs typeface="Calibri"/>
                        </a:rPr>
                        <a:t>from</a:t>
                      </a:r>
                      <a:r>
                        <a:rPr sz="1800" spc="10" dirty="0">
                          <a:latin typeface="Calibri"/>
                          <a:cs typeface="Calibri"/>
                        </a:rPr>
                        <a:t> </a:t>
                      </a:r>
                      <a:r>
                        <a:rPr sz="1800" spc="-10" dirty="0">
                          <a:latin typeface="Calibri"/>
                          <a:cs typeface="Calibri"/>
                        </a:rPr>
                        <a:t>Residential</a:t>
                      </a:r>
                      <a:r>
                        <a:rPr sz="1800" spc="15" dirty="0">
                          <a:latin typeface="Calibri"/>
                          <a:cs typeface="Calibri"/>
                        </a:rPr>
                        <a:t> </a:t>
                      </a:r>
                      <a:r>
                        <a:rPr sz="1800" spc="-10" dirty="0">
                          <a:latin typeface="Calibri"/>
                          <a:cs typeface="Calibri"/>
                        </a:rPr>
                        <a:t>Accommodation</a:t>
                      </a:r>
                      <a:r>
                        <a:rPr sz="1800" spc="25" dirty="0">
                          <a:latin typeface="Calibri"/>
                          <a:cs typeface="Calibri"/>
                        </a:rPr>
                        <a:t> </a:t>
                      </a:r>
                      <a:r>
                        <a:rPr sz="1800" spc="-15" dirty="0">
                          <a:latin typeface="Calibri"/>
                          <a:cs typeface="Calibri"/>
                        </a:rPr>
                        <a:t>for</a:t>
                      </a:r>
                      <a:r>
                        <a:rPr sz="1800" spc="5" dirty="0">
                          <a:latin typeface="Calibri"/>
                          <a:cs typeface="Calibri"/>
                        </a:rPr>
                        <a:t> </a:t>
                      </a:r>
                      <a:r>
                        <a:rPr sz="1800" spc="-10" dirty="0">
                          <a:latin typeface="Calibri"/>
                          <a:cs typeface="Calibri"/>
                        </a:rPr>
                        <a:t>residence</a:t>
                      </a:r>
                      <a:r>
                        <a:rPr sz="1800" spc="20" dirty="0">
                          <a:latin typeface="Calibri"/>
                          <a:cs typeface="Calibri"/>
                        </a:rPr>
                        <a:t> </a:t>
                      </a:r>
                      <a:r>
                        <a:rPr sz="1800" spc="-5" dirty="0">
                          <a:latin typeface="Calibri"/>
                          <a:cs typeface="Calibri"/>
                        </a:rPr>
                        <a:t>is</a:t>
                      </a:r>
                      <a:r>
                        <a:rPr sz="1800" spc="10" dirty="0">
                          <a:latin typeface="Calibri"/>
                          <a:cs typeface="Calibri"/>
                        </a:rPr>
                        <a:t> </a:t>
                      </a:r>
                      <a:r>
                        <a:rPr sz="1800" spc="-15" dirty="0">
                          <a:latin typeface="Calibri"/>
                          <a:cs typeface="Calibri"/>
                        </a:rPr>
                        <a:t>exempt</a:t>
                      </a:r>
                      <a:endParaRPr sz="1800">
                        <a:latin typeface="Calibri"/>
                        <a:cs typeface="Calibri"/>
                      </a:endParaRPr>
                    </a:p>
                  </a:txBody>
                  <a:tcPr marL="0" marR="0" marT="3111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9F3EF"/>
                    </a:solidFill>
                  </a:tcPr>
                </a:tc>
                <a:tc hMerge="1">
                  <a:txBody>
                    <a:bodyPr/>
                    <a:lstStyle/>
                    <a:p>
                      <a:endParaRPr/>
                    </a:p>
                  </a:txBody>
                  <a:tcPr marL="0" marR="0" marT="0" marB="0"/>
                </a:tc>
                <a:tc>
                  <a:txBody>
                    <a:bodyPr/>
                    <a:lstStyle/>
                    <a:p>
                      <a:pPr>
                        <a:lnSpc>
                          <a:spcPct val="100000"/>
                        </a:lnSpc>
                      </a:pPr>
                      <a:endParaRPr sz="1800">
                        <a:latin typeface="Times New Roman"/>
                        <a:cs typeface="Times New Roman"/>
                      </a:endParaRPr>
                    </a:p>
                  </a:txBody>
                  <a:tcPr marL="0" marR="0" marT="0" marB="0">
                    <a:lnL w="19050">
                      <a:solidFill>
                        <a:srgbClr val="FFFFFF"/>
                      </a:solidFill>
                      <a:prstDash val="solid"/>
                    </a:lnL>
                  </a:tcPr>
                </a:tc>
                <a:extLst>
                  <a:ext uri="{0D108BD9-81ED-4DB2-BD59-A6C34878D82A}">
                    <a16:rowId xmlns:a16="http://schemas.microsoft.com/office/drawing/2014/main" val="10006"/>
                  </a:ext>
                </a:extLst>
              </a:tr>
              <a:tr h="365760">
                <a:tc>
                  <a:txBody>
                    <a:bodyPr/>
                    <a:lstStyle/>
                    <a:p>
                      <a:pPr marL="91440">
                        <a:lnSpc>
                          <a:spcPct val="100000"/>
                        </a:lnSpc>
                        <a:spcBef>
                          <a:spcPts val="245"/>
                        </a:spcBef>
                      </a:pPr>
                      <a:r>
                        <a:rPr sz="1800" dirty="0">
                          <a:latin typeface="Calibri"/>
                          <a:cs typeface="Calibri"/>
                        </a:rPr>
                        <a:t>3.</a:t>
                      </a:r>
                      <a:r>
                        <a:rPr sz="1800" spc="-15" dirty="0">
                          <a:latin typeface="Calibri"/>
                          <a:cs typeface="Calibri"/>
                        </a:rPr>
                        <a:t> </a:t>
                      </a:r>
                      <a:r>
                        <a:rPr sz="1800" u="heavy" spc="-5" dirty="0">
                          <a:uFill>
                            <a:solidFill>
                              <a:srgbClr val="000000"/>
                            </a:solidFill>
                          </a:uFill>
                          <a:latin typeface="Calibri"/>
                          <a:cs typeface="Calibri"/>
                        </a:rPr>
                        <a:t>Sale</a:t>
                      </a:r>
                      <a:r>
                        <a:rPr sz="1800" u="heavy" spc="-15" dirty="0">
                          <a:uFill>
                            <a:solidFill>
                              <a:srgbClr val="000000"/>
                            </a:solidFill>
                          </a:uFill>
                          <a:latin typeface="Calibri"/>
                          <a:cs typeface="Calibri"/>
                        </a:rPr>
                        <a:t> </a:t>
                      </a:r>
                      <a:r>
                        <a:rPr sz="1800" u="heavy" spc="-5" dirty="0">
                          <a:uFill>
                            <a:solidFill>
                              <a:srgbClr val="000000"/>
                            </a:solidFill>
                          </a:uFill>
                          <a:latin typeface="Calibri"/>
                          <a:cs typeface="Calibri"/>
                        </a:rPr>
                        <a:t>of</a:t>
                      </a:r>
                      <a:r>
                        <a:rPr sz="1800" u="heavy" dirty="0">
                          <a:uFill>
                            <a:solidFill>
                              <a:srgbClr val="000000"/>
                            </a:solidFill>
                          </a:uFill>
                          <a:latin typeface="Calibri"/>
                          <a:cs typeface="Calibri"/>
                        </a:rPr>
                        <a:t> </a:t>
                      </a:r>
                      <a:r>
                        <a:rPr sz="1800" u="heavy" spc="-10" dirty="0">
                          <a:uFill>
                            <a:solidFill>
                              <a:srgbClr val="000000"/>
                            </a:solidFill>
                          </a:uFill>
                          <a:latin typeface="Calibri"/>
                          <a:cs typeface="Calibri"/>
                        </a:rPr>
                        <a:t>Investments/Assets</a:t>
                      </a:r>
                      <a:endParaRPr sz="1800">
                        <a:latin typeface="Calibri"/>
                        <a:cs typeface="Calibri"/>
                      </a:endParaRPr>
                    </a:p>
                  </a:txBody>
                  <a:tcPr marL="0" marR="0" marT="3111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CFE7DD"/>
                    </a:solidFill>
                  </a:tcPr>
                </a:tc>
                <a:tc>
                  <a:txBody>
                    <a:bodyPr/>
                    <a:lstStyle/>
                    <a:p>
                      <a:pPr>
                        <a:lnSpc>
                          <a:spcPct val="100000"/>
                        </a:lnSpc>
                      </a:pPr>
                      <a:endParaRPr sz="1800">
                        <a:latin typeface="Times New Roman"/>
                        <a:cs typeface="Times New Roman"/>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CFE7DD"/>
                    </a:solidFill>
                  </a:tcPr>
                </a:tc>
                <a:tc gridSpan="2">
                  <a:txBody>
                    <a:bodyPr/>
                    <a:lstStyle/>
                    <a:p>
                      <a:pPr>
                        <a:lnSpc>
                          <a:spcPct val="100000"/>
                        </a:lnSpc>
                      </a:pPr>
                      <a:endParaRPr sz="1800">
                        <a:latin typeface="Times New Roman"/>
                        <a:cs typeface="Times New Roman"/>
                      </a:endParaRPr>
                    </a:p>
                  </a:txBody>
                  <a:tcPr marL="0" marR="0" marT="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CFE7DD"/>
                    </a:solidFill>
                  </a:tcPr>
                </a:tc>
                <a:tc hMerge="1">
                  <a:txBody>
                    <a:bodyPr/>
                    <a:lstStyle/>
                    <a:p>
                      <a:endParaRPr/>
                    </a:p>
                  </a:txBody>
                  <a:tcPr marL="0" marR="0" marT="0" marB="0"/>
                </a:tc>
                <a:tc>
                  <a:txBody>
                    <a:bodyPr/>
                    <a:lstStyle/>
                    <a:p>
                      <a:pPr>
                        <a:lnSpc>
                          <a:spcPct val="100000"/>
                        </a:lnSpc>
                      </a:pPr>
                      <a:endParaRPr sz="1800">
                        <a:latin typeface="Times New Roman"/>
                        <a:cs typeface="Times New Roman"/>
                      </a:endParaRPr>
                    </a:p>
                  </a:txBody>
                  <a:tcPr marL="0" marR="0" marT="0" marB="0">
                    <a:lnL w="19050">
                      <a:solidFill>
                        <a:srgbClr val="FFFFFF"/>
                      </a:solidFill>
                      <a:prstDash val="solid"/>
                    </a:lnL>
                  </a:tcPr>
                </a:tc>
                <a:extLst>
                  <a:ext uri="{0D108BD9-81ED-4DB2-BD59-A6C34878D82A}">
                    <a16:rowId xmlns:a16="http://schemas.microsoft.com/office/drawing/2014/main" val="10007"/>
                  </a:ext>
                </a:extLst>
              </a:tr>
              <a:tr h="640080">
                <a:tc>
                  <a:txBody>
                    <a:bodyPr/>
                    <a:lstStyle/>
                    <a:p>
                      <a:pPr marL="353695">
                        <a:lnSpc>
                          <a:spcPct val="100000"/>
                        </a:lnSpc>
                        <a:spcBef>
                          <a:spcPts val="245"/>
                        </a:spcBef>
                      </a:pPr>
                      <a:r>
                        <a:rPr sz="1800" spc="-5" dirty="0">
                          <a:latin typeface="Calibri"/>
                          <a:cs typeface="Calibri"/>
                        </a:rPr>
                        <a:t>Shares/Debenture/Bonds</a:t>
                      </a:r>
                      <a:endParaRPr sz="1800">
                        <a:latin typeface="Calibri"/>
                        <a:cs typeface="Calibri"/>
                      </a:endParaRPr>
                    </a:p>
                  </a:txBody>
                  <a:tcPr marL="0" marR="0" marT="3111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9F3EF"/>
                    </a:solidFill>
                  </a:tcPr>
                </a:tc>
                <a:tc>
                  <a:txBody>
                    <a:bodyPr/>
                    <a:lstStyle/>
                    <a:p>
                      <a:pPr marL="91440">
                        <a:lnSpc>
                          <a:spcPct val="100000"/>
                        </a:lnSpc>
                        <a:spcBef>
                          <a:spcPts val="245"/>
                        </a:spcBef>
                      </a:pPr>
                      <a:r>
                        <a:rPr sz="1800" dirty="0">
                          <a:latin typeface="Calibri"/>
                          <a:cs typeface="Calibri"/>
                        </a:rPr>
                        <a:t>No</a:t>
                      </a:r>
                      <a:r>
                        <a:rPr sz="1800" spc="-40" dirty="0">
                          <a:latin typeface="Calibri"/>
                          <a:cs typeface="Calibri"/>
                        </a:rPr>
                        <a:t> </a:t>
                      </a:r>
                      <a:r>
                        <a:rPr sz="1800" spc="-5" dirty="0">
                          <a:latin typeface="Calibri"/>
                          <a:cs typeface="Calibri"/>
                        </a:rPr>
                        <a:t>GST</a:t>
                      </a:r>
                      <a:endParaRPr sz="1800">
                        <a:latin typeface="Calibri"/>
                        <a:cs typeface="Calibri"/>
                      </a:endParaRPr>
                    </a:p>
                  </a:txBody>
                  <a:tcPr marL="0" marR="0" marT="3111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9F3EF"/>
                    </a:solidFill>
                  </a:tcPr>
                </a:tc>
                <a:tc gridSpan="2">
                  <a:txBody>
                    <a:bodyPr/>
                    <a:lstStyle/>
                    <a:p>
                      <a:pPr marL="91440">
                        <a:lnSpc>
                          <a:spcPct val="100000"/>
                        </a:lnSpc>
                        <a:spcBef>
                          <a:spcPts val="245"/>
                        </a:spcBef>
                      </a:pPr>
                      <a:r>
                        <a:rPr sz="1800" spc="-5" dirty="0">
                          <a:latin typeface="Calibri"/>
                          <a:cs typeface="Calibri"/>
                        </a:rPr>
                        <a:t>Neither </a:t>
                      </a:r>
                      <a:r>
                        <a:rPr sz="1800" dirty="0">
                          <a:latin typeface="Calibri"/>
                          <a:cs typeface="Calibri"/>
                        </a:rPr>
                        <a:t>Goods</a:t>
                      </a:r>
                      <a:r>
                        <a:rPr sz="1800" spc="-10" dirty="0">
                          <a:latin typeface="Calibri"/>
                          <a:cs typeface="Calibri"/>
                        </a:rPr>
                        <a:t> </a:t>
                      </a:r>
                      <a:r>
                        <a:rPr sz="1800" dirty="0">
                          <a:latin typeface="Calibri"/>
                          <a:cs typeface="Calibri"/>
                        </a:rPr>
                        <a:t>Nor</a:t>
                      </a:r>
                      <a:r>
                        <a:rPr sz="1800" spc="-15" dirty="0">
                          <a:latin typeface="Calibri"/>
                          <a:cs typeface="Calibri"/>
                        </a:rPr>
                        <a:t> </a:t>
                      </a:r>
                      <a:r>
                        <a:rPr sz="1800" spc="-5" dirty="0">
                          <a:latin typeface="Calibri"/>
                          <a:cs typeface="Calibri"/>
                        </a:rPr>
                        <a:t>Services</a:t>
                      </a:r>
                      <a:endParaRPr sz="1800">
                        <a:latin typeface="Calibri"/>
                        <a:cs typeface="Calibri"/>
                      </a:endParaRPr>
                    </a:p>
                    <a:p>
                      <a:pPr marL="91440">
                        <a:lnSpc>
                          <a:spcPct val="100000"/>
                        </a:lnSpc>
                        <a:spcBef>
                          <a:spcPts val="5"/>
                        </a:spcBef>
                      </a:pPr>
                      <a:r>
                        <a:rPr sz="1800" spc="-25" dirty="0">
                          <a:latin typeface="Calibri"/>
                          <a:cs typeface="Calibri"/>
                        </a:rPr>
                        <a:t>Value</a:t>
                      </a:r>
                      <a:r>
                        <a:rPr sz="1800" spc="10" dirty="0">
                          <a:latin typeface="Calibri"/>
                          <a:cs typeface="Calibri"/>
                        </a:rPr>
                        <a:t> </a:t>
                      </a:r>
                      <a:r>
                        <a:rPr sz="1800" spc="-10" dirty="0">
                          <a:latin typeface="Calibri"/>
                          <a:cs typeface="Calibri"/>
                        </a:rPr>
                        <a:t>to</a:t>
                      </a:r>
                      <a:r>
                        <a:rPr sz="1800" dirty="0">
                          <a:latin typeface="Calibri"/>
                          <a:cs typeface="Calibri"/>
                        </a:rPr>
                        <a:t> </a:t>
                      </a:r>
                      <a:r>
                        <a:rPr sz="1800" spc="-5" dirty="0">
                          <a:latin typeface="Calibri"/>
                          <a:cs typeface="Calibri"/>
                        </a:rPr>
                        <a:t>be</a:t>
                      </a:r>
                      <a:r>
                        <a:rPr sz="1800" spc="5" dirty="0">
                          <a:latin typeface="Calibri"/>
                          <a:cs typeface="Calibri"/>
                        </a:rPr>
                        <a:t> </a:t>
                      </a:r>
                      <a:r>
                        <a:rPr sz="1800" spc="-5" dirty="0">
                          <a:latin typeface="Calibri"/>
                          <a:cs typeface="Calibri"/>
                        </a:rPr>
                        <a:t>included</a:t>
                      </a:r>
                      <a:r>
                        <a:rPr sz="1800" spc="40" dirty="0">
                          <a:latin typeface="Calibri"/>
                          <a:cs typeface="Calibri"/>
                        </a:rPr>
                        <a:t> </a:t>
                      </a:r>
                      <a:r>
                        <a:rPr sz="1800" spc="-5" dirty="0">
                          <a:latin typeface="Calibri"/>
                          <a:cs typeface="Calibri"/>
                        </a:rPr>
                        <a:t>in</a:t>
                      </a:r>
                      <a:r>
                        <a:rPr sz="1800" spc="10" dirty="0">
                          <a:latin typeface="Calibri"/>
                          <a:cs typeface="Calibri"/>
                        </a:rPr>
                        <a:t> </a:t>
                      </a:r>
                      <a:r>
                        <a:rPr sz="1800" spc="-10" dirty="0">
                          <a:latin typeface="Calibri"/>
                          <a:cs typeface="Calibri"/>
                        </a:rPr>
                        <a:t>Exempt</a:t>
                      </a:r>
                      <a:r>
                        <a:rPr sz="1800" dirty="0">
                          <a:latin typeface="Calibri"/>
                          <a:cs typeface="Calibri"/>
                        </a:rPr>
                        <a:t> </a:t>
                      </a:r>
                      <a:r>
                        <a:rPr sz="1800" spc="-5" dirty="0">
                          <a:latin typeface="Calibri"/>
                          <a:cs typeface="Calibri"/>
                        </a:rPr>
                        <a:t>Supplies</a:t>
                      </a:r>
                      <a:r>
                        <a:rPr sz="1800" spc="15" dirty="0">
                          <a:latin typeface="Calibri"/>
                          <a:cs typeface="Calibri"/>
                        </a:rPr>
                        <a:t> </a:t>
                      </a:r>
                      <a:r>
                        <a:rPr sz="1800" spc="-15" dirty="0">
                          <a:latin typeface="Calibri"/>
                          <a:cs typeface="Calibri"/>
                        </a:rPr>
                        <a:t>for</a:t>
                      </a:r>
                      <a:r>
                        <a:rPr sz="1800" dirty="0">
                          <a:latin typeface="Calibri"/>
                          <a:cs typeface="Calibri"/>
                        </a:rPr>
                        <a:t> </a:t>
                      </a:r>
                      <a:r>
                        <a:rPr sz="1800" spc="-5" dirty="0">
                          <a:latin typeface="Calibri"/>
                          <a:cs typeface="Calibri"/>
                        </a:rPr>
                        <a:t>the</a:t>
                      </a:r>
                      <a:r>
                        <a:rPr sz="1800" spc="15" dirty="0">
                          <a:latin typeface="Calibri"/>
                          <a:cs typeface="Calibri"/>
                        </a:rPr>
                        <a:t> </a:t>
                      </a:r>
                      <a:r>
                        <a:rPr sz="1800" spc="-5" dirty="0">
                          <a:latin typeface="Calibri"/>
                          <a:cs typeface="Calibri"/>
                        </a:rPr>
                        <a:t>purpose</a:t>
                      </a:r>
                      <a:r>
                        <a:rPr sz="1800" spc="5" dirty="0">
                          <a:latin typeface="Calibri"/>
                          <a:cs typeface="Calibri"/>
                        </a:rPr>
                        <a:t> </a:t>
                      </a:r>
                      <a:r>
                        <a:rPr sz="1800" spc="-5" dirty="0">
                          <a:latin typeface="Calibri"/>
                          <a:cs typeface="Calibri"/>
                        </a:rPr>
                        <a:t>of</a:t>
                      </a:r>
                      <a:r>
                        <a:rPr sz="1800" dirty="0">
                          <a:latin typeface="Calibri"/>
                          <a:cs typeface="Calibri"/>
                        </a:rPr>
                        <a:t> sec</a:t>
                      </a:r>
                      <a:r>
                        <a:rPr sz="1800" spc="15" dirty="0">
                          <a:latin typeface="Calibri"/>
                          <a:cs typeface="Calibri"/>
                        </a:rPr>
                        <a:t> </a:t>
                      </a:r>
                      <a:r>
                        <a:rPr sz="1800" spc="-5" dirty="0">
                          <a:latin typeface="Calibri"/>
                          <a:cs typeface="Calibri"/>
                        </a:rPr>
                        <a:t>17(2)</a:t>
                      </a:r>
                      <a:r>
                        <a:rPr sz="1800" spc="20" dirty="0">
                          <a:latin typeface="Calibri"/>
                          <a:cs typeface="Calibri"/>
                        </a:rPr>
                        <a:t> </a:t>
                      </a:r>
                      <a:r>
                        <a:rPr sz="1800" spc="-15" dirty="0">
                          <a:latin typeface="Calibri"/>
                          <a:cs typeface="Calibri"/>
                        </a:rPr>
                        <a:t>Reversal</a:t>
                      </a:r>
                      <a:endParaRPr sz="1800">
                        <a:latin typeface="Calibri"/>
                        <a:cs typeface="Calibri"/>
                      </a:endParaRPr>
                    </a:p>
                  </a:txBody>
                  <a:tcPr marL="0" marR="0" marT="31115"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9F3EF"/>
                    </a:solidFill>
                  </a:tcPr>
                </a:tc>
                <a:tc hMerge="1">
                  <a:txBody>
                    <a:bodyPr/>
                    <a:lstStyle/>
                    <a:p>
                      <a:endParaRPr/>
                    </a:p>
                  </a:txBody>
                  <a:tcPr marL="0" marR="0" marT="0" marB="0"/>
                </a:tc>
                <a:tc>
                  <a:txBody>
                    <a:bodyPr/>
                    <a:lstStyle/>
                    <a:p>
                      <a:pPr>
                        <a:lnSpc>
                          <a:spcPct val="100000"/>
                        </a:lnSpc>
                      </a:pPr>
                      <a:endParaRPr sz="1800">
                        <a:latin typeface="Times New Roman"/>
                        <a:cs typeface="Times New Roman"/>
                      </a:endParaRPr>
                    </a:p>
                  </a:txBody>
                  <a:tcPr marL="0" marR="0" marT="0" marB="0">
                    <a:lnL w="19050">
                      <a:solidFill>
                        <a:srgbClr val="FFFFFF"/>
                      </a:solidFill>
                      <a:prstDash val="solid"/>
                    </a:lnL>
                  </a:tcPr>
                </a:tc>
                <a:extLst>
                  <a:ext uri="{0D108BD9-81ED-4DB2-BD59-A6C34878D82A}">
                    <a16:rowId xmlns:a16="http://schemas.microsoft.com/office/drawing/2014/main" val="10008"/>
                  </a:ext>
                </a:extLst>
              </a:tr>
              <a:tr h="365760">
                <a:tc>
                  <a:txBody>
                    <a:bodyPr/>
                    <a:lstStyle/>
                    <a:p>
                      <a:pPr marL="353695">
                        <a:lnSpc>
                          <a:spcPct val="100000"/>
                        </a:lnSpc>
                        <a:spcBef>
                          <a:spcPts val="250"/>
                        </a:spcBef>
                      </a:pPr>
                      <a:r>
                        <a:rPr sz="1800" spc="-5" dirty="0">
                          <a:latin typeface="Calibri"/>
                          <a:cs typeface="Calibri"/>
                        </a:rPr>
                        <a:t>Land/Building</a:t>
                      </a:r>
                      <a:endParaRPr sz="1800">
                        <a:latin typeface="Calibri"/>
                        <a:cs typeface="Calibri"/>
                      </a:endParaRPr>
                    </a:p>
                  </a:txBody>
                  <a:tcPr marL="0" marR="0" marT="317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CFE7DD"/>
                    </a:solidFill>
                  </a:tcPr>
                </a:tc>
                <a:tc>
                  <a:txBody>
                    <a:bodyPr/>
                    <a:lstStyle/>
                    <a:p>
                      <a:pPr marL="91440">
                        <a:lnSpc>
                          <a:spcPct val="100000"/>
                        </a:lnSpc>
                        <a:spcBef>
                          <a:spcPts val="250"/>
                        </a:spcBef>
                      </a:pPr>
                      <a:r>
                        <a:rPr sz="1800" dirty="0">
                          <a:latin typeface="Calibri"/>
                          <a:cs typeface="Calibri"/>
                        </a:rPr>
                        <a:t>No</a:t>
                      </a:r>
                      <a:r>
                        <a:rPr sz="1800" spc="-45" dirty="0">
                          <a:latin typeface="Calibri"/>
                          <a:cs typeface="Calibri"/>
                        </a:rPr>
                        <a:t> </a:t>
                      </a:r>
                      <a:r>
                        <a:rPr sz="1800" spc="-5" dirty="0">
                          <a:latin typeface="Calibri"/>
                          <a:cs typeface="Calibri"/>
                        </a:rPr>
                        <a:t>GST</a:t>
                      </a:r>
                      <a:endParaRPr sz="1800">
                        <a:latin typeface="Calibri"/>
                        <a:cs typeface="Calibri"/>
                      </a:endParaRPr>
                    </a:p>
                  </a:txBody>
                  <a:tcPr marL="0" marR="0" marT="317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CFE7DD"/>
                    </a:solidFill>
                  </a:tcPr>
                </a:tc>
                <a:tc gridSpan="2">
                  <a:txBody>
                    <a:bodyPr/>
                    <a:lstStyle/>
                    <a:p>
                      <a:pPr marL="91440">
                        <a:lnSpc>
                          <a:spcPct val="100000"/>
                        </a:lnSpc>
                        <a:spcBef>
                          <a:spcPts val="250"/>
                        </a:spcBef>
                      </a:pPr>
                      <a:r>
                        <a:rPr sz="1800" spc="-5" dirty="0">
                          <a:latin typeface="Calibri"/>
                          <a:cs typeface="Calibri"/>
                        </a:rPr>
                        <a:t>Sch</a:t>
                      </a:r>
                      <a:r>
                        <a:rPr sz="1800" dirty="0">
                          <a:latin typeface="Calibri"/>
                          <a:cs typeface="Calibri"/>
                        </a:rPr>
                        <a:t> III</a:t>
                      </a:r>
                      <a:r>
                        <a:rPr sz="1800" spc="-10" dirty="0">
                          <a:latin typeface="Calibri"/>
                          <a:cs typeface="Calibri"/>
                        </a:rPr>
                        <a:t> </a:t>
                      </a:r>
                      <a:r>
                        <a:rPr sz="1800" dirty="0">
                          <a:latin typeface="Calibri"/>
                          <a:cs typeface="Calibri"/>
                        </a:rPr>
                        <a:t>– Not</a:t>
                      </a:r>
                      <a:r>
                        <a:rPr sz="1800" spc="-10" dirty="0">
                          <a:latin typeface="Calibri"/>
                          <a:cs typeface="Calibri"/>
                        </a:rPr>
                        <a:t> </a:t>
                      </a:r>
                      <a:r>
                        <a:rPr sz="1800" spc="-15" dirty="0">
                          <a:latin typeface="Calibri"/>
                          <a:cs typeface="Calibri"/>
                        </a:rPr>
                        <a:t>regarded</a:t>
                      </a:r>
                      <a:r>
                        <a:rPr sz="1800" dirty="0">
                          <a:latin typeface="Calibri"/>
                          <a:cs typeface="Calibri"/>
                        </a:rPr>
                        <a:t> as </a:t>
                      </a:r>
                      <a:r>
                        <a:rPr sz="1800" spc="-5" dirty="0">
                          <a:latin typeface="Calibri"/>
                          <a:cs typeface="Calibri"/>
                        </a:rPr>
                        <a:t>supply</a:t>
                      </a:r>
                      <a:endParaRPr sz="1800">
                        <a:latin typeface="Calibri"/>
                        <a:cs typeface="Calibri"/>
                      </a:endParaRPr>
                    </a:p>
                  </a:txBody>
                  <a:tcPr marL="0" marR="0" marT="317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CFE7DD"/>
                    </a:solidFill>
                  </a:tcPr>
                </a:tc>
                <a:tc hMerge="1">
                  <a:txBody>
                    <a:bodyPr/>
                    <a:lstStyle/>
                    <a:p>
                      <a:endParaRPr/>
                    </a:p>
                  </a:txBody>
                  <a:tcPr marL="0" marR="0" marT="0" marB="0"/>
                </a:tc>
                <a:tc>
                  <a:txBody>
                    <a:bodyPr/>
                    <a:lstStyle/>
                    <a:p>
                      <a:pPr>
                        <a:lnSpc>
                          <a:spcPct val="100000"/>
                        </a:lnSpc>
                      </a:pPr>
                      <a:endParaRPr sz="1800">
                        <a:latin typeface="Times New Roman"/>
                        <a:cs typeface="Times New Roman"/>
                      </a:endParaRPr>
                    </a:p>
                  </a:txBody>
                  <a:tcPr marL="0" marR="0" marT="0" marB="0">
                    <a:lnL w="19050">
                      <a:solidFill>
                        <a:srgbClr val="FFFFFF"/>
                      </a:solidFill>
                      <a:prstDash val="solid"/>
                    </a:lnL>
                  </a:tcPr>
                </a:tc>
                <a:extLst>
                  <a:ext uri="{0D108BD9-81ED-4DB2-BD59-A6C34878D82A}">
                    <a16:rowId xmlns:a16="http://schemas.microsoft.com/office/drawing/2014/main" val="10009"/>
                  </a:ext>
                </a:extLst>
              </a:tr>
              <a:tr h="618998">
                <a:tc>
                  <a:txBody>
                    <a:bodyPr/>
                    <a:lstStyle/>
                    <a:p>
                      <a:pPr marL="353695">
                        <a:lnSpc>
                          <a:spcPct val="100000"/>
                        </a:lnSpc>
                        <a:spcBef>
                          <a:spcPts val="250"/>
                        </a:spcBef>
                      </a:pPr>
                      <a:r>
                        <a:rPr sz="1800" spc="-5" dirty="0">
                          <a:latin typeface="Calibri"/>
                          <a:cs typeface="Calibri"/>
                        </a:rPr>
                        <a:t>Other</a:t>
                      </a:r>
                      <a:r>
                        <a:rPr sz="1800" spc="-35" dirty="0">
                          <a:latin typeface="Calibri"/>
                          <a:cs typeface="Calibri"/>
                        </a:rPr>
                        <a:t> </a:t>
                      </a:r>
                      <a:r>
                        <a:rPr sz="1800" spc="-5" dirty="0">
                          <a:latin typeface="Calibri"/>
                          <a:cs typeface="Calibri"/>
                        </a:rPr>
                        <a:t>Assets</a:t>
                      </a:r>
                      <a:endParaRPr sz="1800">
                        <a:latin typeface="Calibri"/>
                        <a:cs typeface="Calibri"/>
                      </a:endParaRPr>
                    </a:p>
                  </a:txBody>
                  <a:tcPr marL="0" marR="0" marT="317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9F3EF"/>
                    </a:solidFill>
                  </a:tcPr>
                </a:tc>
                <a:tc>
                  <a:txBody>
                    <a:bodyPr/>
                    <a:lstStyle/>
                    <a:p>
                      <a:pPr marL="91440">
                        <a:lnSpc>
                          <a:spcPct val="100000"/>
                        </a:lnSpc>
                        <a:spcBef>
                          <a:spcPts val="250"/>
                        </a:spcBef>
                      </a:pPr>
                      <a:r>
                        <a:rPr sz="1800" spc="-5" dirty="0">
                          <a:latin typeface="Calibri"/>
                          <a:cs typeface="Calibri"/>
                        </a:rPr>
                        <a:t>GST</a:t>
                      </a:r>
                      <a:endParaRPr sz="1800">
                        <a:latin typeface="Calibri"/>
                        <a:cs typeface="Calibri"/>
                      </a:endParaRPr>
                    </a:p>
                  </a:txBody>
                  <a:tcPr marL="0" marR="0" marT="317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9F3EF"/>
                    </a:solidFill>
                  </a:tcPr>
                </a:tc>
                <a:tc gridSpan="2">
                  <a:txBody>
                    <a:bodyPr/>
                    <a:lstStyle/>
                    <a:p>
                      <a:pPr marL="91440">
                        <a:lnSpc>
                          <a:spcPct val="100000"/>
                        </a:lnSpc>
                        <a:spcBef>
                          <a:spcPts val="250"/>
                        </a:spcBef>
                      </a:pPr>
                      <a:r>
                        <a:rPr sz="1800" spc="-15" dirty="0">
                          <a:latin typeface="Calibri"/>
                          <a:cs typeface="Calibri"/>
                        </a:rPr>
                        <a:t>Valuation</a:t>
                      </a:r>
                      <a:r>
                        <a:rPr sz="1800" spc="10" dirty="0">
                          <a:latin typeface="Calibri"/>
                          <a:cs typeface="Calibri"/>
                        </a:rPr>
                        <a:t> </a:t>
                      </a:r>
                      <a:r>
                        <a:rPr sz="1800" dirty="0">
                          <a:latin typeface="Calibri"/>
                          <a:cs typeface="Calibri"/>
                        </a:rPr>
                        <a:t>&amp;</a:t>
                      </a:r>
                      <a:r>
                        <a:rPr sz="1800" spc="5" dirty="0">
                          <a:latin typeface="Calibri"/>
                          <a:cs typeface="Calibri"/>
                        </a:rPr>
                        <a:t> </a:t>
                      </a:r>
                      <a:r>
                        <a:rPr sz="1800" spc="-5" dirty="0">
                          <a:latin typeface="Calibri"/>
                          <a:cs typeface="Calibri"/>
                        </a:rPr>
                        <a:t>chargeability</a:t>
                      </a:r>
                      <a:r>
                        <a:rPr sz="1800" spc="10" dirty="0">
                          <a:latin typeface="Calibri"/>
                          <a:cs typeface="Calibri"/>
                        </a:rPr>
                        <a:t> </a:t>
                      </a:r>
                      <a:r>
                        <a:rPr sz="1800" spc="-5" dirty="0">
                          <a:latin typeface="Calibri"/>
                          <a:cs typeface="Calibri"/>
                        </a:rPr>
                        <a:t>depends</a:t>
                      </a:r>
                      <a:r>
                        <a:rPr sz="1800" dirty="0">
                          <a:latin typeface="Calibri"/>
                          <a:cs typeface="Calibri"/>
                        </a:rPr>
                        <a:t> </a:t>
                      </a:r>
                      <a:r>
                        <a:rPr sz="1800" spc="-5" dirty="0">
                          <a:latin typeface="Calibri"/>
                          <a:cs typeface="Calibri"/>
                        </a:rPr>
                        <a:t>on</a:t>
                      </a:r>
                      <a:r>
                        <a:rPr sz="1800" spc="15" dirty="0">
                          <a:latin typeface="Calibri"/>
                          <a:cs typeface="Calibri"/>
                        </a:rPr>
                        <a:t> </a:t>
                      </a:r>
                      <a:r>
                        <a:rPr sz="1800" spc="-5" dirty="0">
                          <a:latin typeface="Calibri"/>
                          <a:cs typeface="Calibri"/>
                        </a:rPr>
                        <a:t>whether</a:t>
                      </a:r>
                      <a:r>
                        <a:rPr sz="1800" spc="10" dirty="0">
                          <a:latin typeface="Calibri"/>
                          <a:cs typeface="Calibri"/>
                        </a:rPr>
                        <a:t> </a:t>
                      </a:r>
                      <a:r>
                        <a:rPr sz="1800" spc="-15" dirty="0">
                          <a:latin typeface="Calibri"/>
                          <a:cs typeface="Calibri"/>
                        </a:rPr>
                        <a:t>ITC</a:t>
                      </a:r>
                      <a:r>
                        <a:rPr sz="1800" spc="-5" dirty="0">
                          <a:latin typeface="Calibri"/>
                          <a:cs typeface="Calibri"/>
                        </a:rPr>
                        <a:t> </a:t>
                      </a:r>
                      <a:r>
                        <a:rPr sz="1800" dirty="0">
                          <a:latin typeface="Calibri"/>
                          <a:cs typeface="Calibri"/>
                        </a:rPr>
                        <a:t>is </a:t>
                      </a:r>
                      <a:r>
                        <a:rPr sz="1800" spc="-10" dirty="0">
                          <a:latin typeface="Calibri"/>
                          <a:cs typeface="Calibri"/>
                        </a:rPr>
                        <a:t>available</a:t>
                      </a:r>
                      <a:r>
                        <a:rPr sz="1800" spc="15" dirty="0">
                          <a:latin typeface="Calibri"/>
                          <a:cs typeface="Calibri"/>
                        </a:rPr>
                        <a:t> </a:t>
                      </a:r>
                      <a:r>
                        <a:rPr sz="1800" spc="-5" dirty="0">
                          <a:latin typeface="Calibri"/>
                          <a:cs typeface="Calibri"/>
                        </a:rPr>
                        <a:t>on</a:t>
                      </a:r>
                      <a:r>
                        <a:rPr sz="1800" dirty="0">
                          <a:latin typeface="Calibri"/>
                          <a:cs typeface="Calibri"/>
                        </a:rPr>
                        <a:t> </a:t>
                      </a:r>
                      <a:r>
                        <a:rPr sz="1800" spc="-5" dirty="0">
                          <a:latin typeface="Calibri"/>
                          <a:cs typeface="Calibri"/>
                        </a:rPr>
                        <a:t>acquisition</a:t>
                      </a:r>
                      <a:endParaRPr sz="1800">
                        <a:latin typeface="Calibri"/>
                        <a:cs typeface="Calibri"/>
                      </a:endParaRPr>
                    </a:p>
                  </a:txBody>
                  <a:tcPr marL="0" marR="0" marT="317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E9F3EF"/>
                    </a:solidFill>
                  </a:tcPr>
                </a:tc>
                <a:tc hMerge="1">
                  <a:txBody>
                    <a:bodyPr/>
                    <a:lstStyle/>
                    <a:p>
                      <a:endParaRPr/>
                    </a:p>
                  </a:txBody>
                  <a:tcPr marL="0" marR="0" marT="0" marB="0"/>
                </a:tc>
                <a:tc>
                  <a:txBody>
                    <a:bodyPr/>
                    <a:lstStyle/>
                    <a:p>
                      <a:pPr>
                        <a:lnSpc>
                          <a:spcPct val="100000"/>
                        </a:lnSpc>
                      </a:pPr>
                      <a:endParaRPr sz="1800">
                        <a:latin typeface="Times New Roman"/>
                        <a:cs typeface="Times New Roman"/>
                      </a:endParaRPr>
                    </a:p>
                  </a:txBody>
                  <a:tcPr marL="0" marR="0" marT="0" marB="0">
                    <a:lnL w="19050">
                      <a:solidFill>
                        <a:srgbClr val="FFFFFF"/>
                      </a:solidFill>
                      <a:prstDash val="solid"/>
                    </a:lnL>
                  </a:tcPr>
                </a:tc>
                <a:extLst>
                  <a:ext uri="{0D108BD9-81ED-4DB2-BD59-A6C34878D82A}">
                    <a16:rowId xmlns:a16="http://schemas.microsoft.com/office/drawing/2014/main" val="10010"/>
                  </a:ext>
                </a:extLst>
              </a:tr>
              <a:tr h="640082">
                <a:tc>
                  <a:txBody>
                    <a:bodyPr/>
                    <a:lstStyle/>
                    <a:p>
                      <a:pPr marL="91440">
                        <a:lnSpc>
                          <a:spcPct val="100000"/>
                        </a:lnSpc>
                        <a:spcBef>
                          <a:spcPts val="250"/>
                        </a:spcBef>
                      </a:pPr>
                      <a:r>
                        <a:rPr sz="1800" dirty="0">
                          <a:latin typeface="Calibri"/>
                          <a:cs typeface="Calibri"/>
                        </a:rPr>
                        <a:t>4.</a:t>
                      </a:r>
                      <a:r>
                        <a:rPr sz="1800" spc="-30" dirty="0">
                          <a:latin typeface="Calibri"/>
                          <a:cs typeface="Calibri"/>
                        </a:rPr>
                        <a:t> </a:t>
                      </a:r>
                      <a:r>
                        <a:rPr sz="1800" spc="-10" dirty="0">
                          <a:latin typeface="Calibri"/>
                          <a:cs typeface="Calibri"/>
                        </a:rPr>
                        <a:t>Foreign Exchange</a:t>
                      </a:r>
                      <a:endParaRPr sz="1800">
                        <a:latin typeface="Calibri"/>
                        <a:cs typeface="Calibri"/>
                      </a:endParaRPr>
                    </a:p>
                    <a:p>
                      <a:pPr marL="91440">
                        <a:lnSpc>
                          <a:spcPct val="100000"/>
                        </a:lnSpc>
                      </a:pPr>
                      <a:r>
                        <a:rPr sz="1800" spc="-5" dirty="0">
                          <a:latin typeface="Calibri"/>
                          <a:cs typeface="Calibri"/>
                        </a:rPr>
                        <a:t>Gain/Loss</a:t>
                      </a:r>
                      <a:endParaRPr sz="1800">
                        <a:latin typeface="Calibri"/>
                        <a:cs typeface="Calibri"/>
                      </a:endParaRPr>
                    </a:p>
                  </a:txBody>
                  <a:tcPr marL="0" marR="0" marT="317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CFE7DD"/>
                    </a:solidFill>
                  </a:tcPr>
                </a:tc>
                <a:tc>
                  <a:txBody>
                    <a:bodyPr/>
                    <a:lstStyle/>
                    <a:p>
                      <a:pPr marL="91440">
                        <a:lnSpc>
                          <a:spcPct val="100000"/>
                        </a:lnSpc>
                        <a:spcBef>
                          <a:spcPts val="250"/>
                        </a:spcBef>
                      </a:pPr>
                      <a:r>
                        <a:rPr sz="1800" dirty="0">
                          <a:latin typeface="Calibri"/>
                          <a:cs typeface="Calibri"/>
                        </a:rPr>
                        <a:t>No</a:t>
                      </a:r>
                      <a:r>
                        <a:rPr sz="1800" spc="-45" dirty="0">
                          <a:latin typeface="Calibri"/>
                          <a:cs typeface="Calibri"/>
                        </a:rPr>
                        <a:t> </a:t>
                      </a:r>
                      <a:r>
                        <a:rPr sz="1800" spc="-5" dirty="0">
                          <a:latin typeface="Calibri"/>
                          <a:cs typeface="Calibri"/>
                        </a:rPr>
                        <a:t>GST</a:t>
                      </a:r>
                      <a:endParaRPr sz="1800">
                        <a:latin typeface="Calibri"/>
                        <a:cs typeface="Calibri"/>
                      </a:endParaRPr>
                    </a:p>
                  </a:txBody>
                  <a:tcPr marL="0" marR="0" marT="317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CFE7DD"/>
                    </a:solidFill>
                  </a:tcPr>
                </a:tc>
                <a:tc gridSpan="2">
                  <a:txBody>
                    <a:bodyPr/>
                    <a:lstStyle/>
                    <a:p>
                      <a:pPr marL="91440">
                        <a:lnSpc>
                          <a:spcPct val="100000"/>
                        </a:lnSpc>
                        <a:spcBef>
                          <a:spcPts val="250"/>
                        </a:spcBef>
                      </a:pPr>
                      <a:r>
                        <a:rPr sz="1800" spc="-15" dirty="0">
                          <a:latin typeface="Calibri"/>
                          <a:cs typeface="Calibri"/>
                        </a:rPr>
                        <a:t>Transaction</a:t>
                      </a:r>
                      <a:r>
                        <a:rPr sz="1800" spc="-30" dirty="0">
                          <a:latin typeface="Calibri"/>
                          <a:cs typeface="Calibri"/>
                        </a:rPr>
                        <a:t> </a:t>
                      </a:r>
                      <a:r>
                        <a:rPr sz="1800" dirty="0">
                          <a:latin typeface="Calibri"/>
                          <a:cs typeface="Calibri"/>
                        </a:rPr>
                        <a:t>in</a:t>
                      </a:r>
                      <a:r>
                        <a:rPr sz="1800" spc="-15" dirty="0">
                          <a:latin typeface="Calibri"/>
                          <a:cs typeface="Calibri"/>
                        </a:rPr>
                        <a:t> </a:t>
                      </a:r>
                      <a:r>
                        <a:rPr sz="1800" spc="-5" dirty="0">
                          <a:latin typeface="Calibri"/>
                          <a:cs typeface="Calibri"/>
                        </a:rPr>
                        <a:t>Money</a:t>
                      </a:r>
                      <a:endParaRPr sz="1800">
                        <a:latin typeface="Calibri"/>
                        <a:cs typeface="Calibri"/>
                      </a:endParaRPr>
                    </a:p>
                  </a:txBody>
                  <a:tcPr marL="0" marR="0" marT="31750" marB="0">
                    <a:lnL w="19050">
                      <a:solidFill>
                        <a:srgbClr val="FFFFFF"/>
                      </a:solidFill>
                      <a:prstDash val="solid"/>
                    </a:lnL>
                    <a:lnR w="19050">
                      <a:solidFill>
                        <a:srgbClr val="FFFFFF"/>
                      </a:solidFill>
                      <a:prstDash val="solid"/>
                    </a:lnR>
                    <a:lnT w="19050">
                      <a:solidFill>
                        <a:srgbClr val="FFFFFF"/>
                      </a:solidFill>
                      <a:prstDash val="solid"/>
                    </a:lnT>
                    <a:lnB w="19050">
                      <a:solidFill>
                        <a:srgbClr val="FFFFFF"/>
                      </a:solidFill>
                      <a:prstDash val="solid"/>
                    </a:lnB>
                    <a:solidFill>
                      <a:srgbClr val="CFE7DD"/>
                    </a:solidFill>
                  </a:tcPr>
                </a:tc>
                <a:tc hMerge="1">
                  <a:txBody>
                    <a:bodyPr/>
                    <a:lstStyle/>
                    <a:p>
                      <a:endParaRPr/>
                    </a:p>
                  </a:txBody>
                  <a:tcPr marL="0" marR="0" marT="0" marB="0"/>
                </a:tc>
                <a:tc>
                  <a:txBody>
                    <a:bodyPr/>
                    <a:lstStyle/>
                    <a:p>
                      <a:pPr>
                        <a:lnSpc>
                          <a:spcPct val="100000"/>
                        </a:lnSpc>
                      </a:pPr>
                      <a:endParaRPr sz="1800">
                        <a:latin typeface="Times New Roman"/>
                        <a:cs typeface="Times New Roman"/>
                      </a:endParaRPr>
                    </a:p>
                  </a:txBody>
                  <a:tcPr marL="0" marR="0" marT="0" marB="0">
                    <a:lnL w="19050">
                      <a:solidFill>
                        <a:srgbClr val="FFFFFF"/>
                      </a:solidFill>
                      <a:prstDash val="solid"/>
                    </a:lnL>
                  </a:tcPr>
                </a:tc>
                <a:extLst>
                  <a:ext uri="{0D108BD9-81ED-4DB2-BD59-A6C34878D82A}">
                    <a16:rowId xmlns:a16="http://schemas.microsoft.com/office/drawing/2014/main" val="10011"/>
                  </a:ext>
                </a:extLst>
              </a:tr>
              <a:tr h="387094">
                <a:tc>
                  <a:txBody>
                    <a:bodyPr/>
                    <a:lstStyle/>
                    <a:p>
                      <a:pPr marL="91440">
                        <a:lnSpc>
                          <a:spcPct val="100000"/>
                        </a:lnSpc>
                        <a:spcBef>
                          <a:spcPts val="250"/>
                        </a:spcBef>
                      </a:pPr>
                      <a:r>
                        <a:rPr sz="1800" dirty="0">
                          <a:latin typeface="Calibri"/>
                          <a:cs typeface="Calibri"/>
                        </a:rPr>
                        <a:t>5.</a:t>
                      </a:r>
                      <a:r>
                        <a:rPr sz="1800" spc="-25" dirty="0">
                          <a:latin typeface="Calibri"/>
                          <a:cs typeface="Calibri"/>
                        </a:rPr>
                        <a:t> </a:t>
                      </a:r>
                      <a:r>
                        <a:rPr sz="1800" spc="-5" dirty="0">
                          <a:latin typeface="Calibri"/>
                          <a:cs typeface="Calibri"/>
                        </a:rPr>
                        <a:t>Other</a:t>
                      </a:r>
                      <a:r>
                        <a:rPr sz="1800" spc="-25" dirty="0">
                          <a:latin typeface="Calibri"/>
                          <a:cs typeface="Calibri"/>
                        </a:rPr>
                        <a:t> </a:t>
                      </a:r>
                      <a:r>
                        <a:rPr sz="1800" spc="-10" dirty="0">
                          <a:latin typeface="Calibri"/>
                          <a:cs typeface="Calibri"/>
                        </a:rPr>
                        <a:t>Charges</a:t>
                      </a:r>
                      <a:endParaRPr sz="1800">
                        <a:latin typeface="Calibri"/>
                        <a:cs typeface="Calibri"/>
                      </a:endParaRPr>
                    </a:p>
                  </a:txBody>
                  <a:tcPr marL="0" marR="0" marT="31750" marB="0">
                    <a:lnL w="19050">
                      <a:solidFill>
                        <a:srgbClr val="FFFFFF"/>
                      </a:solidFill>
                      <a:prstDash val="solid"/>
                    </a:lnL>
                    <a:lnR w="19050">
                      <a:solidFill>
                        <a:srgbClr val="FFFFFF"/>
                      </a:solidFill>
                      <a:prstDash val="solid"/>
                    </a:lnR>
                    <a:lnT w="19050">
                      <a:solidFill>
                        <a:srgbClr val="FFFFFF"/>
                      </a:solidFill>
                      <a:prstDash val="solid"/>
                    </a:lnT>
                    <a:lnB w="19050">
                      <a:solidFill>
                        <a:srgbClr val="1CACE4"/>
                      </a:solidFill>
                      <a:prstDash val="solid"/>
                    </a:lnB>
                    <a:solidFill>
                      <a:srgbClr val="E9F3EF"/>
                    </a:solidFill>
                  </a:tcPr>
                </a:tc>
                <a:tc>
                  <a:txBody>
                    <a:bodyPr/>
                    <a:lstStyle/>
                    <a:p>
                      <a:pPr marL="91440">
                        <a:lnSpc>
                          <a:spcPct val="100000"/>
                        </a:lnSpc>
                        <a:spcBef>
                          <a:spcPts val="250"/>
                        </a:spcBef>
                      </a:pPr>
                      <a:r>
                        <a:rPr sz="1800" spc="-5" dirty="0">
                          <a:latin typeface="Calibri"/>
                          <a:cs typeface="Calibri"/>
                        </a:rPr>
                        <a:t>Depends</a:t>
                      </a:r>
                      <a:endParaRPr sz="1800">
                        <a:latin typeface="Calibri"/>
                        <a:cs typeface="Calibri"/>
                      </a:endParaRPr>
                    </a:p>
                  </a:txBody>
                  <a:tcPr marL="0" marR="0" marT="31750" marB="0">
                    <a:lnL w="19050">
                      <a:solidFill>
                        <a:srgbClr val="FFFFFF"/>
                      </a:solidFill>
                      <a:prstDash val="solid"/>
                    </a:lnL>
                    <a:lnR w="19050">
                      <a:solidFill>
                        <a:srgbClr val="FFFFFF"/>
                      </a:solidFill>
                      <a:prstDash val="solid"/>
                    </a:lnR>
                    <a:lnT w="19050">
                      <a:solidFill>
                        <a:srgbClr val="FFFFFF"/>
                      </a:solidFill>
                      <a:prstDash val="solid"/>
                    </a:lnT>
                    <a:lnB w="19050">
                      <a:solidFill>
                        <a:srgbClr val="1CACE4"/>
                      </a:solidFill>
                      <a:prstDash val="solid"/>
                    </a:lnB>
                    <a:solidFill>
                      <a:srgbClr val="E9F3EF"/>
                    </a:solidFill>
                  </a:tcPr>
                </a:tc>
                <a:tc gridSpan="2">
                  <a:txBody>
                    <a:bodyPr/>
                    <a:lstStyle/>
                    <a:p>
                      <a:pPr marL="91440">
                        <a:lnSpc>
                          <a:spcPct val="100000"/>
                        </a:lnSpc>
                        <a:spcBef>
                          <a:spcPts val="250"/>
                        </a:spcBef>
                      </a:pPr>
                      <a:r>
                        <a:rPr sz="1800" spc="-25" dirty="0">
                          <a:latin typeface="Calibri"/>
                          <a:cs typeface="Calibri"/>
                        </a:rPr>
                        <a:t>Refer</a:t>
                      </a:r>
                      <a:r>
                        <a:rPr sz="1800" spc="-15" dirty="0">
                          <a:latin typeface="Calibri"/>
                          <a:cs typeface="Calibri"/>
                        </a:rPr>
                        <a:t> </a:t>
                      </a:r>
                      <a:r>
                        <a:rPr sz="1800" spc="-10" dirty="0">
                          <a:latin typeface="Calibri"/>
                          <a:cs typeface="Calibri"/>
                        </a:rPr>
                        <a:t>next</a:t>
                      </a:r>
                      <a:r>
                        <a:rPr sz="1800" spc="-20" dirty="0">
                          <a:latin typeface="Calibri"/>
                          <a:cs typeface="Calibri"/>
                        </a:rPr>
                        <a:t> </a:t>
                      </a:r>
                      <a:r>
                        <a:rPr sz="1800" spc="-5" dirty="0">
                          <a:latin typeface="Calibri"/>
                          <a:cs typeface="Calibri"/>
                        </a:rPr>
                        <a:t>slide</a:t>
                      </a:r>
                      <a:endParaRPr sz="1800">
                        <a:latin typeface="Calibri"/>
                        <a:cs typeface="Calibri"/>
                      </a:endParaRPr>
                    </a:p>
                  </a:txBody>
                  <a:tcPr marL="0" marR="0" marT="31750" marB="0">
                    <a:lnL w="19050">
                      <a:solidFill>
                        <a:srgbClr val="FFFFFF"/>
                      </a:solidFill>
                      <a:prstDash val="solid"/>
                    </a:lnL>
                    <a:lnR w="19050">
                      <a:solidFill>
                        <a:srgbClr val="FFFFFF"/>
                      </a:solidFill>
                      <a:prstDash val="solid"/>
                    </a:lnR>
                    <a:lnT w="19050">
                      <a:solidFill>
                        <a:srgbClr val="FFFFFF"/>
                      </a:solidFill>
                      <a:prstDash val="solid"/>
                    </a:lnT>
                    <a:solidFill>
                      <a:srgbClr val="E9F3EF"/>
                    </a:solidFill>
                  </a:tcPr>
                </a:tc>
                <a:tc hMerge="1">
                  <a:txBody>
                    <a:bodyPr/>
                    <a:lstStyle/>
                    <a:p>
                      <a:endParaRPr/>
                    </a:p>
                  </a:txBody>
                  <a:tcPr marL="0" marR="0" marT="0" marB="0"/>
                </a:tc>
                <a:tc>
                  <a:txBody>
                    <a:bodyPr/>
                    <a:lstStyle/>
                    <a:p>
                      <a:pPr>
                        <a:lnSpc>
                          <a:spcPct val="100000"/>
                        </a:lnSpc>
                      </a:pPr>
                      <a:endParaRPr sz="1800">
                        <a:latin typeface="Times New Roman"/>
                        <a:cs typeface="Times New Roman"/>
                      </a:endParaRPr>
                    </a:p>
                  </a:txBody>
                  <a:tcPr marL="0" marR="0" marT="0" marB="0">
                    <a:lnL w="19050">
                      <a:solidFill>
                        <a:srgbClr val="FFFFFF"/>
                      </a:solidFill>
                      <a:prstDash val="solid"/>
                    </a:lnL>
                  </a:tcPr>
                </a:tc>
                <a:extLst>
                  <a:ext uri="{0D108BD9-81ED-4DB2-BD59-A6C34878D82A}">
                    <a16:rowId xmlns:a16="http://schemas.microsoft.com/office/drawing/2014/main" val="10012"/>
                  </a:ext>
                </a:extLst>
              </a:tr>
              <a:tr h="492250">
                <a:tc gridSpan="3">
                  <a:txBody>
                    <a:bodyPr/>
                    <a:lstStyle/>
                    <a:p>
                      <a:pPr>
                        <a:lnSpc>
                          <a:spcPct val="100000"/>
                        </a:lnSpc>
                      </a:pPr>
                      <a:endParaRPr sz="1800">
                        <a:latin typeface="Times New Roman"/>
                        <a:cs typeface="Times New Roman"/>
                      </a:endParaRPr>
                    </a:p>
                  </a:txBody>
                  <a:tcPr marL="0" marR="0" marT="0" marB="0">
                    <a:lnR w="12700">
                      <a:solidFill>
                        <a:srgbClr val="C00000"/>
                      </a:solidFill>
                      <a:prstDash val="solid"/>
                    </a:lnR>
                    <a:lnT w="19050">
                      <a:solidFill>
                        <a:srgbClr val="1CACE4"/>
                      </a:solidFill>
                      <a:prstDash val="solid"/>
                    </a:lnT>
                    <a:solidFill>
                      <a:srgbClr val="2582C5"/>
                    </a:solidFill>
                  </a:tcPr>
                </a:tc>
                <a:tc hMerge="1">
                  <a:txBody>
                    <a:bodyPr/>
                    <a:lstStyle/>
                    <a:p>
                      <a:endParaRPr/>
                    </a:p>
                  </a:txBody>
                  <a:tcPr marL="0" marR="0" marT="0" marB="0"/>
                </a:tc>
                <a:tc hMerge="1">
                  <a:txBody>
                    <a:bodyPr/>
                    <a:lstStyle/>
                    <a:p>
                      <a:endParaRPr/>
                    </a:p>
                  </a:txBody>
                  <a:tcPr marL="0" marR="0" marT="0" marB="0"/>
                </a:tc>
                <a:tc gridSpan="2">
                  <a:txBody>
                    <a:bodyPr/>
                    <a:lstStyle/>
                    <a:p>
                      <a:pPr>
                        <a:lnSpc>
                          <a:spcPct val="100000"/>
                        </a:lnSpc>
                        <a:spcBef>
                          <a:spcPts val="50"/>
                        </a:spcBef>
                      </a:pPr>
                      <a:endParaRPr sz="1500">
                        <a:latin typeface="Times New Roman"/>
                        <a:cs typeface="Times New Roman"/>
                      </a:endParaRPr>
                    </a:p>
                    <a:p>
                      <a:pPr marR="36830" algn="r">
                        <a:lnSpc>
                          <a:spcPct val="100000"/>
                        </a:lnSpc>
                      </a:pPr>
                      <a:r>
                        <a:rPr sz="1000" dirty="0">
                          <a:latin typeface="Arial MT"/>
                          <a:cs typeface="Arial MT"/>
                        </a:rPr>
                        <a:t>Type</a:t>
                      </a:r>
                      <a:r>
                        <a:rPr sz="1000" spc="-50" dirty="0">
                          <a:latin typeface="Arial MT"/>
                          <a:cs typeface="Arial MT"/>
                        </a:rPr>
                        <a:t> </a:t>
                      </a:r>
                      <a:r>
                        <a:rPr sz="1000" dirty="0">
                          <a:latin typeface="Arial MT"/>
                          <a:cs typeface="Arial MT"/>
                        </a:rPr>
                        <a:t>your</a:t>
                      </a:r>
                      <a:endParaRPr sz="1000">
                        <a:latin typeface="Arial MT"/>
                        <a:cs typeface="Arial MT"/>
                      </a:endParaRPr>
                    </a:p>
                  </a:txBody>
                  <a:tcPr marL="0" marR="0" marT="6350" marB="0">
                    <a:lnL w="12700">
                      <a:solidFill>
                        <a:srgbClr val="C00000"/>
                      </a:solidFill>
                      <a:prstDash val="solid"/>
                    </a:lnL>
                    <a:solidFill>
                      <a:srgbClr val="124262"/>
                    </a:solidFill>
                  </a:tcPr>
                </a:tc>
                <a:tc hMerge="1">
                  <a:txBody>
                    <a:bodyPr/>
                    <a:lstStyle/>
                    <a:p>
                      <a:endParaRPr/>
                    </a:p>
                  </a:txBody>
                  <a:tcPr marL="0" marR="0" marT="0" marB="0"/>
                </a:tc>
                <a:extLst>
                  <a:ext uri="{0D108BD9-81ED-4DB2-BD59-A6C34878D82A}">
                    <a16:rowId xmlns:a16="http://schemas.microsoft.com/office/drawing/2014/main" val="10013"/>
                  </a:ext>
                </a:extLst>
              </a:tr>
            </a:tbl>
          </a:graphicData>
        </a:graphic>
      </p:graphicFrame>
      <p:grpSp>
        <p:nvGrpSpPr>
          <p:cNvPr id="3" name="object 3"/>
          <p:cNvGrpSpPr/>
          <p:nvPr/>
        </p:nvGrpSpPr>
        <p:grpSpPr>
          <a:xfrm>
            <a:off x="0" y="6333743"/>
            <a:ext cx="10322560" cy="524510"/>
            <a:chOff x="0" y="6333743"/>
            <a:chExt cx="10322560" cy="524510"/>
          </a:xfrm>
        </p:grpSpPr>
        <p:sp>
          <p:nvSpPr>
            <p:cNvPr id="4" name="object 4"/>
            <p:cNvSpPr/>
            <p:nvPr/>
          </p:nvSpPr>
          <p:spPr>
            <a:xfrm>
              <a:off x="3046" y="6429757"/>
              <a:ext cx="10319385" cy="428625"/>
            </a:xfrm>
            <a:custGeom>
              <a:avLst/>
              <a:gdLst/>
              <a:ahLst/>
              <a:cxnLst/>
              <a:rect l="l" t="t" r="r" b="b"/>
              <a:pathLst>
                <a:path w="10319385" h="428625">
                  <a:moveTo>
                    <a:pt x="0" y="428242"/>
                  </a:moveTo>
                  <a:lnTo>
                    <a:pt x="10319006" y="428242"/>
                  </a:lnTo>
                  <a:lnTo>
                    <a:pt x="10319006" y="0"/>
                  </a:lnTo>
                  <a:lnTo>
                    <a:pt x="0" y="0"/>
                  </a:lnTo>
                  <a:lnTo>
                    <a:pt x="0" y="428242"/>
                  </a:lnTo>
                  <a:close/>
                </a:path>
              </a:pathLst>
            </a:custGeom>
            <a:solidFill>
              <a:srgbClr val="2582C5"/>
            </a:solidFill>
          </p:spPr>
          <p:txBody>
            <a:bodyPr wrap="square" lIns="0" tIns="0" rIns="0" bIns="0" rtlCol="0"/>
            <a:lstStyle/>
            <a:p>
              <a:endParaRPr/>
            </a:p>
          </p:txBody>
        </p:sp>
        <p:sp>
          <p:nvSpPr>
            <p:cNvPr id="5" name="object 5"/>
            <p:cNvSpPr/>
            <p:nvPr/>
          </p:nvSpPr>
          <p:spPr>
            <a:xfrm>
              <a:off x="0" y="6333743"/>
              <a:ext cx="10322560" cy="64135"/>
            </a:xfrm>
            <a:custGeom>
              <a:avLst/>
              <a:gdLst/>
              <a:ahLst/>
              <a:cxnLst/>
              <a:rect l="l" t="t" r="r" b="b"/>
              <a:pathLst>
                <a:path w="10322560" h="64135">
                  <a:moveTo>
                    <a:pt x="0" y="64010"/>
                  </a:moveTo>
                  <a:lnTo>
                    <a:pt x="10322052" y="64010"/>
                  </a:lnTo>
                  <a:lnTo>
                    <a:pt x="10322052" y="0"/>
                  </a:lnTo>
                  <a:lnTo>
                    <a:pt x="0" y="0"/>
                  </a:lnTo>
                  <a:lnTo>
                    <a:pt x="0" y="64010"/>
                  </a:lnTo>
                  <a:close/>
                </a:path>
              </a:pathLst>
            </a:custGeom>
            <a:solidFill>
              <a:srgbClr val="1CACE4"/>
            </a:solidFill>
          </p:spPr>
          <p:txBody>
            <a:bodyPr wrap="square" lIns="0" tIns="0" rIns="0" bIns="0" rtlCol="0"/>
            <a:lstStyle/>
            <a:p>
              <a:endParaRPr/>
            </a:p>
          </p:txBody>
        </p:sp>
      </p:grpSp>
      <p:sp>
        <p:nvSpPr>
          <p:cNvPr id="6" name="object 6"/>
          <p:cNvSpPr txBox="1">
            <a:spLocks noGrp="1"/>
          </p:cNvSpPr>
          <p:nvPr>
            <p:ph type="title"/>
          </p:nvPr>
        </p:nvSpPr>
        <p:spPr>
          <a:xfrm>
            <a:off x="1981200" y="144856"/>
            <a:ext cx="7924799" cy="504625"/>
          </a:xfrm>
          <a:prstGeom prst="rect">
            <a:avLst/>
          </a:prstGeom>
        </p:spPr>
        <p:txBody>
          <a:bodyPr vert="horz" wrap="square" lIns="0" tIns="12065" rIns="0" bIns="0" rtlCol="0">
            <a:spAutoFit/>
          </a:bodyPr>
          <a:lstStyle/>
          <a:p>
            <a:pPr marL="12700" algn="ctr">
              <a:lnSpc>
                <a:spcPct val="100000"/>
              </a:lnSpc>
              <a:spcBef>
                <a:spcPts val="95"/>
              </a:spcBef>
            </a:pPr>
            <a:r>
              <a:rPr b="1" spc="-15" dirty="0">
                <a:solidFill>
                  <a:schemeClr val="accent6">
                    <a:lumMod val="50000"/>
                  </a:schemeClr>
                </a:solidFill>
              </a:rPr>
              <a:t>LEVY</a:t>
            </a:r>
            <a:r>
              <a:rPr b="1" spc="-65" dirty="0">
                <a:solidFill>
                  <a:schemeClr val="accent6">
                    <a:lumMod val="50000"/>
                  </a:schemeClr>
                </a:solidFill>
              </a:rPr>
              <a:t> </a:t>
            </a:r>
            <a:r>
              <a:rPr b="1" spc="-25" dirty="0">
                <a:solidFill>
                  <a:schemeClr val="accent6">
                    <a:lumMod val="50000"/>
                  </a:schemeClr>
                </a:solidFill>
              </a:rPr>
              <a:t>u/s</a:t>
            </a:r>
            <a:r>
              <a:rPr b="1" spc="-65" dirty="0">
                <a:solidFill>
                  <a:schemeClr val="accent6">
                    <a:lumMod val="50000"/>
                  </a:schemeClr>
                </a:solidFill>
              </a:rPr>
              <a:t> </a:t>
            </a:r>
            <a:r>
              <a:rPr b="1" spc="-15" dirty="0">
                <a:solidFill>
                  <a:schemeClr val="accent6">
                    <a:lumMod val="50000"/>
                  </a:schemeClr>
                </a:solidFill>
              </a:rPr>
              <a:t>9(1)</a:t>
            </a:r>
            <a:r>
              <a:rPr b="1" spc="-60" dirty="0">
                <a:solidFill>
                  <a:schemeClr val="accent6">
                    <a:lumMod val="50000"/>
                  </a:schemeClr>
                </a:solidFill>
              </a:rPr>
              <a:t> </a:t>
            </a:r>
            <a:r>
              <a:rPr b="1" spc="-5" dirty="0">
                <a:solidFill>
                  <a:schemeClr val="accent6">
                    <a:lumMod val="50000"/>
                  </a:schemeClr>
                </a:solidFill>
              </a:rPr>
              <a:t>–</a:t>
            </a:r>
            <a:r>
              <a:rPr b="1" spc="-40" dirty="0">
                <a:solidFill>
                  <a:schemeClr val="accent6">
                    <a:lumMod val="50000"/>
                  </a:schemeClr>
                </a:solidFill>
              </a:rPr>
              <a:t> </a:t>
            </a:r>
            <a:r>
              <a:rPr b="1" spc="-35" dirty="0">
                <a:solidFill>
                  <a:schemeClr val="accent6">
                    <a:lumMod val="50000"/>
                  </a:schemeClr>
                </a:solidFill>
              </a:rPr>
              <a:t>Outward</a:t>
            </a:r>
            <a:r>
              <a:rPr b="1" spc="-75" dirty="0">
                <a:solidFill>
                  <a:schemeClr val="accent6">
                    <a:lumMod val="50000"/>
                  </a:schemeClr>
                </a:solidFill>
              </a:rPr>
              <a:t> </a:t>
            </a:r>
            <a:r>
              <a:rPr b="1" spc="-20" dirty="0">
                <a:solidFill>
                  <a:schemeClr val="accent6">
                    <a:lumMod val="50000"/>
                  </a:schemeClr>
                </a:solidFill>
              </a:rPr>
              <a:t>Supplies</a:t>
            </a:r>
            <a:endParaRPr b="1" dirty="0">
              <a:solidFill>
                <a:schemeClr val="accent6">
                  <a:lumMod val="50000"/>
                </a:schemeClr>
              </a:solidFill>
            </a:endParaRPr>
          </a:p>
        </p:txBody>
      </p:sp>
      <p:sp>
        <p:nvSpPr>
          <p:cNvPr id="7" name="object 7"/>
          <p:cNvSpPr/>
          <p:nvPr/>
        </p:nvSpPr>
        <p:spPr>
          <a:xfrm>
            <a:off x="-3175" y="817689"/>
            <a:ext cx="83185" cy="0"/>
          </a:xfrm>
          <a:custGeom>
            <a:avLst/>
            <a:gdLst/>
            <a:ahLst/>
            <a:cxnLst/>
            <a:rect l="l" t="t" r="r" b="b"/>
            <a:pathLst>
              <a:path w="83185">
                <a:moveTo>
                  <a:pt x="0" y="0"/>
                </a:moveTo>
                <a:lnTo>
                  <a:pt x="82584" y="0"/>
                </a:lnTo>
              </a:path>
            </a:pathLst>
          </a:custGeom>
          <a:ln w="8001">
            <a:solidFill>
              <a:srgbClr val="1CACE4"/>
            </a:solidFill>
          </a:ln>
        </p:spPr>
        <p:txBody>
          <a:bodyPr wrap="square" lIns="0" tIns="0" rIns="0" bIns="0" rtlCol="0"/>
          <a:lstStyle/>
          <a:p>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C86082BC-0A9E-A340-0D4D-6C233E7A5143}"/>
              </a:ext>
            </a:extLst>
          </p:cNvPr>
          <p:cNvGraphicFramePr>
            <a:graphicFrameLocks noGrp="1"/>
          </p:cNvGraphicFramePr>
          <p:nvPr>
            <p:extLst>
              <p:ext uri="{D42A27DB-BD31-4B8C-83A1-F6EECF244321}">
                <p14:modId xmlns:p14="http://schemas.microsoft.com/office/powerpoint/2010/main" val="2120045204"/>
              </p:ext>
            </p:extLst>
          </p:nvPr>
        </p:nvGraphicFramePr>
        <p:xfrm>
          <a:off x="914400" y="304800"/>
          <a:ext cx="10030689" cy="5715001"/>
        </p:xfrm>
        <a:graphic>
          <a:graphicData uri="http://schemas.openxmlformats.org/drawingml/2006/table">
            <a:tbl>
              <a:tblPr firstRow="1" firstCol="1" bandRow="1">
                <a:tableStyleId>{5C22544A-7EE6-4342-B048-85BDC9FD1C3A}</a:tableStyleId>
              </a:tblPr>
              <a:tblGrid>
                <a:gridCol w="1093244">
                  <a:extLst>
                    <a:ext uri="{9D8B030D-6E8A-4147-A177-3AD203B41FA5}">
                      <a16:colId xmlns:a16="http://schemas.microsoft.com/office/drawing/2014/main" val="20000"/>
                    </a:ext>
                  </a:extLst>
                </a:gridCol>
                <a:gridCol w="5370979">
                  <a:extLst>
                    <a:ext uri="{9D8B030D-6E8A-4147-A177-3AD203B41FA5}">
                      <a16:colId xmlns:a16="http://schemas.microsoft.com/office/drawing/2014/main" val="20001"/>
                    </a:ext>
                  </a:extLst>
                </a:gridCol>
                <a:gridCol w="3566466">
                  <a:extLst>
                    <a:ext uri="{9D8B030D-6E8A-4147-A177-3AD203B41FA5}">
                      <a16:colId xmlns:a16="http://schemas.microsoft.com/office/drawing/2014/main" val="20002"/>
                    </a:ext>
                  </a:extLst>
                </a:gridCol>
              </a:tblGrid>
              <a:tr h="1426208">
                <a:tc>
                  <a:txBody>
                    <a:bodyPr/>
                    <a:lstStyle/>
                    <a:p>
                      <a:pPr marL="0" marR="0" algn="just">
                        <a:lnSpc>
                          <a:spcPct val="107000"/>
                        </a:lnSpc>
                        <a:spcBef>
                          <a:spcPts val="0"/>
                        </a:spcBef>
                        <a:spcAft>
                          <a:spcPts val="800"/>
                        </a:spcAft>
                      </a:pPr>
                      <a:r>
                        <a:rPr lang="en-IN" sz="1600" dirty="0">
                          <a:solidFill>
                            <a:schemeClr val="tx1"/>
                          </a:solidFill>
                          <a:effectLst/>
                          <a:latin typeface="Bookman Old Style" panose="02050604050505020204" pitchFamily="18" charset="0"/>
                        </a:rPr>
                        <a:t>Sr. No.</a:t>
                      </a:r>
                      <a:endParaRPr lang="en-US" sz="2800" dirty="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tc>
                  <a:txBody>
                    <a:bodyPr/>
                    <a:lstStyle/>
                    <a:p>
                      <a:pPr marL="0" marR="0" algn="just">
                        <a:lnSpc>
                          <a:spcPct val="107000"/>
                        </a:lnSpc>
                        <a:spcBef>
                          <a:spcPts val="0"/>
                        </a:spcBef>
                        <a:spcAft>
                          <a:spcPts val="800"/>
                        </a:spcAft>
                      </a:pPr>
                      <a:r>
                        <a:rPr lang="en-IN" sz="1600" dirty="0">
                          <a:solidFill>
                            <a:schemeClr val="tx1"/>
                          </a:solidFill>
                          <a:effectLst/>
                          <a:latin typeface="Bookman Old Style" panose="02050604050505020204" pitchFamily="18" charset="0"/>
                        </a:rPr>
                        <a:t>Types of Collection</a:t>
                      </a:r>
                      <a:endParaRPr lang="en-US" sz="2800" dirty="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tc>
                  <a:txBody>
                    <a:bodyPr/>
                    <a:lstStyle/>
                    <a:p>
                      <a:pPr marL="0" marR="0" algn="just">
                        <a:lnSpc>
                          <a:spcPct val="107000"/>
                        </a:lnSpc>
                        <a:spcBef>
                          <a:spcPts val="0"/>
                        </a:spcBef>
                        <a:spcAft>
                          <a:spcPts val="800"/>
                        </a:spcAft>
                      </a:pPr>
                      <a:r>
                        <a:rPr lang="en-IN" sz="1600">
                          <a:solidFill>
                            <a:schemeClr val="tx1"/>
                          </a:solidFill>
                          <a:effectLst/>
                          <a:latin typeface="Bookman Old Style" panose="02050604050505020204" pitchFamily="18" charset="0"/>
                        </a:rPr>
                        <a:t>Taxability under GST regime</a:t>
                      </a:r>
                      <a:endParaRPr lang="en-US" sz="280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extLst>
                  <a:ext uri="{0D108BD9-81ED-4DB2-BD59-A6C34878D82A}">
                    <a16:rowId xmlns:a16="http://schemas.microsoft.com/office/drawing/2014/main" val="10000"/>
                  </a:ext>
                </a:extLst>
              </a:tr>
              <a:tr h="813383">
                <a:tc>
                  <a:txBody>
                    <a:bodyPr/>
                    <a:lstStyle/>
                    <a:p>
                      <a:pPr marL="0" marR="0" algn="just">
                        <a:lnSpc>
                          <a:spcPct val="107000"/>
                        </a:lnSpc>
                        <a:spcBef>
                          <a:spcPts val="0"/>
                        </a:spcBef>
                        <a:spcAft>
                          <a:spcPts val="800"/>
                        </a:spcAft>
                      </a:pPr>
                      <a:r>
                        <a:rPr lang="en-IN" sz="1600" dirty="0">
                          <a:solidFill>
                            <a:schemeClr val="tx1"/>
                          </a:solidFill>
                          <a:effectLst/>
                          <a:latin typeface="Bookman Old Style" panose="02050604050505020204" pitchFamily="18" charset="0"/>
                        </a:rPr>
                        <a:t>1.</a:t>
                      </a:r>
                      <a:endParaRPr lang="en-US" sz="2800" dirty="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tc>
                  <a:txBody>
                    <a:bodyPr/>
                    <a:lstStyle/>
                    <a:p>
                      <a:pPr marL="0" marR="0" algn="just">
                        <a:lnSpc>
                          <a:spcPct val="107000"/>
                        </a:lnSpc>
                        <a:spcBef>
                          <a:spcPts val="0"/>
                        </a:spcBef>
                        <a:spcAft>
                          <a:spcPts val="800"/>
                        </a:spcAft>
                      </a:pPr>
                      <a:r>
                        <a:rPr lang="en-IN" sz="1600" dirty="0">
                          <a:solidFill>
                            <a:schemeClr val="tx1"/>
                          </a:solidFill>
                          <a:effectLst/>
                          <a:latin typeface="Bookman Old Style" panose="02050604050505020204" pitchFamily="18" charset="0"/>
                        </a:rPr>
                        <a:t>Parking space charges</a:t>
                      </a:r>
                      <a:endParaRPr lang="en-US" sz="2800" dirty="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tc>
                  <a:txBody>
                    <a:bodyPr/>
                    <a:lstStyle/>
                    <a:p>
                      <a:pPr marL="0" marR="0" algn="just">
                        <a:lnSpc>
                          <a:spcPct val="107000"/>
                        </a:lnSpc>
                        <a:spcBef>
                          <a:spcPts val="0"/>
                        </a:spcBef>
                        <a:spcAft>
                          <a:spcPts val="800"/>
                        </a:spcAft>
                      </a:pPr>
                      <a:r>
                        <a:rPr lang="en-IN" sz="1600">
                          <a:solidFill>
                            <a:schemeClr val="tx1"/>
                          </a:solidFill>
                          <a:effectLst/>
                          <a:latin typeface="Bookman Old Style" panose="02050604050505020204" pitchFamily="18" charset="0"/>
                        </a:rPr>
                        <a:t> Taxable as composite supply </a:t>
                      </a:r>
                      <a:endParaRPr lang="en-US" sz="280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extLst>
                  <a:ext uri="{0D108BD9-81ED-4DB2-BD59-A6C34878D82A}">
                    <a16:rowId xmlns:a16="http://schemas.microsoft.com/office/drawing/2014/main" val="10001"/>
                  </a:ext>
                </a:extLst>
              </a:tr>
              <a:tr h="828442">
                <a:tc>
                  <a:txBody>
                    <a:bodyPr/>
                    <a:lstStyle/>
                    <a:p>
                      <a:pPr marL="0" marR="0" algn="just">
                        <a:lnSpc>
                          <a:spcPct val="107000"/>
                        </a:lnSpc>
                        <a:spcBef>
                          <a:spcPts val="0"/>
                        </a:spcBef>
                        <a:spcAft>
                          <a:spcPts val="800"/>
                        </a:spcAft>
                      </a:pPr>
                      <a:r>
                        <a:rPr lang="en-IN" sz="1600">
                          <a:solidFill>
                            <a:schemeClr val="tx1"/>
                          </a:solidFill>
                          <a:effectLst/>
                          <a:latin typeface="Bookman Old Style" panose="02050604050505020204" pitchFamily="18" charset="0"/>
                        </a:rPr>
                        <a:t>2.</a:t>
                      </a:r>
                      <a:endParaRPr lang="en-US" sz="280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tc>
                  <a:txBody>
                    <a:bodyPr/>
                    <a:lstStyle/>
                    <a:p>
                      <a:pPr marL="0" marR="0" algn="just">
                        <a:lnSpc>
                          <a:spcPct val="107000"/>
                        </a:lnSpc>
                        <a:spcBef>
                          <a:spcPts val="0"/>
                        </a:spcBef>
                        <a:spcAft>
                          <a:spcPts val="800"/>
                        </a:spcAft>
                      </a:pPr>
                      <a:r>
                        <a:rPr lang="en-IN" sz="1600" dirty="0">
                          <a:solidFill>
                            <a:schemeClr val="tx1"/>
                          </a:solidFill>
                          <a:effectLst/>
                          <a:latin typeface="Bookman Old Style" panose="02050604050505020204" pitchFamily="18" charset="0"/>
                        </a:rPr>
                        <a:t>Prime/Preferential charges for unit choice.</a:t>
                      </a:r>
                      <a:endParaRPr lang="en-US" sz="2800" dirty="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tc>
                  <a:txBody>
                    <a:bodyPr/>
                    <a:lstStyle/>
                    <a:p>
                      <a:pPr marL="0" marR="0" algn="just">
                        <a:lnSpc>
                          <a:spcPct val="107000"/>
                        </a:lnSpc>
                        <a:spcBef>
                          <a:spcPts val="0"/>
                        </a:spcBef>
                        <a:spcAft>
                          <a:spcPts val="800"/>
                        </a:spcAft>
                      </a:pPr>
                      <a:r>
                        <a:rPr lang="en-IN" sz="1600" dirty="0">
                          <a:solidFill>
                            <a:schemeClr val="tx1"/>
                          </a:solidFill>
                          <a:effectLst/>
                          <a:latin typeface="Bookman Old Style" panose="02050604050505020204" pitchFamily="18" charset="0"/>
                        </a:rPr>
                        <a:t> Taxable as a composite supply </a:t>
                      </a:r>
                      <a:endParaRPr lang="en-US" sz="2800" dirty="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extLst>
                  <a:ext uri="{0D108BD9-81ED-4DB2-BD59-A6C34878D82A}">
                    <a16:rowId xmlns:a16="http://schemas.microsoft.com/office/drawing/2014/main" val="10002"/>
                  </a:ext>
                </a:extLst>
              </a:tr>
              <a:tr h="788030">
                <a:tc>
                  <a:txBody>
                    <a:bodyPr/>
                    <a:lstStyle/>
                    <a:p>
                      <a:pPr marL="0" marR="0" algn="just">
                        <a:lnSpc>
                          <a:spcPct val="107000"/>
                        </a:lnSpc>
                        <a:spcBef>
                          <a:spcPts val="0"/>
                        </a:spcBef>
                        <a:spcAft>
                          <a:spcPts val="800"/>
                        </a:spcAft>
                      </a:pPr>
                      <a:r>
                        <a:rPr lang="en-IN" sz="1600">
                          <a:solidFill>
                            <a:schemeClr val="tx1"/>
                          </a:solidFill>
                          <a:effectLst/>
                          <a:latin typeface="Bookman Old Style" panose="02050604050505020204" pitchFamily="18" charset="0"/>
                        </a:rPr>
                        <a:t>3.</a:t>
                      </a:r>
                      <a:endParaRPr lang="en-US" sz="280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tc>
                  <a:txBody>
                    <a:bodyPr/>
                    <a:lstStyle/>
                    <a:p>
                      <a:pPr marL="0" marR="0" algn="just">
                        <a:lnSpc>
                          <a:spcPct val="107000"/>
                        </a:lnSpc>
                        <a:spcBef>
                          <a:spcPts val="0"/>
                        </a:spcBef>
                        <a:spcAft>
                          <a:spcPts val="800"/>
                        </a:spcAft>
                      </a:pPr>
                      <a:r>
                        <a:rPr lang="en-IN" sz="1600" dirty="0">
                          <a:solidFill>
                            <a:schemeClr val="tx1"/>
                          </a:solidFill>
                          <a:effectLst/>
                          <a:latin typeface="Bookman Old Style" panose="02050604050505020204" pitchFamily="18" charset="0"/>
                        </a:rPr>
                        <a:t>Floor wise extra charges Floor Rise</a:t>
                      </a:r>
                      <a:endParaRPr lang="en-US" sz="2800" dirty="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tc>
                  <a:txBody>
                    <a:bodyPr/>
                    <a:lstStyle/>
                    <a:p>
                      <a:pPr marL="0" marR="0" algn="just">
                        <a:lnSpc>
                          <a:spcPct val="107000"/>
                        </a:lnSpc>
                        <a:spcBef>
                          <a:spcPts val="0"/>
                        </a:spcBef>
                        <a:spcAft>
                          <a:spcPts val="800"/>
                        </a:spcAft>
                      </a:pPr>
                      <a:r>
                        <a:rPr lang="en-IN" sz="1600" dirty="0">
                          <a:solidFill>
                            <a:schemeClr val="tx1"/>
                          </a:solidFill>
                          <a:effectLst/>
                          <a:latin typeface="Bookman Old Style" panose="02050604050505020204" pitchFamily="18" charset="0"/>
                        </a:rPr>
                        <a:t> Taxable as a composite supply </a:t>
                      </a:r>
                      <a:endParaRPr lang="en-US" sz="2800" dirty="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extLst>
                  <a:ext uri="{0D108BD9-81ED-4DB2-BD59-A6C34878D82A}">
                    <a16:rowId xmlns:a16="http://schemas.microsoft.com/office/drawing/2014/main" val="10003"/>
                  </a:ext>
                </a:extLst>
              </a:tr>
              <a:tr h="1131528">
                <a:tc>
                  <a:txBody>
                    <a:bodyPr/>
                    <a:lstStyle/>
                    <a:p>
                      <a:pPr marL="0" marR="0" algn="just">
                        <a:lnSpc>
                          <a:spcPct val="107000"/>
                        </a:lnSpc>
                        <a:spcBef>
                          <a:spcPts val="0"/>
                        </a:spcBef>
                        <a:spcAft>
                          <a:spcPts val="800"/>
                        </a:spcAft>
                      </a:pPr>
                      <a:r>
                        <a:rPr lang="en-IN" sz="1600">
                          <a:solidFill>
                            <a:schemeClr val="tx1"/>
                          </a:solidFill>
                          <a:effectLst/>
                          <a:latin typeface="Bookman Old Style" panose="02050604050505020204" pitchFamily="18" charset="0"/>
                        </a:rPr>
                        <a:t>4. </a:t>
                      </a:r>
                      <a:endParaRPr lang="en-US" sz="280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tc>
                  <a:txBody>
                    <a:bodyPr/>
                    <a:lstStyle/>
                    <a:p>
                      <a:pPr marL="0" marR="0" algn="just">
                        <a:lnSpc>
                          <a:spcPct val="107000"/>
                        </a:lnSpc>
                        <a:spcBef>
                          <a:spcPts val="0"/>
                        </a:spcBef>
                        <a:spcAft>
                          <a:spcPts val="800"/>
                        </a:spcAft>
                      </a:pPr>
                      <a:r>
                        <a:rPr lang="en-IN" sz="1600" dirty="0">
                          <a:solidFill>
                            <a:schemeClr val="tx1"/>
                          </a:solidFill>
                          <a:effectLst/>
                          <a:latin typeface="Bookman Old Style" panose="02050604050505020204" pitchFamily="18" charset="0"/>
                        </a:rPr>
                        <a:t>Amenity/ Common infrastructure development charges.</a:t>
                      </a:r>
                      <a:endParaRPr lang="en-US" sz="2800" dirty="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tc>
                  <a:txBody>
                    <a:bodyPr/>
                    <a:lstStyle/>
                    <a:p>
                      <a:pPr marL="0" marR="0" algn="just">
                        <a:lnSpc>
                          <a:spcPct val="107000"/>
                        </a:lnSpc>
                        <a:spcBef>
                          <a:spcPts val="0"/>
                        </a:spcBef>
                        <a:spcAft>
                          <a:spcPts val="800"/>
                        </a:spcAft>
                      </a:pPr>
                      <a:r>
                        <a:rPr lang="en-IN" sz="1600" dirty="0">
                          <a:solidFill>
                            <a:schemeClr val="tx1"/>
                          </a:solidFill>
                          <a:effectLst/>
                          <a:latin typeface="Bookman Old Style" panose="02050604050505020204" pitchFamily="18" charset="0"/>
                        </a:rPr>
                        <a:t> Taxable as a composite supply </a:t>
                      </a:r>
                      <a:endParaRPr lang="en-US" sz="2800" dirty="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extLst>
                  <a:ext uri="{0D108BD9-81ED-4DB2-BD59-A6C34878D82A}">
                    <a16:rowId xmlns:a16="http://schemas.microsoft.com/office/drawing/2014/main" val="10004"/>
                  </a:ext>
                </a:extLst>
              </a:tr>
              <a:tr h="727410">
                <a:tc>
                  <a:txBody>
                    <a:bodyPr/>
                    <a:lstStyle/>
                    <a:p>
                      <a:pPr marL="0" marR="0" algn="just">
                        <a:lnSpc>
                          <a:spcPct val="107000"/>
                        </a:lnSpc>
                        <a:spcBef>
                          <a:spcPts val="0"/>
                        </a:spcBef>
                        <a:spcAft>
                          <a:spcPts val="800"/>
                        </a:spcAft>
                      </a:pPr>
                      <a:r>
                        <a:rPr lang="en-IN" sz="1600">
                          <a:solidFill>
                            <a:schemeClr val="tx1"/>
                          </a:solidFill>
                          <a:effectLst/>
                          <a:latin typeface="Bookman Old Style" panose="02050604050505020204" pitchFamily="18" charset="0"/>
                        </a:rPr>
                        <a:t>5.</a:t>
                      </a:r>
                      <a:endParaRPr lang="en-US" sz="280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tc>
                  <a:txBody>
                    <a:bodyPr/>
                    <a:lstStyle/>
                    <a:p>
                      <a:pPr marL="0" marR="0" algn="just">
                        <a:lnSpc>
                          <a:spcPct val="107000"/>
                        </a:lnSpc>
                        <a:spcBef>
                          <a:spcPts val="0"/>
                        </a:spcBef>
                        <a:spcAft>
                          <a:spcPts val="800"/>
                        </a:spcAft>
                      </a:pPr>
                      <a:r>
                        <a:rPr lang="en-IN" sz="1600" dirty="0">
                          <a:solidFill>
                            <a:schemeClr val="tx1"/>
                          </a:solidFill>
                          <a:effectLst/>
                          <a:latin typeface="Bookman Old Style" panose="02050604050505020204" pitchFamily="18" charset="0"/>
                        </a:rPr>
                        <a:t>Club Membership</a:t>
                      </a:r>
                      <a:endParaRPr lang="en-US" sz="2800" dirty="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tc>
                  <a:txBody>
                    <a:bodyPr/>
                    <a:lstStyle/>
                    <a:p>
                      <a:pPr marL="0" marR="0" algn="just">
                        <a:lnSpc>
                          <a:spcPct val="107000"/>
                        </a:lnSpc>
                        <a:spcBef>
                          <a:spcPts val="0"/>
                        </a:spcBef>
                        <a:spcAft>
                          <a:spcPts val="800"/>
                        </a:spcAft>
                      </a:pPr>
                      <a:r>
                        <a:rPr lang="en-IN" sz="1600" dirty="0">
                          <a:solidFill>
                            <a:schemeClr val="tx1"/>
                          </a:solidFill>
                          <a:effectLst/>
                          <a:latin typeface="Bookman Old Style" panose="02050604050505020204" pitchFamily="18" charset="0"/>
                        </a:rPr>
                        <a:t> Separately Taxable at Full rate</a:t>
                      </a:r>
                      <a:endParaRPr lang="en-US" sz="2800" dirty="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0994402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5BB25D1-40C7-378B-53A9-F40ADEA86AE9}"/>
              </a:ext>
            </a:extLst>
          </p:cNvPr>
          <p:cNvGraphicFramePr>
            <a:graphicFrameLocks noGrp="1"/>
          </p:cNvGraphicFramePr>
          <p:nvPr>
            <p:extLst>
              <p:ext uri="{D42A27DB-BD31-4B8C-83A1-F6EECF244321}">
                <p14:modId xmlns:p14="http://schemas.microsoft.com/office/powerpoint/2010/main" val="2160137550"/>
              </p:ext>
            </p:extLst>
          </p:nvPr>
        </p:nvGraphicFramePr>
        <p:xfrm>
          <a:off x="914400" y="457201"/>
          <a:ext cx="10931235" cy="5105400"/>
        </p:xfrm>
        <a:graphic>
          <a:graphicData uri="http://schemas.openxmlformats.org/drawingml/2006/table">
            <a:tbl>
              <a:tblPr firstRow="1" firstCol="1" bandRow="1">
                <a:tableStyleId>{5C22544A-7EE6-4342-B048-85BDC9FD1C3A}</a:tableStyleId>
              </a:tblPr>
              <a:tblGrid>
                <a:gridCol w="1191394">
                  <a:extLst>
                    <a:ext uri="{9D8B030D-6E8A-4147-A177-3AD203B41FA5}">
                      <a16:colId xmlns:a16="http://schemas.microsoft.com/office/drawing/2014/main" val="20000"/>
                    </a:ext>
                  </a:extLst>
                </a:gridCol>
                <a:gridCol w="5853180">
                  <a:extLst>
                    <a:ext uri="{9D8B030D-6E8A-4147-A177-3AD203B41FA5}">
                      <a16:colId xmlns:a16="http://schemas.microsoft.com/office/drawing/2014/main" val="20001"/>
                    </a:ext>
                  </a:extLst>
                </a:gridCol>
                <a:gridCol w="3886661">
                  <a:extLst>
                    <a:ext uri="{9D8B030D-6E8A-4147-A177-3AD203B41FA5}">
                      <a16:colId xmlns:a16="http://schemas.microsoft.com/office/drawing/2014/main" val="20002"/>
                    </a:ext>
                  </a:extLst>
                </a:gridCol>
              </a:tblGrid>
              <a:tr h="967888">
                <a:tc>
                  <a:txBody>
                    <a:bodyPr/>
                    <a:lstStyle/>
                    <a:p>
                      <a:pPr marL="0" marR="0" algn="just">
                        <a:lnSpc>
                          <a:spcPct val="107000"/>
                        </a:lnSpc>
                        <a:spcBef>
                          <a:spcPts val="0"/>
                        </a:spcBef>
                        <a:spcAft>
                          <a:spcPts val="800"/>
                        </a:spcAft>
                      </a:pPr>
                      <a:r>
                        <a:rPr lang="en-IN" sz="1800" dirty="0">
                          <a:solidFill>
                            <a:schemeClr val="tx1"/>
                          </a:solidFill>
                          <a:effectLst/>
                          <a:latin typeface="Bookman Old Style" panose="02050604050505020204" pitchFamily="18" charset="0"/>
                        </a:rPr>
                        <a:t>6.</a:t>
                      </a:r>
                      <a:endParaRPr lang="en-US" sz="3200" dirty="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tc>
                  <a:txBody>
                    <a:bodyPr/>
                    <a:lstStyle/>
                    <a:p>
                      <a:pPr marL="0" marR="0" algn="just">
                        <a:lnSpc>
                          <a:spcPct val="107000"/>
                        </a:lnSpc>
                        <a:spcBef>
                          <a:spcPts val="0"/>
                        </a:spcBef>
                        <a:spcAft>
                          <a:spcPts val="800"/>
                        </a:spcAft>
                      </a:pPr>
                      <a:r>
                        <a:rPr lang="en-IN" sz="1800">
                          <a:solidFill>
                            <a:schemeClr val="tx1"/>
                          </a:solidFill>
                          <a:effectLst/>
                          <a:latin typeface="Bookman Old Style" panose="02050604050505020204" pitchFamily="18" charset="0"/>
                        </a:rPr>
                        <a:t>Advocate/Legal Charges</a:t>
                      </a:r>
                      <a:endParaRPr lang="en-US" sz="320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tc>
                  <a:txBody>
                    <a:bodyPr/>
                    <a:lstStyle/>
                    <a:p>
                      <a:pPr marL="0" marR="0" algn="just">
                        <a:lnSpc>
                          <a:spcPct val="107000"/>
                        </a:lnSpc>
                        <a:spcBef>
                          <a:spcPts val="0"/>
                        </a:spcBef>
                        <a:spcAft>
                          <a:spcPts val="800"/>
                        </a:spcAft>
                      </a:pPr>
                      <a:r>
                        <a:rPr lang="en-IN" sz="1800">
                          <a:solidFill>
                            <a:schemeClr val="tx1"/>
                          </a:solidFill>
                          <a:effectLst/>
                          <a:latin typeface="Bookman Old Style" panose="02050604050505020204" pitchFamily="18" charset="0"/>
                        </a:rPr>
                        <a:t> Separately Taxable at Full rate</a:t>
                      </a:r>
                      <a:endParaRPr lang="en-US" sz="320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extLst>
                  <a:ext uri="{0D108BD9-81ED-4DB2-BD59-A6C34878D82A}">
                    <a16:rowId xmlns:a16="http://schemas.microsoft.com/office/drawing/2014/main" val="10000"/>
                  </a:ext>
                </a:extLst>
              </a:tr>
              <a:tr h="808282">
                <a:tc>
                  <a:txBody>
                    <a:bodyPr/>
                    <a:lstStyle/>
                    <a:p>
                      <a:pPr marL="0" marR="0" algn="just">
                        <a:lnSpc>
                          <a:spcPct val="107000"/>
                        </a:lnSpc>
                        <a:spcBef>
                          <a:spcPts val="0"/>
                        </a:spcBef>
                        <a:spcAft>
                          <a:spcPts val="800"/>
                        </a:spcAft>
                      </a:pPr>
                      <a:r>
                        <a:rPr lang="en-IN" sz="1800" dirty="0">
                          <a:solidFill>
                            <a:schemeClr val="tx1"/>
                          </a:solidFill>
                          <a:effectLst/>
                          <a:latin typeface="Bookman Old Style" panose="02050604050505020204" pitchFamily="18" charset="0"/>
                        </a:rPr>
                        <a:t>7.</a:t>
                      </a:r>
                      <a:endParaRPr lang="en-US" sz="3200" dirty="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tc>
                  <a:txBody>
                    <a:bodyPr/>
                    <a:lstStyle/>
                    <a:p>
                      <a:pPr marL="0" marR="0" algn="just">
                        <a:lnSpc>
                          <a:spcPct val="107000"/>
                        </a:lnSpc>
                        <a:spcBef>
                          <a:spcPts val="0"/>
                        </a:spcBef>
                        <a:spcAft>
                          <a:spcPts val="800"/>
                        </a:spcAft>
                      </a:pPr>
                      <a:r>
                        <a:rPr lang="en-IN" sz="1800" dirty="0">
                          <a:solidFill>
                            <a:schemeClr val="tx1"/>
                          </a:solidFill>
                          <a:effectLst/>
                          <a:latin typeface="Bookman Old Style" panose="02050604050505020204" pitchFamily="18" charset="0"/>
                        </a:rPr>
                        <a:t>Modification charges</a:t>
                      </a:r>
                      <a:endParaRPr lang="en-US" sz="3200" dirty="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tc>
                  <a:txBody>
                    <a:bodyPr/>
                    <a:lstStyle/>
                    <a:p>
                      <a:pPr marL="0" marR="0" algn="just">
                        <a:lnSpc>
                          <a:spcPct val="107000"/>
                        </a:lnSpc>
                        <a:spcBef>
                          <a:spcPts val="0"/>
                        </a:spcBef>
                        <a:spcAft>
                          <a:spcPts val="800"/>
                        </a:spcAft>
                      </a:pPr>
                      <a:r>
                        <a:rPr lang="en-IN" sz="1800">
                          <a:solidFill>
                            <a:schemeClr val="tx1"/>
                          </a:solidFill>
                          <a:effectLst/>
                          <a:latin typeface="Bookman Old Style" panose="02050604050505020204" pitchFamily="18" charset="0"/>
                        </a:rPr>
                        <a:t> Separately Taxable at Full rate</a:t>
                      </a:r>
                      <a:endParaRPr lang="en-US" sz="320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extLst>
                  <a:ext uri="{0D108BD9-81ED-4DB2-BD59-A6C34878D82A}">
                    <a16:rowId xmlns:a16="http://schemas.microsoft.com/office/drawing/2014/main" val="10001"/>
                  </a:ext>
                </a:extLst>
              </a:tr>
              <a:tr h="916639">
                <a:tc>
                  <a:txBody>
                    <a:bodyPr/>
                    <a:lstStyle/>
                    <a:p>
                      <a:pPr marL="0" marR="0" algn="just">
                        <a:lnSpc>
                          <a:spcPct val="107000"/>
                        </a:lnSpc>
                        <a:spcBef>
                          <a:spcPts val="0"/>
                        </a:spcBef>
                        <a:spcAft>
                          <a:spcPts val="800"/>
                        </a:spcAft>
                      </a:pPr>
                      <a:r>
                        <a:rPr lang="en-IN" sz="1800">
                          <a:solidFill>
                            <a:schemeClr val="tx1"/>
                          </a:solidFill>
                          <a:effectLst/>
                          <a:latin typeface="Bookman Old Style" panose="02050604050505020204" pitchFamily="18" charset="0"/>
                        </a:rPr>
                        <a:t>8.</a:t>
                      </a:r>
                      <a:endParaRPr lang="en-US" sz="320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tc>
                  <a:txBody>
                    <a:bodyPr/>
                    <a:lstStyle/>
                    <a:p>
                      <a:pPr marL="0" marR="0" algn="just">
                        <a:lnSpc>
                          <a:spcPct val="107000"/>
                        </a:lnSpc>
                        <a:spcBef>
                          <a:spcPts val="0"/>
                        </a:spcBef>
                        <a:spcAft>
                          <a:spcPts val="800"/>
                        </a:spcAft>
                      </a:pPr>
                      <a:r>
                        <a:rPr lang="en-IN" sz="1800" dirty="0">
                          <a:solidFill>
                            <a:schemeClr val="tx1"/>
                          </a:solidFill>
                          <a:effectLst/>
                          <a:latin typeface="Bookman Old Style" panose="02050604050505020204" pitchFamily="18" charset="0"/>
                        </a:rPr>
                        <a:t>Interest/Late Fee/Penalty on delayed collection </a:t>
                      </a:r>
                      <a:endParaRPr lang="en-US" sz="3200" dirty="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tc>
                  <a:txBody>
                    <a:bodyPr/>
                    <a:lstStyle/>
                    <a:p>
                      <a:pPr marL="0" marR="0" algn="just">
                        <a:lnSpc>
                          <a:spcPct val="107000"/>
                        </a:lnSpc>
                        <a:spcBef>
                          <a:spcPts val="0"/>
                        </a:spcBef>
                        <a:spcAft>
                          <a:spcPts val="800"/>
                        </a:spcAft>
                      </a:pPr>
                      <a:r>
                        <a:rPr lang="en-IN" sz="1800">
                          <a:solidFill>
                            <a:schemeClr val="tx1"/>
                          </a:solidFill>
                          <a:effectLst/>
                          <a:latin typeface="Bookman Old Style" panose="02050604050505020204" pitchFamily="18" charset="0"/>
                        </a:rPr>
                        <a:t> Separately Taxable at Full rate</a:t>
                      </a:r>
                      <a:endParaRPr lang="en-US" sz="320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extLst>
                  <a:ext uri="{0D108BD9-81ED-4DB2-BD59-A6C34878D82A}">
                    <a16:rowId xmlns:a16="http://schemas.microsoft.com/office/drawing/2014/main" val="10002"/>
                  </a:ext>
                </a:extLst>
              </a:tr>
              <a:tr h="808282">
                <a:tc>
                  <a:txBody>
                    <a:bodyPr/>
                    <a:lstStyle/>
                    <a:p>
                      <a:pPr marL="0" marR="0" algn="just">
                        <a:lnSpc>
                          <a:spcPct val="107000"/>
                        </a:lnSpc>
                        <a:spcBef>
                          <a:spcPts val="0"/>
                        </a:spcBef>
                        <a:spcAft>
                          <a:spcPts val="800"/>
                        </a:spcAft>
                      </a:pPr>
                      <a:r>
                        <a:rPr lang="en-IN" sz="1800">
                          <a:solidFill>
                            <a:schemeClr val="tx1"/>
                          </a:solidFill>
                          <a:effectLst/>
                          <a:latin typeface="Bookman Old Style" panose="02050604050505020204" pitchFamily="18" charset="0"/>
                        </a:rPr>
                        <a:t>9.</a:t>
                      </a:r>
                      <a:endParaRPr lang="en-US" sz="320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tc>
                  <a:txBody>
                    <a:bodyPr/>
                    <a:lstStyle/>
                    <a:p>
                      <a:pPr marL="0" marR="0" algn="just">
                        <a:lnSpc>
                          <a:spcPct val="107000"/>
                        </a:lnSpc>
                        <a:spcBef>
                          <a:spcPts val="0"/>
                        </a:spcBef>
                        <a:spcAft>
                          <a:spcPts val="800"/>
                        </a:spcAft>
                      </a:pPr>
                      <a:r>
                        <a:rPr lang="en-IN" sz="1800" dirty="0">
                          <a:solidFill>
                            <a:schemeClr val="tx1"/>
                          </a:solidFill>
                          <a:effectLst/>
                          <a:latin typeface="Bookman Old Style" panose="02050604050505020204" pitchFamily="18" charset="0"/>
                        </a:rPr>
                        <a:t>Booking Cancellation charges</a:t>
                      </a:r>
                      <a:endParaRPr lang="en-US" sz="3200" dirty="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tc>
                  <a:txBody>
                    <a:bodyPr/>
                    <a:lstStyle/>
                    <a:p>
                      <a:pPr marL="0" marR="0" algn="just">
                        <a:lnSpc>
                          <a:spcPct val="107000"/>
                        </a:lnSpc>
                        <a:spcBef>
                          <a:spcPts val="0"/>
                        </a:spcBef>
                        <a:spcAft>
                          <a:spcPts val="800"/>
                        </a:spcAft>
                      </a:pPr>
                      <a:r>
                        <a:rPr lang="en-IN" sz="1800">
                          <a:solidFill>
                            <a:schemeClr val="tx1"/>
                          </a:solidFill>
                          <a:effectLst/>
                          <a:latin typeface="Bookman Old Style" panose="02050604050505020204" pitchFamily="18" charset="0"/>
                        </a:rPr>
                        <a:t> Separately Taxable at Full rate</a:t>
                      </a:r>
                      <a:endParaRPr lang="en-US" sz="320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extLst>
                  <a:ext uri="{0D108BD9-81ED-4DB2-BD59-A6C34878D82A}">
                    <a16:rowId xmlns:a16="http://schemas.microsoft.com/office/drawing/2014/main" val="10003"/>
                  </a:ext>
                </a:extLst>
              </a:tr>
              <a:tr h="796027">
                <a:tc>
                  <a:txBody>
                    <a:bodyPr/>
                    <a:lstStyle/>
                    <a:p>
                      <a:pPr marL="0" marR="0" algn="just">
                        <a:lnSpc>
                          <a:spcPct val="107000"/>
                        </a:lnSpc>
                        <a:spcBef>
                          <a:spcPts val="0"/>
                        </a:spcBef>
                        <a:spcAft>
                          <a:spcPts val="800"/>
                        </a:spcAft>
                      </a:pPr>
                      <a:r>
                        <a:rPr lang="en-IN" sz="1800">
                          <a:solidFill>
                            <a:schemeClr val="tx1"/>
                          </a:solidFill>
                          <a:effectLst/>
                          <a:latin typeface="Bookman Old Style" panose="02050604050505020204" pitchFamily="18" charset="0"/>
                        </a:rPr>
                        <a:t>10.</a:t>
                      </a:r>
                      <a:endParaRPr lang="en-US" sz="320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tc>
                  <a:txBody>
                    <a:bodyPr/>
                    <a:lstStyle/>
                    <a:p>
                      <a:pPr marL="0" marR="0" algn="just">
                        <a:lnSpc>
                          <a:spcPct val="107000"/>
                        </a:lnSpc>
                        <a:spcBef>
                          <a:spcPts val="0"/>
                        </a:spcBef>
                        <a:spcAft>
                          <a:spcPts val="800"/>
                        </a:spcAft>
                      </a:pPr>
                      <a:r>
                        <a:rPr lang="en-IN" sz="1800" dirty="0">
                          <a:solidFill>
                            <a:schemeClr val="tx1"/>
                          </a:solidFill>
                          <a:effectLst/>
                          <a:latin typeface="Bookman Old Style" panose="02050604050505020204" pitchFamily="18" charset="0"/>
                        </a:rPr>
                        <a:t>Maintenance deposits </a:t>
                      </a:r>
                      <a:endParaRPr lang="en-US" sz="3200" dirty="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tc>
                  <a:txBody>
                    <a:bodyPr/>
                    <a:lstStyle/>
                    <a:p>
                      <a:pPr marL="0" marR="0" algn="just">
                        <a:lnSpc>
                          <a:spcPct val="107000"/>
                        </a:lnSpc>
                        <a:spcBef>
                          <a:spcPts val="0"/>
                        </a:spcBef>
                        <a:spcAft>
                          <a:spcPts val="800"/>
                        </a:spcAft>
                      </a:pPr>
                      <a:r>
                        <a:rPr lang="en-IN" sz="1800">
                          <a:solidFill>
                            <a:schemeClr val="tx1"/>
                          </a:solidFill>
                          <a:effectLst/>
                          <a:latin typeface="Bookman Old Style" panose="02050604050505020204" pitchFamily="18" charset="0"/>
                        </a:rPr>
                        <a:t> Separately Taxable at Full rate</a:t>
                      </a:r>
                      <a:endParaRPr lang="en-US" sz="320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extLst>
                  <a:ext uri="{0D108BD9-81ED-4DB2-BD59-A6C34878D82A}">
                    <a16:rowId xmlns:a16="http://schemas.microsoft.com/office/drawing/2014/main" val="10004"/>
                  </a:ext>
                </a:extLst>
              </a:tr>
              <a:tr h="808282">
                <a:tc>
                  <a:txBody>
                    <a:bodyPr/>
                    <a:lstStyle/>
                    <a:p>
                      <a:pPr marL="0" marR="0" algn="just">
                        <a:lnSpc>
                          <a:spcPct val="107000"/>
                        </a:lnSpc>
                        <a:spcBef>
                          <a:spcPts val="0"/>
                        </a:spcBef>
                        <a:spcAft>
                          <a:spcPts val="800"/>
                        </a:spcAft>
                      </a:pPr>
                      <a:r>
                        <a:rPr lang="en-US" sz="1800">
                          <a:solidFill>
                            <a:schemeClr val="tx1"/>
                          </a:solidFill>
                          <a:effectLst/>
                          <a:latin typeface="Bookman Old Style" panose="02050604050505020204" pitchFamily="18" charset="0"/>
                        </a:rPr>
                        <a:t> </a:t>
                      </a:r>
                      <a:endParaRPr lang="en-US" sz="320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tc>
                  <a:txBody>
                    <a:bodyPr/>
                    <a:lstStyle/>
                    <a:p>
                      <a:pPr marL="0" marR="0" algn="just">
                        <a:lnSpc>
                          <a:spcPct val="107000"/>
                        </a:lnSpc>
                        <a:spcBef>
                          <a:spcPts val="0"/>
                        </a:spcBef>
                        <a:spcAft>
                          <a:spcPts val="800"/>
                        </a:spcAft>
                      </a:pPr>
                      <a:r>
                        <a:rPr lang="en-US" sz="1800" dirty="0">
                          <a:solidFill>
                            <a:schemeClr val="tx1"/>
                          </a:solidFill>
                          <a:effectLst/>
                          <a:latin typeface="Bookman Old Style" panose="02050604050505020204" pitchFamily="18" charset="0"/>
                        </a:rPr>
                        <a:t>Total receipt collected under above heads</a:t>
                      </a:r>
                      <a:endParaRPr lang="en-US" sz="3200" dirty="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tc>
                  <a:txBody>
                    <a:bodyPr/>
                    <a:lstStyle/>
                    <a:p>
                      <a:pPr marL="0" marR="0" algn="just">
                        <a:lnSpc>
                          <a:spcPct val="107000"/>
                        </a:lnSpc>
                        <a:spcBef>
                          <a:spcPts val="0"/>
                        </a:spcBef>
                        <a:spcAft>
                          <a:spcPts val="800"/>
                        </a:spcAft>
                      </a:pPr>
                      <a:endParaRPr lang="en-US" sz="3200" dirty="0">
                        <a:solidFill>
                          <a:schemeClr val="tx1"/>
                        </a:solidFill>
                        <a:effectLst/>
                        <a:latin typeface="Bookman Old Style" panose="02050604050505020204" pitchFamily="18" charset="0"/>
                        <a:ea typeface="Calibri" panose="020F0502020204030204" pitchFamily="34" charset="0"/>
                        <a:cs typeface="Mangal" panose="02040503050203030202" pitchFamily="18" charset="0"/>
                      </a:endParaRPr>
                    </a:p>
                  </a:txBody>
                  <a:tcPr marL="60960" marR="60960" marT="9525" marB="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3980557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9C358429-FCB5-2ACC-AAE3-1ED37AD91E91}"/>
              </a:ext>
            </a:extLst>
          </p:cNvPr>
          <p:cNvGraphicFramePr>
            <a:graphicFrameLocks noGrp="1"/>
          </p:cNvGraphicFramePr>
          <p:nvPr>
            <p:extLst>
              <p:ext uri="{D42A27DB-BD31-4B8C-83A1-F6EECF244321}">
                <p14:modId xmlns:p14="http://schemas.microsoft.com/office/powerpoint/2010/main" val="1418205481"/>
              </p:ext>
            </p:extLst>
          </p:nvPr>
        </p:nvGraphicFramePr>
        <p:xfrm>
          <a:off x="368300" y="1327150"/>
          <a:ext cx="11137079" cy="5973092"/>
        </p:xfrm>
        <a:graphic>
          <a:graphicData uri="http://schemas.openxmlformats.org/drawingml/2006/table">
            <a:tbl>
              <a:tblPr firstRow="1" bandRow="1">
                <a:tableStyleId>{5C22544A-7EE6-4342-B048-85BDC9FD1C3A}</a:tableStyleId>
              </a:tblPr>
              <a:tblGrid>
                <a:gridCol w="1901995">
                  <a:extLst>
                    <a:ext uri="{9D8B030D-6E8A-4147-A177-3AD203B41FA5}">
                      <a16:colId xmlns:a16="http://schemas.microsoft.com/office/drawing/2014/main" val="2712527777"/>
                    </a:ext>
                  </a:extLst>
                </a:gridCol>
                <a:gridCol w="9235084">
                  <a:extLst>
                    <a:ext uri="{9D8B030D-6E8A-4147-A177-3AD203B41FA5}">
                      <a16:colId xmlns:a16="http://schemas.microsoft.com/office/drawing/2014/main" val="1261111257"/>
                    </a:ext>
                  </a:extLst>
                </a:gridCol>
              </a:tblGrid>
              <a:tr h="635046">
                <a:tc>
                  <a:txBody>
                    <a:bodyPr/>
                    <a:lstStyle/>
                    <a:p>
                      <a:endParaRPr lang="en-US" dirty="0"/>
                    </a:p>
                  </a:txBody>
                  <a:tcPr/>
                </a:tc>
                <a:tc>
                  <a:txBody>
                    <a:bodyPr/>
                    <a:lstStyle/>
                    <a:p>
                      <a:r>
                        <a:rPr lang="en-US" dirty="0"/>
                        <a:t>Grounds for disallowance of claim of Export of </a:t>
                      </a:r>
                      <a:r>
                        <a:rPr lang="en-US" dirty="0" err="1"/>
                        <a:t>Servcies</a:t>
                      </a:r>
                      <a:endParaRPr lang="en-US" dirty="0"/>
                    </a:p>
                  </a:txBody>
                  <a:tcPr/>
                </a:tc>
                <a:extLst>
                  <a:ext uri="{0D108BD9-81ED-4DB2-BD59-A6C34878D82A}">
                    <a16:rowId xmlns:a16="http://schemas.microsoft.com/office/drawing/2014/main" val="304320751"/>
                  </a:ext>
                </a:extLst>
              </a:tr>
              <a:tr h="635046">
                <a:tc>
                  <a:txBody>
                    <a:bodyPr/>
                    <a:lstStyle/>
                    <a:p>
                      <a:pPr algn="just">
                        <a:lnSpc>
                          <a:spcPct val="107000"/>
                        </a:lnSpc>
                        <a:spcAft>
                          <a:spcPts val="800"/>
                        </a:spcAft>
                      </a:pPr>
                      <a:r>
                        <a:rPr lang="en-IN" sz="1800" kern="1200" dirty="0">
                          <a:solidFill>
                            <a:schemeClr val="dk1"/>
                          </a:solidFill>
                          <a:latin typeface="+mn-lt"/>
                          <a:ea typeface="+mn-ea"/>
                          <a:cs typeface="+mn-cs"/>
                        </a:rPr>
                        <a:t>Definition of Intermediary</a:t>
                      </a:r>
                      <a:r>
                        <a:rPr lang="en-IN" sz="1800" kern="1200" baseline="0" dirty="0">
                          <a:solidFill>
                            <a:schemeClr val="dk1"/>
                          </a:solidFill>
                          <a:latin typeface="+mn-lt"/>
                          <a:ea typeface="+mn-ea"/>
                          <a:cs typeface="+mn-cs"/>
                        </a:rPr>
                        <a:t> </a:t>
                      </a:r>
                      <a:endParaRPr lang="en-IN" sz="1800" kern="1200" dirty="0">
                        <a:solidFill>
                          <a:schemeClr val="dk1"/>
                        </a:solidFill>
                        <a:latin typeface="+mn-lt"/>
                        <a:ea typeface="+mn-ea"/>
                        <a:cs typeface="+mn-cs"/>
                      </a:endParaRPr>
                    </a:p>
                  </a:txBody>
                  <a:tcPr marL="114300" marR="114300" marT="0" marB="0"/>
                </a:tc>
                <a:tc>
                  <a:txBody>
                    <a:bodyPr/>
                    <a:lstStyle/>
                    <a:p>
                      <a:pPr marL="0" algn="just" defTabSz="914400" rtl="0" eaLnBrk="1" latinLnBrk="0" hangingPunct="1">
                        <a:lnSpc>
                          <a:spcPct val="107000"/>
                        </a:lnSpc>
                        <a:spcAft>
                          <a:spcPts val="800"/>
                        </a:spcAft>
                      </a:pPr>
                      <a:r>
                        <a:rPr lang="en-IN" sz="1800" kern="1200" dirty="0">
                          <a:solidFill>
                            <a:schemeClr val="dk1"/>
                          </a:solidFill>
                          <a:latin typeface="+mn-lt"/>
                          <a:ea typeface="+mn-ea"/>
                          <a:cs typeface="+mn-cs"/>
                        </a:rPr>
                        <a:t>Section 2(13) of the IGST Act,2017</a:t>
                      </a:r>
                    </a:p>
                  </a:txBody>
                  <a:tcPr marL="114300" marR="114300" marT="0" marB="0"/>
                </a:tc>
                <a:extLst>
                  <a:ext uri="{0D108BD9-81ED-4DB2-BD59-A6C34878D82A}">
                    <a16:rowId xmlns:a16="http://schemas.microsoft.com/office/drawing/2014/main" val="3220682230"/>
                  </a:ext>
                </a:extLst>
              </a:tr>
              <a:tr h="405320">
                <a:tc>
                  <a:txBody>
                    <a:bodyPr/>
                    <a:lstStyle/>
                    <a:p>
                      <a:pPr algn="just">
                        <a:lnSpc>
                          <a:spcPct val="107000"/>
                        </a:lnSpc>
                        <a:spcAft>
                          <a:spcPts val="800"/>
                        </a:spcAft>
                      </a:pPr>
                      <a:r>
                        <a:rPr lang="en-IN" sz="1800" kern="1200" dirty="0">
                          <a:solidFill>
                            <a:schemeClr val="dk1"/>
                          </a:solidFill>
                          <a:latin typeface="+mn-lt"/>
                          <a:ea typeface="+mn-ea"/>
                          <a:cs typeface="+mn-cs"/>
                        </a:rPr>
                        <a:t>Place of Supply </a:t>
                      </a:r>
                    </a:p>
                  </a:txBody>
                  <a:tcPr marL="114300" marR="114300" marT="0" marB="0"/>
                </a:tc>
                <a:tc>
                  <a:txBody>
                    <a:bodyPr/>
                    <a:lstStyle/>
                    <a:p>
                      <a:pPr marL="0" algn="just" defTabSz="914400" rtl="0" eaLnBrk="1" latinLnBrk="0" hangingPunct="1">
                        <a:lnSpc>
                          <a:spcPct val="107000"/>
                        </a:lnSpc>
                        <a:spcAft>
                          <a:spcPts val="800"/>
                        </a:spcAft>
                      </a:pPr>
                      <a:r>
                        <a:rPr lang="en-IN" sz="1800" kern="1200" dirty="0">
                          <a:solidFill>
                            <a:schemeClr val="dk1"/>
                          </a:solidFill>
                          <a:latin typeface="+mn-lt"/>
                          <a:ea typeface="+mn-ea"/>
                          <a:cs typeface="+mn-cs"/>
                        </a:rPr>
                        <a:t>Section 13</a:t>
                      </a:r>
                      <a:r>
                        <a:rPr lang="en-IN" sz="1800" kern="1200" baseline="0" dirty="0">
                          <a:solidFill>
                            <a:schemeClr val="dk1"/>
                          </a:solidFill>
                          <a:latin typeface="+mn-lt"/>
                          <a:ea typeface="+mn-ea"/>
                          <a:cs typeface="+mn-cs"/>
                        </a:rPr>
                        <a:t> (8) (b) </a:t>
                      </a:r>
                      <a:r>
                        <a:rPr lang="en-IN" sz="1800" kern="1200" dirty="0">
                          <a:solidFill>
                            <a:schemeClr val="dk1"/>
                          </a:solidFill>
                          <a:latin typeface="+mn-lt"/>
                          <a:ea typeface="+mn-ea"/>
                          <a:cs typeface="+mn-cs"/>
                        </a:rPr>
                        <a:t>of the IGST Act,2017</a:t>
                      </a:r>
                    </a:p>
                  </a:txBody>
                  <a:tcPr marL="114300" marR="114300" marT="0" marB="0"/>
                </a:tc>
                <a:extLst>
                  <a:ext uri="{0D108BD9-81ED-4DB2-BD59-A6C34878D82A}">
                    <a16:rowId xmlns:a16="http://schemas.microsoft.com/office/drawing/2014/main" val="454362826"/>
                  </a:ext>
                </a:extLst>
              </a:tr>
              <a:tr h="894480">
                <a:tc>
                  <a:txBody>
                    <a:bodyPr/>
                    <a:lstStyle/>
                    <a:p>
                      <a:pPr algn="just">
                        <a:lnSpc>
                          <a:spcPct val="107000"/>
                        </a:lnSpc>
                        <a:spcAft>
                          <a:spcPts val="800"/>
                        </a:spcAft>
                      </a:pPr>
                      <a:r>
                        <a:rPr lang="en-IN" sz="1800" kern="1200" dirty="0">
                          <a:solidFill>
                            <a:schemeClr val="dk1"/>
                          </a:solidFill>
                          <a:latin typeface="+mn-lt"/>
                          <a:ea typeface="+mn-ea"/>
                          <a:cs typeface="+mn-cs"/>
                        </a:rPr>
                        <a:t>AAR</a:t>
                      </a:r>
                    </a:p>
                  </a:txBody>
                  <a:tcPr marL="114300" marR="114300" marT="0" marB="0"/>
                </a:tc>
                <a:tc>
                  <a:txBody>
                    <a:bodyPr/>
                    <a:lstStyle/>
                    <a:p>
                      <a:pPr marL="342900" indent="-342900" algn="l">
                        <a:buAutoNum type="arabicParenR"/>
                      </a:pPr>
                      <a:r>
                        <a:rPr lang="en-US" sz="1800" kern="1200" dirty="0" err="1">
                          <a:solidFill>
                            <a:schemeClr val="dk1"/>
                          </a:solidFill>
                          <a:effectLst/>
                          <a:latin typeface="+mn-lt"/>
                          <a:ea typeface="+mn-ea"/>
                          <a:cs typeface="+mn-cs"/>
                        </a:rPr>
                        <a:t>Vserve</a:t>
                      </a:r>
                      <a:r>
                        <a:rPr lang="en-US" sz="1800" kern="1200" dirty="0">
                          <a:solidFill>
                            <a:schemeClr val="dk1"/>
                          </a:solidFill>
                          <a:effectLst/>
                          <a:latin typeface="+mn-lt"/>
                          <a:ea typeface="+mn-ea"/>
                          <a:cs typeface="+mn-cs"/>
                        </a:rPr>
                        <a:t> Global Private Limited</a:t>
                      </a:r>
                      <a:r>
                        <a:rPr lang="en-US" sz="1800" kern="1200" baseline="0" dirty="0">
                          <a:solidFill>
                            <a:schemeClr val="dk1"/>
                          </a:solidFill>
                          <a:effectLst/>
                          <a:latin typeface="+mn-lt"/>
                          <a:ea typeface="+mn-ea"/>
                          <a:cs typeface="+mn-cs"/>
                        </a:rPr>
                        <a:t> (Maharashtra)</a:t>
                      </a:r>
                    </a:p>
                    <a:p>
                      <a:pPr marL="342900" indent="-342900" algn="l">
                        <a:buAutoNum type="arabicParenR"/>
                      </a:pPr>
                      <a:r>
                        <a:rPr lang="en-US" sz="1800" kern="1200" baseline="0" dirty="0">
                          <a:solidFill>
                            <a:schemeClr val="dk1"/>
                          </a:solidFill>
                          <a:effectLst/>
                          <a:latin typeface="+mn-lt"/>
                          <a:ea typeface="+mn-ea"/>
                          <a:cs typeface="+mn-cs"/>
                        </a:rPr>
                        <a:t>Global Reach Education Service </a:t>
                      </a:r>
                      <a:r>
                        <a:rPr lang="en-US" sz="1800" kern="1200" baseline="0" dirty="0" err="1">
                          <a:solidFill>
                            <a:schemeClr val="dk1"/>
                          </a:solidFill>
                          <a:effectLst/>
                          <a:latin typeface="+mn-lt"/>
                          <a:ea typeface="+mn-ea"/>
                          <a:cs typeface="+mn-cs"/>
                        </a:rPr>
                        <a:t>Pvt</a:t>
                      </a:r>
                      <a:r>
                        <a:rPr lang="en-US" sz="1800" kern="1200" baseline="0" dirty="0">
                          <a:solidFill>
                            <a:schemeClr val="dk1"/>
                          </a:solidFill>
                          <a:effectLst/>
                          <a:latin typeface="+mn-lt"/>
                          <a:ea typeface="+mn-ea"/>
                          <a:cs typeface="+mn-cs"/>
                        </a:rPr>
                        <a:t> Ltd (West Bengal )</a:t>
                      </a:r>
                    </a:p>
                    <a:p>
                      <a:pPr marL="342900" indent="-342900" algn="l">
                        <a:buAutoNum type="arabicParenR"/>
                      </a:pPr>
                      <a:r>
                        <a:rPr lang="en-US" sz="1800" kern="1200" baseline="0" dirty="0">
                          <a:solidFill>
                            <a:schemeClr val="dk1"/>
                          </a:solidFill>
                          <a:effectLst/>
                          <a:latin typeface="+mn-lt"/>
                          <a:ea typeface="+mn-ea"/>
                          <a:cs typeface="+mn-cs"/>
                        </a:rPr>
                        <a:t>Airbus India (Karnataka) </a:t>
                      </a:r>
                      <a:endParaRPr lang="en-US" sz="1800" kern="1200" dirty="0">
                        <a:solidFill>
                          <a:schemeClr val="dk1"/>
                        </a:solidFill>
                        <a:effectLst/>
                        <a:latin typeface="+mn-lt"/>
                        <a:ea typeface="+mn-ea"/>
                        <a:cs typeface="+mn-cs"/>
                      </a:endParaRPr>
                    </a:p>
                  </a:txBody>
                  <a:tcPr/>
                </a:tc>
                <a:extLst>
                  <a:ext uri="{0D108BD9-81ED-4DB2-BD59-A6C34878D82A}">
                    <a16:rowId xmlns:a16="http://schemas.microsoft.com/office/drawing/2014/main" val="558336298"/>
                  </a:ext>
                </a:extLst>
              </a:tr>
              <a:tr h="635046">
                <a:tc>
                  <a:txBody>
                    <a:bodyPr/>
                    <a:lstStyle/>
                    <a:p>
                      <a:pPr marL="0" algn="just" defTabSz="914400" rtl="0" eaLnBrk="1" latinLnBrk="0" hangingPunct="1">
                        <a:lnSpc>
                          <a:spcPct val="107000"/>
                        </a:lnSpc>
                        <a:spcAft>
                          <a:spcPts val="800"/>
                        </a:spcAft>
                      </a:pPr>
                      <a:r>
                        <a:rPr lang="en-IN" sz="1800" kern="1200" dirty="0">
                          <a:solidFill>
                            <a:schemeClr val="dk1"/>
                          </a:solidFill>
                          <a:latin typeface="+mn-lt"/>
                          <a:ea typeface="+mn-ea"/>
                          <a:cs typeface="+mn-cs"/>
                        </a:rPr>
                        <a:t>High Court Rulings</a:t>
                      </a:r>
                    </a:p>
                  </a:txBody>
                  <a:tcPr marL="68580" marR="68580" marT="0" marB="0"/>
                </a:tc>
                <a:tc>
                  <a:txBody>
                    <a:bodyPr/>
                    <a:lstStyle/>
                    <a:p>
                      <a:pPr algn="l"/>
                      <a:r>
                        <a:rPr lang="en-US" dirty="0"/>
                        <a:t>1) Material Recycling Association of India </a:t>
                      </a:r>
                      <a:r>
                        <a:rPr lang="en-US" dirty="0" err="1"/>
                        <a:t>v.Union</a:t>
                      </a:r>
                      <a:r>
                        <a:rPr lang="en-US" dirty="0"/>
                        <a:t> of India –</a:t>
                      </a:r>
                      <a:r>
                        <a:rPr lang="en-US" dirty="0" err="1"/>
                        <a:t>Hon.Gujarat</a:t>
                      </a:r>
                      <a:r>
                        <a:rPr lang="en-US" dirty="0"/>
                        <a:t> High Court upheld the constitutional validity of section 13(8)(b) of the IGST Act,2017</a:t>
                      </a:r>
                    </a:p>
                  </a:txBody>
                  <a:tcPr/>
                </a:tc>
                <a:extLst>
                  <a:ext uri="{0D108BD9-81ED-4DB2-BD59-A6C34878D82A}">
                    <a16:rowId xmlns:a16="http://schemas.microsoft.com/office/drawing/2014/main" val="3440494250"/>
                  </a:ext>
                </a:extLst>
              </a:tr>
              <a:tr h="2683439">
                <a:tc>
                  <a:txBody>
                    <a:bodyPr/>
                    <a:lstStyle/>
                    <a:p>
                      <a:pPr marL="0" algn="just" defTabSz="914400" rtl="0" eaLnBrk="1" latinLnBrk="0" hangingPunct="1">
                        <a:lnSpc>
                          <a:spcPct val="107000"/>
                        </a:lnSpc>
                        <a:spcAft>
                          <a:spcPts val="800"/>
                        </a:spcAft>
                      </a:pPr>
                      <a:r>
                        <a:rPr lang="en-IN" sz="1800" kern="1200" dirty="0">
                          <a:solidFill>
                            <a:schemeClr val="dk1"/>
                          </a:solidFill>
                          <a:latin typeface="+mn-lt"/>
                          <a:ea typeface="+mn-ea"/>
                          <a:cs typeface="+mn-cs"/>
                        </a:rPr>
                        <a:t>CBIC Circular </a:t>
                      </a:r>
                    </a:p>
                  </a:txBody>
                  <a:tcPr marL="114300" marR="114300" marT="0" marB="0"/>
                </a:tc>
                <a:tc>
                  <a:txBody>
                    <a:bodyPr/>
                    <a:lstStyle/>
                    <a:p>
                      <a:pPr marL="342900" indent="-342900" algn="l" defTabSz="914400" rtl="0" eaLnBrk="1" latinLnBrk="0" hangingPunct="1">
                        <a:spcAft>
                          <a:spcPts val="0"/>
                        </a:spcAft>
                        <a:buAutoNum type="arabicParenR"/>
                      </a:pPr>
                      <a:r>
                        <a:rPr lang="en-IN" sz="1800" kern="1200" dirty="0">
                          <a:solidFill>
                            <a:schemeClr val="dk1"/>
                          </a:solidFill>
                          <a:effectLst/>
                          <a:latin typeface="+mn-lt"/>
                          <a:ea typeface="+mn-ea"/>
                          <a:cs typeface="+mn-cs"/>
                        </a:rPr>
                        <a:t>Circular no.159/15/2021-GST</a:t>
                      </a:r>
                      <a:r>
                        <a:rPr lang="en-IN" sz="1800" kern="1200" baseline="0" dirty="0">
                          <a:solidFill>
                            <a:schemeClr val="dk1"/>
                          </a:solidFill>
                          <a:effectLst/>
                          <a:latin typeface="+mn-lt"/>
                          <a:ea typeface="+mn-ea"/>
                          <a:cs typeface="+mn-cs"/>
                        </a:rPr>
                        <a:t> dated 20/09/2021 which dealt with </a:t>
                      </a:r>
                    </a:p>
                    <a:p>
                      <a:pPr marL="285750" indent="-285750" algn="l" defTabSz="914400" rtl="0" eaLnBrk="1" latinLnBrk="0" hangingPunct="1">
                        <a:spcAft>
                          <a:spcPts val="0"/>
                        </a:spcAft>
                        <a:buFont typeface="Arial" panose="020B0604020202020204" pitchFamily="34" charset="0"/>
                        <a:buChar char="•"/>
                      </a:pPr>
                      <a:r>
                        <a:rPr lang="en-IN" sz="1800" kern="1200" baseline="0" dirty="0">
                          <a:solidFill>
                            <a:schemeClr val="dk1"/>
                          </a:solidFill>
                          <a:effectLst/>
                          <a:latin typeface="+mn-lt"/>
                          <a:ea typeface="+mn-ea"/>
                          <a:cs typeface="+mn-cs"/>
                        </a:rPr>
                        <a:t>Scope of Intermediary Services</a:t>
                      </a:r>
                    </a:p>
                    <a:p>
                      <a:pPr marL="285750" indent="-285750" algn="l" defTabSz="914400" rtl="0" eaLnBrk="1" latinLnBrk="0" hangingPunct="1">
                        <a:spcAft>
                          <a:spcPts val="0"/>
                        </a:spcAft>
                        <a:buFont typeface="Arial" panose="020B0604020202020204" pitchFamily="34" charset="0"/>
                        <a:buChar char="•"/>
                      </a:pPr>
                      <a:r>
                        <a:rPr lang="en-IN" sz="1800" kern="1200" baseline="0" dirty="0">
                          <a:solidFill>
                            <a:schemeClr val="dk1"/>
                          </a:solidFill>
                          <a:effectLst/>
                          <a:latin typeface="+mn-lt"/>
                          <a:ea typeface="+mn-ea"/>
                          <a:cs typeface="+mn-cs"/>
                        </a:rPr>
                        <a:t>Primary Requirements of Intermediary Services:-</a:t>
                      </a:r>
                    </a:p>
                    <a:p>
                      <a:pPr marL="0" indent="0" algn="l" defTabSz="914400" rtl="0" eaLnBrk="1" latinLnBrk="0" hangingPunct="1">
                        <a:spcAft>
                          <a:spcPts val="0"/>
                        </a:spcAft>
                        <a:buFont typeface="Arial" panose="020B0604020202020204" pitchFamily="34" charset="0"/>
                        <a:buNone/>
                      </a:pPr>
                      <a:r>
                        <a:rPr lang="en-IN" sz="1800" kern="1200" baseline="0" dirty="0">
                          <a:solidFill>
                            <a:schemeClr val="dk1"/>
                          </a:solidFill>
                          <a:effectLst/>
                          <a:latin typeface="+mn-lt"/>
                          <a:ea typeface="+mn-ea"/>
                          <a:cs typeface="+mn-cs"/>
                        </a:rPr>
                        <a:t>a)  Minimum Three Parties</a:t>
                      </a:r>
                    </a:p>
                    <a:p>
                      <a:pPr marL="0" indent="0" algn="l" defTabSz="914400" rtl="0" eaLnBrk="1" latinLnBrk="0" hangingPunct="1">
                        <a:spcAft>
                          <a:spcPts val="0"/>
                        </a:spcAft>
                        <a:buFont typeface="Arial" panose="020B0604020202020204" pitchFamily="34" charset="0"/>
                        <a:buNone/>
                      </a:pPr>
                      <a:r>
                        <a:rPr lang="en-IN" sz="1800" kern="1200" baseline="0" dirty="0">
                          <a:solidFill>
                            <a:schemeClr val="dk1"/>
                          </a:solidFill>
                          <a:effectLst/>
                          <a:latin typeface="+mn-lt"/>
                          <a:ea typeface="+mn-ea"/>
                          <a:cs typeface="+mn-cs"/>
                        </a:rPr>
                        <a:t>b) Two Distinct Supplies</a:t>
                      </a:r>
                    </a:p>
                    <a:p>
                      <a:pPr marL="0" indent="0" algn="l" defTabSz="914400" rtl="0" eaLnBrk="1" latinLnBrk="0" hangingPunct="1">
                        <a:spcAft>
                          <a:spcPts val="0"/>
                        </a:spcAft>
                        <a:buFont typeface="Arial" panose="020B0604020202020204" pitchFamily="34" charset="0"/>
                        <a:buNone/>
                      </a:pPr>
                      <a:r>
                        <a:rPr lang="en-IN" sz="1800" kern="1200" baseline="0" dirty="0">
                          <a:solidFill>
                            <a:schemeClr val="dk1"/>
                          </a:solidFill>
                          <a:effectLst/>
                          <a:latin typeface="+mn-lt"/>
                          <a:ea typeface="+mn-ea"/>
                          <a:cs typeface="+mn-cs"/>
                        </a:rPr>
                        <a:t>c)  Intermediary service provider to have the character of an agent, broker or any other similar person</a:t>
                      </a:r>
                    </a:p>
                    <a:p>
                      <a:pPr marL="0" indent="0" algn="l" defTabSz="914400" rtl="0" eaLnBrk="1" latinLnBrk="0" hangingPunct="1">
                        <a:spcAft>
                          <a:spcPts val="0"/>
                        </a:spcAft>
                        <a:buFont typeface="Arial" panose="020B0604020202020204" pitchFamily="34" charset="0"/>
                        <a:buNone/>
                      </a:pPr>
                      <a:r>
                        <a:rPr lang="en-IN" sz="1800" kern="1200" baseline="0" dirty="0">
                          <a:solidFill>
                            <a:schemeClr val="dk1"/>
                          </a:solidFill>
                          <a:effectLst/>
                          <a:latin typeface="+mn-lt"/>
                          <a:ea typeface="+mn-ea"/>
                          <a:cs typeface="+mn-cs"/>
                        </a:rPr>
                        <a:t>d)  Does Not include a person who supplies such goods or services or both or securities on his own account</a:t>
                      </a:r>
                    </a:p>
                    <a:p>
                      <a:pPr marL="0" indent="0" algn="l" defTabSz="914400" rtl="0" eaLnBrk="1" latinLnBrk="0" hangingPunct="1">
                        <a:spcAft>
                          <a:spcPts val="0"/>
                        </a:spcAft>
                        <a:buFont typeface="Arial" panose="020B0604020202020204" pitchFamily="34" charset="0"/>
                        <a:buNone/>
                      </a:pPr>
                      <a:r>
                        <a:rPr lang="en-IN" sz="1800" kern="1200" baseline="0" dirty="0">
                          <a:solidFill>
                            <a:schemeClr val="dk1"/>
                          </a:solidFill>
                          <a:effectLst/>
                          <a:latin typeface="+mn-lt"/>
                          <a:ea typeface="+mn-ea"/>
                          <a:cs typeface="+mn-cs"/>
                        </a:rPr>
                        <a:t>e)  Subcontracting for a service is not an intermediary service</a:t>
                      </a:r>
                      <a:endParaRPr lang="en-IN" sz="1800" kern="1200" dirty="0">
                        <a:solidFill>
                          <a:schemeClr val="dk1"/>
                        </a:solidFill>
                        <a:effectLst/>
                        <a:latin typeface="+mn-lt"/>
                        <a:ea typeface="+mn-ea"/>
                        <a:cs typeface="+mn-cs"/>
                      </a:endParaRPr>
                    </a:p>
                  </a:txBody>
                  <a:tcPr marL="114300" marR="114300" marT="0" marB="0"/>
                </a:tc>
                <a:extLst>
                  <a:ext uri="{0D108BD9-81ED-4DB2-BD59-A6C34878D82A}">
                    <a16:rowId xmlns:a16="http://schemas.microsoft.com/office/drawing/2014/main" val="160134484"/>
                  </a:ext>
                </a:extLst>
              </a:tr>
            </a:tbl>
          </a:graphicData>
        </a:graphic>
      </p:graphicFrame>
      <p:sp>
        <p:nvSpPr>
          <p:cNvPr id="6" name="TextBox 5">
            <a:extLst>
              <a:ext uri="{FF2B5EF4-FFF2-40B4-BE49-F238E27FC236}">
                <a16:creationId xmlns:a16="http://schemas.microsoft.com/office/drawing/2014/main" id="{9663444A-B87D-07B2-B570-9D3137537EDF}"/>
              </a:ext>
            </a:extLst>
          </p:cNvPr>
          <p:cNvSpPr txBox="1"/>
          <p:nvPr/>
        </p:nvSpPr>
        <p:spPr>
          <a:xfrm>
            <a:off x="609600" y="762000"/>
            <a:ext cx="10744200" cy="523220"/>
          </a:xfrm>
          <a:prstGeom prst="rect">
            <a:avLst/>
          </a:prstGeom>
          <a:noFill/>
        </p:spPr>
        <p:txBody>
          <a:bodyPr wrap="square" rtlCol="0">
            <a:spAutoFit/>
          </a:bodyPr>
          <a:lstStyle/>
          <a:p>
            <a:r>
              <a:rPr lang="en-IN" sz="2800" b="1" dirty="0"/>
              <a:t>Intermediary Service provider:</a:t>
            </a:r>
          </a:p>
        </p:txBody>
      </p:sp>
    </p:spTree>
    <p:extLst>
      <p:ext uri="{BB962C8B-B14F-4D97-AF65-F5344CB8AC3E}">
        <p14:creationId xmlns:p14="http://schemas.microsoft.com/office/powerpoint/2010/main" val="17162045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DBF88AF-8650-AE39-DCD4-FB3DB1727992}"/>
              </a:ext>
            </a:extLst>
          </p:cNvPr>
          <p:cNvGraphicFramePr>
            <a:graphicFrameLocks noGrp="1"/>
          </p:cNvGraphicFramePr>
          <p:nvPr>
            <p:extLst>
              <p:ext uri="{D42A27DB-BD31-4B8C-83A1-F6EECF244321}">
                <p14:modId xmlns:p14="http://schemas.microsoft.com/office/powerpoint/2010/main" val="1846753327"/>
              </p:ext>
            </p:extLst>
          </p:nvPr>
        </p:nvGraphicFramePr>
        <p:xfrm>
          <a:off x="332509" y="402768"/>
          <a:ext cx="11021291" cy="6147880"/>
        </p:xfrm>
        <a:graphic>
          <a:graphicData uri="http://schemas.openxmlformats.org/drawingml/2006/table">
            <a:tbl>
              <a:tblPr firstRow="1" bandRow="1">
                <a:tableStyleId>{5C22544A-7EE6-4342-B048-85BDC9FD1C3A}</a:tableStyleId>
              </a:tblPr>
              <a:tblGrid>
                <a:gridCol w="11021291">
                  <a:extLst>
                    <a:ext uri="{9D8B030D-6E8A-4147-A177-3AD203B41FA5}">
                      <a16:colId xmlns:a16="http://schemas.microsoft.com/office/drawing/2014/main" val="20000"/>
                    </a:ext>
                  </a:extLst>
                </a:gridCol>
              </a:tblGrid>
              <a:tr h="342802">
                <a:tc>
                  <a:txBody>
                    <a:bodyPr/>
                    <a:lstStyle/>
                    <a:p>
                      <a:endParaRPr lang="en-US" dirty="0"/>
                    </a:p>
                  </a:txBody>
                  <a:tcPr/>
                </a:tc>
                <a:extLst>
                  <a:ext uri="{0D108BD9-81ED-4DB2-BD59-A6C34878D82A}">
                    <a16:rowId xmlns:a16="http://schemas.microsoft.com/office/drawing/2014/main" val="10000"/>
                  </a:ext>
                </a:extLst>
              </a:tr>
              <a:tr h="5431393">
                <a:tc>
                  <a:txBody>
                    <a:bodyPr/>
                    <a:lstStyle/>
                    <a:p>
                      <a:pPr marL="0" indent="0">
                        <a:buNone/>
                      </a:pPr>
                      <a:r>
                        <a:rPr lang="en-US" sz="1900" b="1" u="sng" dirty="0"/>
                        <a:t>Article 3   Services</a:t>
                      </a:r>
                    </a:p>
                    <a:p>
                      <a:pPr marL="0" indent="0">
                        <a:buNone/>
                      </a:pPr>
                      <a:r>
                        <a:rPr lang="en-US" dirty="0"/>
                        <a:t>The Affiliate may render the following services (tick the box):</a:t>
                      </a:r>
                    </a:p>
                    <a:p>
                      <a:pPr marL="0" indent="0">
                        <a:buNone/>
                      </a:pPr>
                      <a:r>
                        <a:rPr lang="en-US" dirty="0"/>
                        <a:t>(....) Operations</a:t>
                      </a:r>
                      <a:br>
                        <a:rPr lang="en-US" dirty="0"/>
                      </a:br>
                      <a:endParaRPr lang="en-US" dirty="0"/>
                    </a:p>
                    <a:p>
                      <a:pPr marL="0" indent="0">
                        <a:buNone/>
                      </a:pPr>
                      <a:r>
                        <a:rPr lang="en-US" dirty="0"/>
                        <a:t>This service consists of the release and the deployment of products, solutions and standards as well as of the day-to-day monitoring and controlling of systems and networks and the management and maintenance of the Operating </a:t>
                      </a:r>
                      <a:r>
                        <a:rPr lang="en-US" dirty="0" err="1"/>
                        <a:t>centres</a:t>
                      </a:r>
                      <a:r>
                        <a:rPr lang="en-US" dirty="0"/>
                        <a:t>.</a:t>
                      </a:r>
                    </a:p>
                    <a:p>
                      <a:pPr marL="0" indent="0">
                        <a:buNone/>
                      </a:pPr>
                      <a:endParaRPr lang="en-US" dirty="0"/>
                    </a:p>
                    <a:p>
                      <a:pPr>
                        <a:buFont typeface="Wingdings" panose="05000000000000000000" pitchFamily="2" charset="2"/>
                        <a:buChar char="q"/>
                      </a:pPr>
                      <a:r>
                        <a:rPr lang="en-US" b="1" dirty="0"/>
                        <a:t>Sales Support, Education &amp; Consulting</a:t>
                      </a:r>
                    </a:p>
                    <a:p>
                      <a:pPr>
                        <a:buFont typeface="Wingdings" panose="05000000000000000000" pitchFamily="2" charset="2"/>
                        <a:buNone/>
                      </a:pPr>
                      <a:endParaRPr lang="en-US" b="1" dirty="0"/>
                    </a:p>
                    <a:p>
                      <a:pPr marL="0" indent="0">
                        <a:buNone/>
                      </a:pPr>
                      <a:r>
                        <a:rPr lang="en-US" dirty="0"/>
                        <a:t>This service consists of the Affiliate to manage and develop the commercial relationship with SWIFT's customers. </a:t>
                      </a:r>
                    </a:p>
                    <a:p>
                      <a:pPr marL="0" indent="0">
                        <a:buNone/>
                      </a:pPr>
                      <a:r>
                        <a:rPr lang="en-US" dirty="0"/>
                        <a:t>More specifically, it includes the following activities: </a:t>
                      </a:r>
                    </a:p>
                    <a:p>
                      <a:pPr marL="0" indent="0">
                        <a:buNone/>
                      </a:pPr>
                      <a:r>
                        <a:rPr lang="en-US" dirty="0"/>
                        <a:t>relationship and account management capabilities, promotion and marketing of SWIFT product and services, </a:t>
                      </a:r>
                      <a:r>
                        <a:rPr lang="en-US" dirty="0" err="1"/>
                        <a:t>organisation</a:t>
                      </a:r>
                      <a:r>
                        <a:rPr lang="en-US" dirty="0"/>
                        <a:t> of local events, delivery of education and consulting services (</a:t>
                      </a:r>
                      <a:r>
                        <a:rPr lang="en-US" dirty="0" err="1"/>
                        <a:t>ie</a:t>
                      </a:r>
                      <a:r>
                        <a:rPr lang="en-US" dirty="0"/>
                        <a:t>. trainings, presentations, consulting services) to customers, delivery of services that support customers to implement best practice enhancements to their infrastructure &amp; processes, to leverage the use of SWIFT products and services and to represent SWIFT throughout a specified territory.</a:t>
                      </a:r>
                    </a:p>
                    <a:p>
                      <a:pPr marL="0" indent="0">
                        <a:buNone/>
                      </a:pPr>
                      <a:r>
                        <a:rPr lang="en-US" dirty="0"/>
                        <a:t>The Affiliate agrees to promote and market SWIFT products and services in accordance with the applicable standard terms and conditions and not to take any initiative or to commit SWIFT towards any third-party without SWIFT's prior approval.</a:t>
                      </a:r>
                    </a:p>
                    <a:p>
                      <a:pPr algn="just">
                        <a:lnSpc>
                          <a:spcPct val="107000"/>
                        </a:lnSpc>
                        <a:spcAft>
                          <a:spcPts val="800"/>
                        </a:spcAft>
                      </a:pPr>
                      <a:endParaRPr lang="en-IN" sz="1800" kern="1200" dirty="0">
                        <a:solidFill>
                          <a:schemeClr val="dk1"/>
                        </a:solidFill>
                        <a:latin typeface="+mn-lt"/>
                        <a:ea typeface="+mn-ea"/>
                        <a:cs typeface="+mn-cs"/>
                      </a:endParaRPr>
                    </a:p>
                  </a:txBody>
                  <a:tcPr marL="114300" marR="11430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1638048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60D8342-0EE3-7757-D907-2F6EAC2DCE00}"/>
              </a:ext>
            </a:extLst>
          </p:cNvPr>
          <p:cNvGraphicFramePr>
            <a:graphicFrameLocks noGrp="1"/>
          </p:cNvGraphicFramePr>
          <p:nvPr>
            <p:extLst>
              <p:ext uri="{D42A27DB-BD31-4B8C-83A1-F6EECF244321}">
                <p14:modId xmlns:p14="http://schemas.microsoft.com/office/powerpoint/2010/main" val="2409976274"/>
              </p:ext>
            </p:extLst>
          </p:nvPr>
        </p:nvGraphicFramePr>
        <p:xfrm>
          <a:off x="368300" y="609600"/>
          <a:ext cx="11021291" cy="6514703"/>
        </p:xfrm>
        <a:graphic>
          <a:graphicData uri="http://schemas.openxmlformats.org/drawingml/2006/table">
            <a:tbl>
              <a:tblPr firstRow="1" bandRow="1">
                <a:tableStyleId>{5C22544A-7EE6-4342-B048-85BDC9FD1C3A}</a:tableStyleId>
              </a:tblPr>
              <a:tblGrid>
                <a:gridCol w="11021291">
                  <a:extLst>
                    <a:ext uri="{9D8B030D-6E8A-4147-A177-3AD203B41FA5}">
                      <a16:colId xmlns:a16="http://schemas.microsoft.com/office/drawing/2014/main" val="3558646461"/>
                    </a:ext>
                  </a:extLst>
                </a:gridCol>
              </a:tblGrid>
              <a:tr h="411032">
                <a:tc>
                  <a:txBody>
                    <a:bodyPr/>
                    <a:lstStyle/>
                    <a:p>
                      <a:endParaRPr lang="en-US" dirty="0"/>
                    </a:p>
                  </a:txBody>
                  <a:tcPr/>
                </a:tc>
                <a:extLst>
                  <a:ext uri="{0D108BD9-81ED-4DB2-BD59-A6C34878D82A}">
                    <a16:rowId xmlns:a16="http://schemas.microsoft.com/office/drawing/2014/main" val="2939566761"/>
                  </a:ext>
                </a:extLst>
              </a:tr>
              <a:tr h="6103671">
                <a:tc>
                  <a:txBody>
                    <a:bodyPr/>
                    <a:lstStyle/>
                    <a:p>
                      <a:pPr>
                        <a:buFont typeface="Wingdings" panose="05000000000000000000" pitchFamily="2" charset="2"/>
                        <a:buChar char="q"/>
                      </a:pPr>
                      <a:r>
                        <a:rPr lang="en-US" sz="2000" b="1" dirty="0"/>
                        <a:t>Ordering and Customer Support</a:t>
                      </a:r>
                    </a:p>
                    <a:p>
                      <a:pPr>
                        <a:buFont typeface="Wingdings" panose="05000000000000000000" pitchFamily="2" charset="2"/>
                        <a:buNone/>
                      </a:pPr>
                      <a:endParaRPr lang="en-US" sz="2000" b="1" dirty="0"/>
                    </a:p>
                    <a:p>
                      <a:pPr marL="0" indent="0">
                        <a:buNone/>
                      </a:pPr>
                      <a:r>
                        <a:rPr lang="en-US" sz="2000" dirty="0"/>
                        <a:t>This service aims at ensuring that customers have the necessary administrative, operational and technical help to effectively use SWIFT product and services. It also includes the collection and the processing of customer orders, the first line and second line helpdesk support, offering a continuous 7/24 service.</a:t>
                      </a:r>
                    </a:p>
                    <a:p>
                      <a:pPr marL="0" indent="0">
                        <a:buNone/>
                      </a:pPr>
                      <a:endParaRPr lang="en-US" sz="2000" dirty="0"/>
                    </a:p>
                    <a:p>
                      <a:pPr>
                        <a:buFont typeface="Wingdings" panose="05000000000000000000" pitchFamily="2" charset="2"/>
                        <a:buChar char="q"/>
                      </a:pPr>
                      <a:r>
                        <a:rPr lang="en-US" sz="2000" b="1" dirty="0"/>
                        <a:t>General Support</a:t>
                      </a:r>
                    </a:p>
                    <a:p>
                      <a:pPr>
                        <a:buFont typeface="Wingdings" panose="05000000000000000000" pitchFamily="2" charset="2"/>
                        <a:buNone/>
                      </a:pPr>
                      <a:endParaRPr lang="en-US" sz="2000" b="1" dirty="0"/>
                    </a:p>
                    <a:p>
                      <a:pPr marL="0" indent="0">
                        <a:buNone/>
                      </a:pPr>
                      <a:r>
                        <a:rPr lang="en-US" sz="2000" dirty="0"/>
                        <a:t>This service consists of supporting day-to-day activities which are not specified to SWIFT core business.</a:t>
                      </a:r>
                    </a:p>
                    <a:p>
                      <a:pPr algn="just">
                        <a:lnSpc>
                          <a:spcPct val="107000"/>
                        </a:lnSpc>
                        <a:spcAft>
                          <a:spcPts val="800"/>
                        </a:spcAft>
                      </a:pPr>
                      <a:endParaRPr lang="en-IN" sz="1800" kern="1200" dirty="0">
                        <a:solidFill>
                          <a:schemeClr val="dk1"/>
                        </a:solidFill>
                        <a:latin typeface="+mn-lt"/>
                        <a:ea typeface="+mn-ea"/>
                        <a:cs typeface="+mn-cs"/>
                      </a:endParaRPr>
                    </a:p>
                  </a:txBody>
                  <a:tcPr marL="114300" marR="114300" marT="0" marB="0"/>
                </a:tc>
                <a:extLst>
                  <a:ext uri="{0D108BD9-81ED-4DB2-BD59-A6C34878D82A}">
                    <a16:rowId xmlns:a16="http://schemas.microsoft.com/office/drawing/2014/main" val="2310691048"/>
                  </a:ext>
                </a:extLst>
              </a:tr>
            </a:tbl>
          </a:graphicData>
        </a:graphic>
      </p:graphicFrame>
    </p:spTree>
    <p:extLst>
      <p:ext uri="{BB962C8B-B14F-4D97-AF65-F5344CB8AC3E}">
        <p14:creationId xmlns:p14="http://schemas.microsoft.com/office/powerpoint/2010/main" val="39113611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DC5375DE-6434-5BB3-AFB0-53E88944C938}"/>
              </a:ext>
            </a:extLst>
          </p:cNvPr>
          <p:cNvGraphicFramePr>
            <a:graphicFrameLocks noGrp="1"/>
          </p:cNvGraphicFramePr>
          <p:nvPr>
            <p:extLst>
              <p:ext uri="{D42A27DB-BD31-4B8C-83A1-F6EECF244321}">
                <p14:modId xmlns:p14="http://schemas.microsoft.com/office/powerpoint/2010/main" val="3845766030"/>
              </p:ext>
            </p:extLst>
          </p:nvPr>
        </p:nvGraphicFramePr>
        <p:xfrm>
          <a:off x="368300" y="304800"/>
          <a:ext cx="11021291" cy="6819503"/>
        </p:xfrm>
        <a:graphic>
          <a:graphicData uri="http://schemas.openxmlformats.org/drawingml/2006/table">
            <a:tbl>
              <a:tblPr firstRow="1" bandRow="1">
                <a:tableStyleId>{5C22544A-7EE6-4342-B048-85BDC9FD1C3A}</a:tableStyleId>
              </a:tblPr>
              <a:tblGrid>
                <a:gridCol w="11021291">
                  <a:extLst>
                    <a:ext uri="{9D8B030D-6E8A-4147-A177-3AD203B41FA5}">
                      <a16:colId xmlns:a16="http://schemas.microsoft.com/office/drawing/2014/main" val="1819123156"/>
                    </a:ext>
                  </a:extLst>
                </a:gridCol>
              </a:tblGrid>
              <a:tr h="430263">
                <a:tc>
                  <a:txBody>
                    <a:bodyPr/>
                    <a:lstStyle/>
                    <a:p>
                      <a:endParaRPr lang="en-US" dirty="0"/>
                    </a:p>
                  </a:txBody>
                  <a:tcPr/>
                </a:tc>
                <a:extLst>
                  <a:ext uri="{0D108BD9-81ED-4DB2-BD59-A6C34878D82A}">
                    <a16:rowId xmlns:a16="http://schemas.microsoft.com/office/drawing/2014/main" val="3275830460"/>
                  </a:ext>
                </a:extLst>
              </a:tr>
              <a:tr h="6389240">
                <a:tc>
                  <a:txBody>
                    <a:bodyPr/>
                    <a:lstStyle/>
                    <a:p>
                      <a:pPr marL="0" indent="0">
                        <a:buNone/>
                      </a:pPr>
                      <a:r>
                        <a:rPr lang="en-US" sz="2000" b="1" u="sng" dirty="0"/>
                        <a:t>Article 4   Service fee</a:t>
                      </a:r>
                    </a:p>
                    <a:p>
                      <a:pPr marL="0" indent="0">
                        <a:buNone/>
                      </a:pPr>
                      <a:endParaRPr lang="en-US" sz="2000" b="1" u="sng" dirty="0"/>
                    </a:p>
                    <a:p>
                      <a:pPr marL="0" indent="0">
                        <a:buNone/>
                      </a:pPr>
                      <a:r>
                        <a:rPr lang="en-US" sz="2000" dirty="0"/>
                        <a:t>The Parties agree to apply the Cost Plus Method to determine an arm's length remuneration for the Services provided. On a monthly basis, the Affiliate will issue an invoice to SWIFT based on the below computation:</a:t>
                      </a:r>
                    </a:p>
                    <a:p>
                      <a:pPr marL="0" indent="0">
                        <a:buNone/>
                      </a:pPr>
                      <a:endParaRPr lang="en-US" sz="2000" dirty="0"/>
                    </a:p>
                    <a:p>
                      <a:pPr marL="0" indent="0">
                        <a:buNone/>
                      </a:pPr>
                      <a:r>
                        <a:rPr lang="en-US" sz="2000" u="sng" dirty="0"/>
                        <a:t>Service fee </a:t>
                      </a:r>
                      <a:r>
                        <a:rPr lang="en-US" sz="2000" dirty="0"/>
                        <a:t>=  + (Cost Base* (1 + Mark-up))</a:t>
                      </a:r>
                    </a:p>
                    <a:p>
                      <a:pPr marL="0" indent="0">
                        <a:buNone/>
                      </a:pPr>
                      <a:r>
                        <a:rPr lang="en-US" sz="2000" b="1" dirty="0"/>
                        <a:t>                    </a:t>
                      </a:r>
                      <a:r>
                        <a:rPr lang="en-US" sz="2000" dirty="0"/>
                        <a:t>- (Fees invoiced locally)</a:t>
                      </a:r>
                    </a:p>
                    <a:p>
                      <a:pPr marL="0" indent="0">
                        <a:buNone/>
                      </a:pPr>
                      <a:r>
                        <a:rPr lang="en-US" sz="2000" dirty="0"/>
                        <a:t>                    +(Foreign exchange costs - Foreign exchange income)</a:t>
                      </a:r>
                    </a:p>
                    <a:p>
                      <a:pPr marL="0" indent="0">
                        <a:buNone/>
                      </a:pPr>
                      <a:r>
                        <a:rPr lang="en-US" sz="2000" dirty="0"/>
                        <a:t>                    + (Interest costs - Interest income)</a:t>
                      </a:r>
                    </a:p>
                    <a:p>
                      <a:pPr marL="0" indent="0">
                        <a:buNone/>
                      </a:pPr>
                      <a:r>
                        <a:rPr lang="en-US" sz="2000" dirty="0"/>
                        <a:t>                    +(Exceptional costs - Exceptional income)</a:t>
                      </a:r>
                    </a:p>
                    <a:p>
                      <a:pPr marL="0" indent="0">
                        <a:buNone/>
                      </a:pPr>
                      <a:r>
                        <a:rPr lang="en-US" sz="2000" dirty="0"/>
                        <a:t>	</a:t>
                      </a:r>
                    </a:p>
                    <a:p>
                      <a:pPr marL="0" indent="0">
                        <a:buNone/>
                      </a:pPr>
                      <a:r>
                        <a:rPr lang="en-US" sz="2000" dirty="0"/>
                        <a:t>This Service fee will be expressed in the Affiliate's local currency and computed based on IFRS accounting standards.</a:t>
                      </a:r>
                      <a:endParaRPr lang="en-US" sz="2000" b="1" u="sng" dirty="0"/>
                    </a:p>
                    <a:p>
                      <a:pPr algn="just">
                        <a:lnSpc>
                          <a:spcPct val="107000"/>
                        </a:lnSpc>
                        <a:spcAft>
                          <a:spcPts val="800"/>
                        </a:spcAft>
                      </a:pPr>
                      <a:endParaRPr lang="en-IN" sz="1800" kern="1200" dirty="0">
                        <a:solidFill>
                          <a:schemeClr val="dk1"/>
                        </a:solidFill>
                        <a:latin typeface="+mn-lt"/>
                        <a:ea typeface="+mn-ea"/>
                        <a:cs typeface="+mn-cs"/>
                      </a:endParaRPr>
                    </a:p>
                  </a:txBody>
                  <a:tcPr marL="114300" marR="114300" marT="0" marB="0"/>
                </a:tc>
                <a:extLst>
                  <a:ext uri="{0D108BD9-81ED-4DB2-BD59-A6C34878D82A}">
                    <a16:rowId xmlns:a16="http://schemas.microsoft.com/office/drawing/2014/main" val="2271130688"/>
                  </a:ext>
                </a:extLst>
              </a:tr>
            </a:tbl>
          </a:graphicData>
        </a:graphic>
      </p:graphicFrame>
    </p:spTree>
    <p:extLst>
      <p:ext uri="{BB962C8B-B14F-4D97-AF65-F5344CB8AC3E}">
        <p14:creationId xmlns:p14="http://schemas.microsoft.com/office/powerpoint/2010/main" val="34990901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68B5EF59-4CE2-6EC3-54EE-4D463BFAF7A8}"/>
              </a:ext>
            </a:extLst>
          </p:cNvPr>
          <p:cNvGraphicFramePr>
            <a:graphicFrameLocks noGrp="1"/>
          </p:cNvGraphicFramePr>
          <p:nvPr>
            <p:extLst>
              <p:ext uri="{D42A27DB-BD31-4B8C-83A1-F6EECF244321}">
                <p14:modId xmlns:p14="http://schemas.microsoft.com/office/powerpoint/2010/main" val="973093676"/>
              </p:ext>
            </p:extLst>
          </p:nvPr>
        </p:nvGraphicFramePr>
        <p:xfrm>
          <a:off x="368300" y="457201"/>
          <a:ext cx="11021291" cy="5500307"/>
        </p:xfrm>
        <a:graphic>
          <a:graphicData uri="http://schemas.openxmlformats.org/drawingml/2006/table">
            <a:tbl>
              <a:tblPr firstRow="1" bandRow="1">
                <a:tableStyleId>{5C22544A-7EE6-4342-B048-85BDC9FD1C3A}</a:tableStyleId>
              </a:tblPr>
              <a:tblGrid>
                <a:gridCol w="11021291">
                  <a:extLst>
                    <a:ext uri="{9D8B030D-6E8A-4147-A177-3AD203B41FA5}">
                      <a16:colId xmlns:a16="http://schemas.microsoft.com/office/drawing/2014/main" val="2047441195"/>
                    </a:ext>
                  </a:extLst>
                </a:gridCol>
              </a:tblGrid>
              <a:tr h="336538">
                <a:tc>
                  <a:txBody>
                    <a:bodyPr/>
                    <a:lstStyle/>
                    <a:p>
                      <a:endParaRPr lang="en-US" dirty="0"/>
                    </a:p>
                  </a:txBody>
                  <a:tcPr/>
                </a:tc>
                <a:extLst>
                  <a:ext uri="{0D108BD9-81ED-4DB2-BD59-A6C34878D82A}">
                    <a16:rowId xmlns:a16="http://schemas.microsoft.com/office/drawing/2014/main" val="4207997380"/>
                  </a:ext>
                </a:extLst>
              </a:tr>
              <a:tr h="4997462">
                <a:tc>
                  <a:txBody>
                    <a:bodyPr/>
                    <a:lstStyle/>
                    <a:p>
                      <a:pPr marL="0" indent="0">
                        <a:buNone/>
                      </a:pPr>
                      <a:r>
                        <a:rPr lang="en-US" sz="4000" b="1" dirty="0"/>
                        <a:t>Conclusion :-Intermediary Services</a:t>
                      </a:r>
                      <a:endParaRPr lang="en-US" sz="4000" b="1" u="sng" dirty="0"/>
                    </a:p>
                    <a:p>
                      <a:pPr marL="285750" indent="-285750" algn="just">
                        <a:lnSpc>
                          <a:spcPct val="107000"/>
                        </a:lnSpc>
                        <a:spcAft>
                          <a:spcPts val="800"/>
                        </a:spcAft>
                        <a:buFont typeface="Wingdings" panose="05000000000000000000" pitchFamily="2" charset="2"/>
                        <a:buChar char="Ø"/>
                      </a:pPr>
                      <a:r>
                        <a:rPr lang="en-IN" sz="1800" kern="1200" dirty="0">
                          <a:solidFill>
                            <a:schemeClr val="dk1"/>
                          </a:solidFill>
                          <a:latin typeface="+mn-lt"/>
                          <a:ea typeface="+mn-ea"/>
                          <a:cs typeface="+mn-cs"/>
                        </a:rPr>
                        <a:t>Careful reading of Agreement of provision of Services</a:t>
                      </a:r>
                    </a:p>
                    <a:p>
                      <a:pPr marL="285750" indent="-285750" algn="just">
                        <a:lnSpc>
                          <a:spcPct val="107000"/>
                        </a:lnSpc>
                        <a:spcAft>
                          <a:spcPts val="800"/>
                        </a:spcAft>
                        <a:buFont typeface="Wingdings" panose="05000000000000000000" pitchFamily="2" charset="2"/>
                        <a:buChar char="Ø"/>
                      </a:pPr>
                      <a:r>
                        <a:rPr lang="en-IN" sz="1800" kern="1200" dirty="0">
                          <a:solidFill>
                            <a:schemeClr val="dk1"/>
                          </a:solidFill>
                          <a:latin typeface="+mn-lt"/>
                          <a:ea typeface="+mn-ea"/>
                          <a:cs typeface="+mn-cs"/>
                        </a:rPr>
                        <a:t>Definition of Export of Services-section </a:t>
                      </a:r>
                      <a:r>
                        <a:rPr lang="en-IN" sz="1800" kern="1200" baseline="0" dirty="0">
                          <a:solidFill>
                            <a:schemeClr val="dk1"/>
                          </a:solidFill>
                          <a:latin typeface="+mn-lt"/>
                          <a:ea typeface="+mn-ea"/>
                          <a:cs typeface="+mn-cs"/>
                        </a:rPr>
                        <a:t> 2(6) of IGST Act</a:t>
                      </a:r>
                    </a:p>
                    <a:p>
                      <a:pPr marL="285750" indent="-285750" algn="just">
                        <a:lnSpc>
                          <a:spcPct val="107000"/>
                        </a:lnSpc>
                        <a:spcAft>
                          <a:spcPts val="800"/>
                        </a:spcAft>
                        <a:buFont typeface="Wingdings" panose="05000000000000000000" pitchFamily="2" charset="2"/>
                        <a:buChar char="Ø"/>
                      </a:pPr>
                      <a:r>
                        <a:rPr lang="en-IN" sz="1800" kern="1200" baseline="0" dirty="0">
                          <a:solidFill>
                            <a:schemeClr val="dk1"/>
                          </a:solidFill>
                          <a:latin typeface="+mn-lt"/>
                          <a:ea typeface="+mn-ea"/>
                          <a:cs typeface="+mn-cs"/>
                        </a:rPr>
                        <a:t>Place of Supply of Services:- Outside India ???</a:t>
                      </a:r>
                    </a:p>
                    <a:p>
                      <a:pPr marL="285750" indent="-285750" algn="just">
                        <a:lnSpc>
                          <a:spcPct val="107000"/>
                        </a:lnSpc>
                        <a:spcAft>
                          <a:spcPts val="800"/>
                        </a:spcAft>
                        <a:buFont typeface="Wingdings" panose="05000000000000000000" pitchFamily="2" charset="2"/>
                        <a:buChar char="Ø"/>
                      </a:pPr>
                      <a:r>
                        <a:rPr lang="en-US" dirty="0"/>
                        <a:t>Definition of Intermediary :-Section 2 (13) of IGST Act</a:t>
                      </a:r>
                    </a:p>
                    <a:p>
                      <a:pPr marL="285750" indent="-285750" algn="just">
                        <a:lnSpc>
                          <a:spcPct val="107000"/>
                        </a:lnSpc>
                        <a:spcAft>
                          <a:spcPts val="800"/>
                        </a:spcAft>
                        <a:buFont typeface="Wingdings" panose="05000000000000000000" pitchFamily="2" charset="2"/>
                        <a:buChar char="Ø"/>
                      </a:pPr>
                      <a:r>
                        <a:rPr lang="en-US" dirty="0"/>
                        <a:t>Key terms:-  • Means</a:t>
                      </a:r>
                    </a:p>
                    <a:p>
                      <a:pPr marL="0" indent="0" algn="just">
                        <a:lnSpc>
                          <a:spcPct val="107000"/>
                        </a:lnSpc>
                        <a:spcAft>
                          <a:spcPts val="800"/>
                        </a:spcAft>
                        <a:buFont typeface="Wingdings" panose="05000000000000000000" pitchFamily="2" charset="2"/>
                        <a:buNone/>
                      </a:pPr>
                      <a:r>
                        <a:rPr lang="en-US" dirty="0"/>
                        <a:t>                            • Broker, agent or any other person, by whatever name called </a:t>
                      </a:r>
                    </a:p>
                    <a:p>
                      <a:pPr marL="0" indent="0" algn="just">
                        <a:lnSpc>
                          <a:spcPct val="107000"/>
                        </a:lnSpc>
                        <a:spcAft>
                          <a:spcPts val="800"/>
                        </a:spcAft>
                        <a:buFont typeface="Wingdings" panose="05000000000000000000" pitchFamily="2" charset="2"/>
                        <a:buNone/>
                      </a:pPr>
                      <a:r>
                        <a:rPr lang="en-US" dirty="0"/>
                        <a:t>                            • Who arranges or facilitates the supply of goods or services or both, or securities,                       </a:t>
                      </a:r>
                    </a:p>
                    <a:p>
                      <a:pPr marL="0" indent="0" algn="just">
                        <a:lnSpc>
                          <a:spcPct val="107000"/>
                        </a:lnSpc>
                        <a:spcAft>
                          <a:spcPts val="800"/>
                        </a:spcAft>
                        <a:buFont typeface="Wingdings" panose="05000000000000000000" pitchFamily="2" charset="2"/>
                        <a:buNone/>
                      </a:pPr>
                      <a:r>
                        <a:rPr lang="en-US" dirty="0"/>
                        <a:t>                            •  Between two or more persons,  </a:t>
                      </a:r>
                    </a:p>
                    <a:p>
                      <a:pPr marL="0" indent="0" algn="just">
                        <a:lnSpc>
                          <a:spcPct val="107000"/>
                        </a:lnSpc>
                        <a:spcAft>
                          <a:spcPts val="800"/>
                        </a:spcAft>
                        <a:buFont typeface="Wingdings" panose="05000000000000000000" pitchFamily="2" charset="2"/>
                        <a:buNone/>
                      </a:pPr>
                      <a:r>
                        <a:rPr lang="en-US" dirty="0"/>
                        <a:t>                            • But does not include a person who supplies such goods or services or both or securities on his own account</a:t>
                      </a:r>
                      <a:endParaRPr lang="en-IN" sz="1800" kern="1200" baseline="0" dirty="0">
                        <a:solidFill>
                          <a:schemeClr val="dk1"/>
                        </a:solidFill>
                        <a:latin typeface="+mn-lt"/>
                        <a:ea typeface="+mn-ea"/>
                        <a:cs typeface="+mn-cs"/>
                      </a:endParaRPr>
                    </a:p>
                    <a:p>
                      <a:pPr marL="285750" indent="-285750" algn="just">
                        <a:lnSpc>
                          <a:spcPct val="107000"/>
                        </a:lnSpc>
                        <a:spcAft>
                          <a:spcPts val="800"/>
                        </a:spcAft>
                        <a:buFont typeface="Wingdings" panose="05000000000000000000" pitchFamily="2" charset="2"/>
                        <a:buChar char="Ø"/>
                      </a:pPr>
                      <a:endParaRPr lang="en-IN" sz="1800" kern="1200" dirty="0">
                        <a:solidFill>
                          <a:schemeClr val="dk1"/>
                        </a:solidFill>
                        <a:latin typeface="+mn-lt"/>
                        <a:ea typeface="+mn-ea"/>
                        <a:cs typeface="+mn-cs"/>
                      </a:endParaRPr>
                    </a:p>
                    <a:p>
                      <a:pPr marL="285750" indent="-285750" algn="just">
                        <a:lnSpc>
                          <a:spcPct val="107000"/>
                        </a:lnSpc>
                        <a:spcAft>
                          <a:spcPts val="800"/>
                        </a:spcAft>
                        <a:buFont typeface="Arial" panose="020B0604020202020204" pitchFamily="34" charset="0"/>
                        <a:buChar char="•"/>
                      </a:pPr>
                      <a:endParaRPr lang="en-IN" sz="1800" kern="1200" dirty="0">
                        <a:solidFill>
                          <a:schemeClr val="dk1"/>
                        </a:solidFill>
                        <a:latin typeface="+mn-lt"/>
                        <a:ea typeface="+mn-ea"/>
                        <a:cs typeface="+mn-cs"/>
                      </a:endParaRPr>
                    </a:p>
                  </a:txBody>
                  <a:tcPr marL="114300" marR="114300" marT="0" marB="0"/>
                </a:tc>
                <a:extLst>
                  <a:ext uri="{0D108BD9-81ED-4DB2-BD59-A6C34878D82A}">
                    <a16:rowId xmlns:a16="http://schemas.microsoft.com/office/drawing/2014/main" val="1856177796"/>
                  </a:ext>
                </a:extLst>
              </a:tr>
            </a:tbl>
          </a:graphicData>
        </a:graphic>
      </p:graphicFrame>
    </p:spTree>
    <p:extLst>
      <p:ext uri="{BB962C8B-B14F-4D97-AF65-F5344CB8AC3E}">
        <p14:creationId xmlns:p14="http://schemas.microsoft.com/office/powerpoint/2010/main" val="6330119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ctrTitle"/>
          </p:nvPr>
        </p:nvSpPr>
        <p:spPr>
          <a:xfrm>
            <a:off x="1981200" y="2438400"/>
            <a:ext cx="8991599" cy="1778000"/>
          </a:xfrm>
          <a:prstGeom prst="rect">
            <a:avLst/>
          </a:prstGeom>
        </p:spPr>
        <p:txBody>
          <a:bodyPr vert="horz" wrap="square" lIns="0" tIns="12065" rIns="0" bIns="0" rtlCol="0">
            <a:spAutoFit/>
          </a:bodyPr>
          <a:lstStyle/>
          <a:p>
            <a:pPr marL="233679" algn="ctr">
              <a:lnSpc>
                <a:spcPct val="100000"/>
              </a:lnSpc>
              <a:spcBef>
                <a:spcPts val="95"/>
              </a:spcBef>
            </a:pPr>
            <a:r>
              <a:rPr spc="-10" dirty="0">
                <a:solidFill>
                  <a:schemeClr val="accent5">
                    <a:lumMod val="50000"/>
                  </a:schemeClr>
                </a:solidFill>
              </a:rPr>
              <a:t>Thank</a:t>
            </a:r>
            <a:r>
              <a:rPr spc="-100" dirty="0">
                <a:solidFill>
                  <a:schemeClr val="accent5">
                    <a:lumMod val="50000"/>
                  </a:schemeClr>
                </a:solidFill>
              </a:rPr>
              <a:t> </a:t>
            </a:r>
            <a:r>
              <a:rPr spc="-290" dirty="0">
                <a:solidFill>
                  <a:schemeClr val="accent5">
                    <a:lumMod val="50000"/>
                  </a:schemeClr>
                </a:solidFill>
              </a:rPr>
              <a:t>You</a:t>
            </a:r>
          </a:p>
        </p:txBody>
      </p:sp>
      <p:grpSp>
        <p:nvGrpSpPr>
          <p:cNvPr id="4" name="object 4"/>
          <p:cNvGrpSpPr/>
          <p:nvPr/>
        </p:nvGrpSpPr>
        <p:grpSpPr>
          <a:xfrm>
            <a:off x="10317289" y="6263451"/>
            <a:ext cx="1879600" cy="599440"/>
            <a:chOff x="10317289" y="6263451"/>
            <a:chExt cx="1879600" cy="599440"/>
          </a:xfrm>
        </p:grpSpPr>
        <p:sp>
          <p:nvSpPr>
            <p:cNvPr id="5" name="object 5"/>
            <p:cNvSpPr/>
            <p:nvPr/>
          </p:nvSpPr>
          <p:spPr>
            <a:xfrm>
              <a:off x="10322052" y="6268213"/>
              <a:ext cx="1870075" cy="589915"/>
            </a:xfrm>
            <a:custGeom>
              <a:avLst/>
              <a:gdLst/>
              <a:ahLst/>
              <a:cxnLst/>
              <a:rect l="l" t="t" r="r" b="b"/>
              <a:pathLst>
                <a:path w="1870075" h="589915">
                  <a:moveTo>
                    <a:pt x="1869946" y="0"/>
                  </a:moveTo>
                  <a:lnTo>
                    <a:pt x="0" y="0"/>
                  </a:lnTo>
                  <a:lnTo>
                    <a:pt x="0" y="589786"/>
                  </a:lnTo>
                  <a:lnTo>
                    <a:pt x="1869946" y="589786"/>
                  </a:lnTo>
                  <a:lnTo>
                    <a:pt x="1869946" y="0"/>
                  </a:lnTo>
                  <a:close/>
                </a:path>
              </a:pathLst>
            </a:custGeom>
            <a:solidFill>
              <a:srgbClr val="124262"/>
            </a:solidFill>
          </p:spPr>
          <p:txBody>
            <a:bodyPr wrap="square" lIns="0" tIns="0" rIns="0" bIns="0" rtlCol="0"/>
            <a:lstStyle/>
            <a:p>
              <a:endParaRPr/>
            </a:p>
          </p:txBody>
        </p:sp>
        <p:sp>
          <p:nvSpPr>
            <p:cNvPr id="6" name="object 6"/>
            <p:cNvSpPr/>
            <p:nvPr/>
          </p:nvSpPr>
          <p:spPr>
            <a:xfrm>
              <a:off x="10322052" y="6268213"/>
              <a:ext cx="1870075" cy="589915"/>
            </a:xfrm>
            <a:custGeom>
              <a:avLst/>
              <a:gdLst/>
              <a:ahLst/>
              <a:cxnLst/>
              <a:rect l="l" t="t" r="r" b="b"/>
              <a:pathLst>
                <a:path w="1870075" h="589915">
                  <a:moveTo>
                    <a:pt x="1869946" y="0"/>
                  </a:moveTo>
                  <a:lnTo>
                    <a:pt x="0" y="0"/>
                  </a:lnTo>
                  <a:lnTo>
                    <a:pt x="0" y="589786"/>
                  </a:lnTo>
                </a:path>
              </a:pathLst>
            </a:custGeom>
            <a:ln w="9525">
              <a:solidFill>
                <a:srgbClr val="C00000"/>
              </a:solidFill>
            </a:ln>
          </p:spPr>
          <p:txBody>
            <a:bodyPr wrap="square" lIns="0" tIns="0" rIns="0" bIns="0" rtlCol="0"/>
            <a:lstStyle/>
            <a:p>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276601" y="144856"/>
            <a:ext cx="7162800" cy="504625"/>
          </a:xfrm>
          <a:prstGeom prst="rect">
            <a:avLst/>
          </a:prstGeom>
        </p:spPr>
        <p:txBody>
          <a:bodyPr vert="horz" wrap="square" lIns="0" tIns="12065" rIns="0" bIns="0" rtlCol="0">
            <a:spAutoFit/>
          </a:bodyPr>
          <a:lstStyle/>
          <a:p>
            <a:pPr marL="12700" algn="ctr">
              <a:lnSpc>
                <a:spcPct val="100000"/>
              </a:lnSpc>
              <a:spcBef>
                <a:spcPts val="95"/>
              </a:spcBef>
            </a:pPr>
            <a:r>
              <a:rPr b="1" spc="-15" dirty="0">
                <a:solidFill>
                  <a:schemeClr val="accent6">
                    <a:lumMod val="50000"/>
                  </a:schemeClr>
                </a:solidFill>
              </a:rPr>
              <a:t>LEVY</a:t>
            </a:r>
            <a:r>
              <a:rPr b="1" spc="-65" dirty="0">
                <a:solidFill>
                  <a:schemeClr val="accent6">
                    <a:lumMod val="50000"/>
                  </a:schemeClr>
                </a:solidFill>
              </a:rPr>
              <a:t> </a:t>
            </a:r>
            <a:r>
              <a:rPr b="1" spc="-25" dirty="0">
                <a:solidFill>
                  <a:schemeClr val="accent6">
                    <a:lumMod val="50000"/>
                  </a:schemeClr>
                </a:solidFill>
              </a:rPr>
              <a:t>u/s</a:t>
            </a:r>
            <a:r>
              <a:rPr b="1" spc="-65" dirty="0">
                <a:solidFill>
                  <a:schemeClr val="accent6">
                    <a:lumMod val="50000"/>
                  </a:schemeClr>
                </a:solidFill>
              </a:rPr>
              <a:t> </a:t>
            </a:r>
            <a:r>
              <a:rPr b="1" spc="-15" dirty="0">
                <a:solidFill>
                  <a:schemeClr val="accent6">
                    <a:lumMod val="50000"/>
                  </a:schemeClr>
                </a:solidFill>
              </a:rPr>
              <a:t>9(1)</a:t>
            </a:r>
            <a:r>
              <a:rPr b="1" spc="-60" dirty="0">
                <a:solidFill>
                  <a:schemeClr val="accent6">
                    <a:lumMod val="50000"/>
                  </a:schemeClr>
                </a:solidFill>
              </a:rPr>
              <a:t> </a:t>
            </a:r>
            <a:r>
              <a:rPr b="1" spc="-5" dirty="0">
                <a:solidFill>
                  <a:schemeClr val="accent6">
                    <a:lumMod val="50000"/>
                  </a:schemeClr>
                </a:solidFill>
              </a:rPr>
              <a:t>–</a:t>
            </a:r>
            <a:r>
              <a:rPr b="1" spc="-40" dirty="0">
                <a:solidFill>
                  <a:schemeClr val="accent6">
                    <a:lumMod val="50000"/>
                  </a:schemeClr>
                </a:solidFill>
              </a:rPr>
              <a:t> </a:t>
            </a:r>
            <a:r>
              <a:rPr b="1" spc="-35" dirty="0">
                <a:solidFill>
                  <a:schemeClr val="accent6">
                    <a:lumMod val="50000"/>
                  </a:schemeClr>
                </a:solidFill>
              </a:rPr>
              <a:t>Outward</a:t>
            </a:r>
            <a:r>
              <a:rPr b="1" spc="-75" dirty="0">
                <a:solidFill>
                  <a:schemeClr val="accent6">
                    <a:lumMod val="50000"/>
                  </a:schemeClr>
                </a:solidFill>
              </a:rPr>
              <a:t> </a:t>
            </a:r>
            <a:r>
              <a:rPr b="1" spc="-20" dirty="0">
                <a:solidFill>
                  <a:schemeClr val="accent6">
                    <a:lumMod val="50000"/>
                  </a:schemeClr>
                </a:solidFill>
              </a:rPr>
              <a:t>Supplies</a:t>
            </a:r>
            <a:endParaRPr b="1" dirty="0">
              <a:solidFill>
                <a:schemeClr val="accent6">
                  <a:lumMod val="50000"/>
                </a:schemeClr>
              </a:solidFill>
            </a:endParaRPr>
          </a:p>
        </p:txBody>
      </p:sp>
      <p:sp>
        <p:nvSpPr>
          <p:cNvPr id="3" name="object 3"/>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graphicFrame>
        <p:nvGraphicFramePr>
          <p:cNvPr id="4" name="object 4"/>
          <p:cNvGraphicFramePr>
            <a:graphicFrameLocks noGrp="1"/>
          </p:cNvGraphicFramePr>
          <p:nvPr/>
        </p:nvGraphicFramePr>
        <p:xfrm>
          <a:off x="938530" y="1188719"/>
          <a:ext cx="11069952" cy="2346070"/>
        </p:xfrm>
        <a:graphic>
          <a:graphicData uri="http://schemas.openxmlformats.org/drawingml/2006/table">
            <a:tbl>
              <a:tblPr firstRow="1" bandRow="1">
                <a:tableStyleId>{2D5ABB26-0587-4C30-8999-92F81FD0307C}</a:tableStyleId>
              </a:tblPr>
              <a:tblGrid>
                <a:gridCol w="1054735">
                  <a:extLst>
                    <a:ext uri="{9D8B030D-6E8A-4147-A177-3AD203B41FA5}">
                      <a16:colId xmlns:a16="http://schemas.microsoft.com/office/drawing/2014/main" val="20000"/>
                    </a:ext>
                  </a:extLst>
                </a:gridCol>
                <a:gridCol w="6282054">
                  <a:extLst>
                    <a:ext uri="{9D8B030D-6E8A-4147-A177-3AD203B41FA5}">
                      <a16:colId xmlns:a16="http://schemas.microsoft.com/office/drawing/2014/main" val="20001"/>
                    </a:ext>
                  </a:extLst>
                </a:gridCol>
                <a:gridCol w="2021204">
                  <a:extLst>
                    <a:ext uri="{9D8B030D-6E8A-4147-A177-3AD203B41FA5}">
                      <a16:colId xmlns:a16="http://schemas.microsoft.com/office/drawing/2014/main" val="20002"/>
                    </a:ext>
                  </a:extLst>
                </a:gridCol>
                <a:gridCol w="1711959">
                  <a:extLst>
                    <a:ext uri="{9D8B030D-6E8A-4147-A177-3AD203B41FA5}">
                      <a16:colId xmlns:a16="http://schemas.microsoft.com/office/drawing/2014/main" val="20003"/>
                    </a:ext>
                  </a:extLst>
                </a:gridCol>
              </a:tblGrid>
              <a:tr h="456692">
                <a:tc>
                  <a:txBody>
                    <a:bodyPr/>
                    <a:lstStyle/>
                    <a:p>
                      <a:pPr marL="321310">
                        <a:lnSpc>
                          <a:spcPct val="100000"/>
                        </a:lnSpc>
                        <a:spcBef>
                          <a:spcPts val="10"/>
                        </a:spcBef>
                      </a:pPr>
                      <a:r>
                        <a:rPr sz="1400" b="1" dirty="0">
                          <a:solidFill>
                            <a:srgbClr val="FFFFFF"/>
                          </a:solidFill>
                          <a:latin typeface="Arial"/>
                          <a:cs typeface="Arial"/>
                        </a:rPr>
                        <a:t>S.</a:t>
                      </a:r>
                      <a:r>
                        <a:rPr sz="1400" b="1" spc="-10" dirty="0">
                          <a:solidFill>
                            <a:srgbClr val="FFFFFF"/>
                          </a:solidFill>
                          <a:latin typeface="Arial"/>
                          <a:cs typeface="Arial"/>
                        </a:rPr>
                        <a:t> No.</a:t>
                      </a:r>
                      <a:endParaRPr sz="1400">
                        <a:latin typeface="Arial"/>
                        <a:cs typeface="Arial"/>
                      </a:endParaRPr>
                    </a:p>
                  </a:txBody>
                  <a:tcPr marL="0" marR="0" marT="1270" marB="0">
                    <a:solidFill>
                      <a:srgbClr val="42B996"/>
                    </a:solidFill>
                  </a:tcPr>
                </a:tc>
                <a:tc>
                  <a:txBody>
                    <a:bodyPr/>
                    <a:lstStyle/>
                    <a:p>
                      <a:pPr marL="173355" algn="ctr">
                        <a:lnSpc>
                          <a:spcPct val="100000"/>
                        </a:lnSpc>
                        <a:spcBef>
                          <a:spcPts val="10"/>
                        </a:spcBef>
                      </a:pPr>
                      <a:r>
                        <a:rPr sz="1400" b="1" spc="-40" dirty="0">
                          <a:solidFill>
                            <a:srgbClr val="FFFFFF"/>
                          </a:solidFill>
                          <a:latin typeface="Arial"/>
                          <a:cs typeface="Arial"/>
                        </a:rPr>
                        <a:t>Type</a:t>
                      </a:r>
                      <a:r>
                        <a:rPr sz="1400" b="1" spc="30" dirty="0">
                          <a:solidFill>
                            <a:srgbClr val="FFFFFF"/>
                          </a:solidFill>
                          <a:latin typeface="Arial"/>
                          <a:cs typeface="Arial"/>
                        </a:rPr>
                        <a:t> </a:t>
                      </a:r>
                      <a:r>
                        <a:rPr sz="1400" b="1" spc="-5" dirty="0">
                          <a:solidFill>
                            <a:srgbClr val="FFFFFF"/>
                          </a:solidFill>
                          <a:latin typeface="Arial"/>
                          <a:cs typeface="Arial"/>
                        </a:rPr>
                        <a:t>of Plans</a:t>
                      </a:r>
                      <a:endParaRPr sz="1400">
                        <a:latin typeface="Arial"/>
                        <a:cs typeface="Arial"/>
                      </a:endParaRPr>
                    </a:p>
                  </a:txBody>
                  <a:tcPr marL="0" marR="0" marT="1270" marB="0">
                    <a:solidFill>
                      <a:srgbClr val="42B996"/>
                    </a:solidFill>
                  </a:tcPr>
                </a:tc>
                <a:tc>
                  <a:txBody>
                    <a:bodyPr/>
                    <a:lstStyle/>
                    <a:p>
                      <a:pPr marL="27940" algn="ctr">
                        <a:lnSpc>
                          <a:spcPct val="100000"/>
                        </a:lnSpc>
                        <a:spcBef>
                          <a:spcPts val="10"/>
                        </a:spcBef>
                      </a:pPr>
                      <a:r>
                        <a:rPr sz="1400" b="1" spc="-5" dirty="0">
                          <a:solidFill>
                            <a:srgbClr val="FFFFFF"/>
                          </a:solidFill>
                          <a:latin typeface="Arial"/>
                          <a:cs typeface="Arial"/>
                        </a:rPr>
                        <a:t>GST</a:t>
                      </a:r>
                      <a:endParaRPr sz="1400">
                        <a:latin typeface="Arial"/>
                        <a:cs typeface="Arial"/>
                      </a:endParaRPr>
                    </a:p>
                    <a:p>
                      <a:pPr marL="26670" algn="ctr">
                        <a:lnSpc>
                          <a:spcPct val="100000"/>
                        </a:lnSpc>
                      </a:pPr>
                      <a:r>
                        <a:rPr sz="1400" b="1" dirty="0">
                          <a:solidFill>
                            <a:srgbClr val="FFFFFF"/>
                          </a:solidFill>
                          <a:latin typeface="Arial"/>
                          <a:cs typeface="Arial"/>
                        </a:rPr>
                        <a:t>Charged</a:t>
                      </a:r>
                      <a:r>
                        <a:rPr sz="1400" b="1" spc="-10" dirty="0">
                          <a:solidFill>
                            <a:srgbClr val="FFFFFF"/>
                          </a:solidFill>
                          <a:latin typeface="Arial"/>
                          <a:cs typeface="Arial"/>
                        </a:rPr>
                        <a:t> on</a:t>
                      </a:r>
                      <a:endParaRPr sz="1400">
                        <a:latin typeface="Arial"/>
                        <a:cs typeface="Arial"/>
                      </a:endParaRPr>
                    </a:p>
                  </a:txBody>
                  <a:tcPr marL="0" marR="0" marT="1270" marB="0">
                    <a:solidFill>
                      <a:srgbClr val="42B996"/>
                    </a:solidFill>
                  </a:tcPr>
                </a:tc>
                <a:tc>
                  <a:txBody>
                    <a:bodyPr/>
                    <a:lstStyle/>
                    <a:p>
                      <a:pPr marL="354330">
                        <a:lnSpc>
                          <a:spcPct val="100000"/>
                        </a:lnSpc>
                        <a:spcBef>
                          <a:spcPts val="10"/>
                        </a:spcBef>
                      </a:pPr>
                      <a:r>
                        <a:rPr sz="1400" b="1" spc="-5" dirty="0">
                          <a:solidFill>
                            <a:srgbClr val="FFFFFF"/>
                          </a:solidFill>
                          <a:latin typeface="Arial"/>
                          <a:cs typeface="Arial"/>
                        </a:rPr>
                        <a:t>GST</a:t>
                      </a:r>
                      <a:r>
                        <a:rPr sz="1400" b="1" spc="-30" dirty="0">
                          <a:solidFill>
                            <a:srgbClr val="FFFFFF"/>
                          </a:solidFill>
                          <a:latin typeface="Arial"/>
                          <a:cs typeface="Arial"/>
                        </a:rPr>
                        <a:t> </a:t>
                      </a:r>
                      <a:r>
                        <a:rPr sz="1400" b="1" spc="-5" dirty="0">
                          <a:solidFill>
                            <a:srgbClr val="FFFFFF"/>
                          </a:solidFill>
                          <a:latin typeface="Arial"/>
                          <a:cs typeface="Arial"/>
                        </a:rPr>
                        <a:t>Rate</a:t>
                      </a:r>
                      <a:endParaRPr sz="1400">
                        <a:latin typeface="Arial"/>
                        <a:cs typeface="Arial"/>
                      </a:endParaRPr>
                    </a:p>
                  </a:txBody>
                  <a:tcPr marL="0" marR="0" marT="1270" marB="0">
                    <a:solidFill>
                      <a:srgbClr val="42B996"/>
                    </a:solidFill>
                  </a:tcPr>
                </a:tc>
                <a:extLst>
                  <a:ext uri="{0D108BD9-81ED-4DB2-BD59-A6C34878D82A}">
                    <a16:rowId xmlns:a16="http://schemas.microsoft.com/office/drawing/2014/main" val="10000"/>
                  </a:ext>
                </a:extLst>
              </a:tr>
              <a:tr h="386080">
                <a:tc>
                  <a:txBody>
                    <a:bodyPr/>
                    <a:lstStyle/>
                    <a:p>
                      <a:pPr marL="71755" algn="ctr">
                        <a:lnSpc>
                          <a:spcPts val="1590"/>
                        </a:lnSpc>
                      </a:pPr>
                      <a:r>
                        <a:rPr sz="1400" dirty="0">
                          <a:latin typeface="Arial MT"/>
                          <a:cs typeface="Arial MT"/>
                        </a:rPr>
                        <a:t>1</a:t>
                      </a:r>
                      <a:endParaRPr sz="1400">
                        <a:latin typeface="Arial MT"/>
                        <a:cs typeface="Arial MT"/>
                      </a:endParaRPr>
                    </a:p>
                  </a:txBody>
                  <a:tcPr marL="0" marR="0" marT="0" marB="0">
                    <a:lnL w="19050">
                      <a:solidFill>
                        <a:srgbClr val="42B996"/>
                      </a:solidFill>
                      <a:prstDash val="solid"/>
                    </a:lnL>
                    <a:lnB w="19050">
                      <a:solidFill>
                        <a:srgbClr val="42B996"/>
                      </a:solidFill>
                      <a:prstDash val="solid"/>
                    </a:lnB>
                    <a:solidFill>
                      <a:srgbClr val="E9F3EF"/>
                    </a:solidFill>
                  </a:tcPr>
                </a:tc>
                <a:tc>
                  <a:txBody>
                    <a:bodyPr/>
                    <a:lstStyle/>
                    <a:p>
                      <a:pPr marL="65405">
                        <a:lnSpc>
                          <a:spcPts val="1590"/>
                        </a:lnSpc>
                      </a:pPr>
                      <a:r>
                        <a:rPr sz="1400" spc="-45" dirty="0">
                          <a:latin typeface="Arial MT"/>
                          <a:cs typeface="Arial MT"/>
                        </a:rPr>
                        <a:t>Term</a:t>
                      </a:r>
                      <a:r>
                        <a:rPr sz="1400" spc="5" dirty="0">
                          <a:latin typeface="Arial MT"/>
                          <a:cs typeface="Arial MT"/>
                        </a:rPr>
                        <a:t> </a:t>
                      </a:r>
                      <a:r>
                        <a:rPr sz="1400" spc="-5" dirty="0">
                          <a:latin typeface="Arial MT"/>
                          <a:cs typeface="Arial MT"/>
                        </a:rPr>
                        <a:t>and</a:t>
                      </a:r>
                      <a:r>
                        <a:rPr sz="1400" spc="5" dirty="0">
                          <a:latin typeface="Arial MT"/>
                          <a:cs typeface="Arial MT"/>
                        </a:rPr>
                        <a:t> </a:t>
                      </a:r>
                      <a:r>
                        <a:rPr sz="1400" spc="-5" dirty="0">
                          <a:latin typeface="Arial MT"/>
                          <a:cs typeface="Arial MT"/>
                        </a:rPr>
                        <a:t>Health Plans</a:t>
                      </a:r>
                      <a:endParaRPr sz="1400">
                        <a:latin typeface="Arial MT"/>
                        <a:cs typeface="Arial MT"/>
                      </a:endParaRPr>
                    </a:p>
                  </a:txBody>
                  <a:tcPr marL="0" marR="0" marT="0" marB="0">
                    <a:lnB w="19050">
                      <a:solidFill>
                        <a:srgbClr val="42B996"/>
                      </a:solidFill>
                      <a:prstDash val="solid"/>
                    </a:lnB>
                    <a:solidFill>
                      <a:srgbClr val="E9F3EF"/>
                    </a:solidFill>
                  </a:tcPr>
                </a:tc>
                <a:tc>
                  <a:txBody>
                    <a:bodyPr/>
                    <a:lstStyle/>
                    <a:p>
                      <a:pPr marR="69215" algn="ctr">
                        <a:lnSpc>
                          <a:spcPts val="1590"/>
                        </a:lnSpc>
                      </a:pPr>
                      <a:r>
                        <a:rPr sz="1400" spc="-5" dirty="0">
                          <a:latin typeface="Arial MT"/>
                          <a:cs typeface="Arial MT"/>
                        </a:rPr>
                        <a:t>Premium</a:t>
                      </a:r>
                      <a:endParaRPr sz="1400">
                        <a:latin typeface="Arial MT"/>
                        <a:cs typeface="Arial MT"/>
                      </a:endParaRPr>
                    </a:p>
                  </a:txBody>
                  <a:tcPr marL="0" marR="0" marT="0" marB="0">
                    <a:lnB w="19050">
                      <a:solidFill>
                        <a:srgbClr val="42B996"/>
                      </a:solidFill>
                      <a:prstDash val="solid"/>
                    </a:lnB>
                    <a:solidFill>
                      <a:srgbClr val="E9F3EF"/>
                    </a:solidFill>
                  </a:tcPr>
                </a:tc>
                <a:tc>
                  <a:txBody>
                    <a:bodyPr/>
                    <a:lstStyle/>
                    <a:p>
                      <a:pPr marR="135890" algn="ctr">
                        <a:lnSpc>
                          <a:spcPts val="1590"/>
                        </a:lnSpc>
                      </a:pPr>
                      <a:r>
                        <a:rPr sz="1400" spc="-5" dirty="0">
                          <a:latin typeface="Arial MT"/>
                          <a:cs typeface="Arial MT"/>
                        </a:rPr>
                        <a:t>18%</a:t>
                      </a:r>
                      <a:endParaRPr sz="1400">
                        <a:latin typeface="Arial MT"/>
                        <a:cs typeface="Arial MT"/>
                      </a:endParaRPr>
                    </a:p>
                  </a:txBody>
                  <a:tcPr marL="0" marR="0" marT="0" marB="0">
                    <a:lnR w="19050">
                      <a:solidFill>
                        <a:srgbClr val="42B996"/>
                      </a:solidFill>
                      <a:prstDash val="solid"/>
                    </a:lnR>
                    <a:lnB w="19050">
                      <a:solidFill>
                        <a:srgbClr val="42B996"/>
                      </a:solidFill>
                      <a:prstDash val="solid"/>
                    </a:lnB>
                    <a:solidFill>
                      <a:srgbClr val="E9F3EF"/>
                    </a:solidFill>
                  </a:tcPr>
                </a:tc>
                <a:extLst>
                  <a:ext uri="{0D108BD9-81ED-4DB2-BD59-A6C34878D82A}">
                    <a16:rowId xmlns:a16="http://schemas.microsoft.com/office/drawing/2014/main" val="10001"/>
                  </a:ext>
                </a:extLst>
              </a:tr>
              <a:tr h="294513">
                <a:tc>
                  <a:txBody>
                    <a:bodyPr/>
                    <a:lstStyle/>
                    <a:p>
                      <a:pPr marL="71755" algn="ctr">
                        <a:lnSpc>
                          <a:spcPts val="1639"/>
                        </a:lnSpc>
                      </a:pPr>
                      <a:r>
                        <a:rPr sz="1400" dirty="0">
                          <a:latin typeface="Arial MT"/>
                          <a:cs typeface="Arial MT"/>
                        </a:rPr>
                        <a:t>2</a:t>
                      </a:r>
                      <a:endParaRPr sz="1400">
                        <a:latin typeface="Arial MT"/>
                        <a:cs typeface="Arial MT"/>
                      </a:endParaRPr>
                    </a:p>
                  </a:txBody>
                  <a:tcPr marL="0" marR="0" marT="0" marB="0">
                    <a:lnL w="19050">
                      <a:solidFill>
                        <a:srgbClr val="42B996"/>
                      </a:solidFill>
                      <a:prstDash val="solid"/>
                    </a:lnL>
                    <a:lnT w="19050">
                      <a:solidFill>
                        <a:srgbClr val="42B996"/>
                      </a:solidFill>
                      <a:prstDash val="solid"/>
                    </a:lnT>
                    <a:lnB w="19050">
                      <a:solidFill>
                        <a:srgbClr val="42B996"/>
                      </a:solidFill>
                      <a:prstDash val="solid"/>
                    </a:lnB>
                  </a:tcPr>
                </a:tc>
                <a:tc>
                  <a:txBody>
                    <a:bodyPr/>
                    <a:lstStyle/>
                    <a:p>
                      <a:pPr marL="68580">
                        <a:lnSpc>
                          <a:spcPts val="1639"/>
                        </a:lnSpc>
                      </a:pPr>
                      <a:r>
                        <a:rPr sz="1400" spc="-5" dirty="0">
                          <a:latin typeface="Arial MT"/>
                          <a:cs typeface="Arial MT"/>
                        </a:rPr>
                        <a:t>ULIP</a:t>
                      </a:r>
                      <a:r>
                        <a:rPr sz="1400" spc="-15" dirty="0">
                          <a:latin typeface="Arial MT"/>
                          <a:cs typeface="Arial MT"/>
                        </a:rPr>
                        <a:t> </a:t>
                      </a:r>
                      <a:r>
                        <a:rPr sz="1400" spc="-5" dirty="0">
                          <a:latin typeface="Arial MT"/>
                          <a:cs typeface="Arial MT"/>
                        </a:rPr>
                        <a:t>Plans</a:t>
                      </a:r>
                      <a:r>
                        <a:rPr sz="1400" spc="15" dirty="0">
                          <a:latin typeface="Arial MT"/>
                          <a:cs typeface="Arial MT"/>
                        </a:rPr>
                        <a:t> </a:t>
                      </a:r>
                      <a:r>
                        <a:rPr sz="1400" spc="-5" dirty="0">
                          <a:latin typeface="Arial MT"/>
                          <a:cs typeface="Arial MT"/>
                        </a:rPr>
                        <a:t>and</a:t>
                      </a:r>
                      <a:r>
                        <a:rPr sz="1400" spc="20" dirty="0">
                          <a:latin typeface="Arial MT"/>
                          <a:cs typeface="Arial MT"/>
                        </a:rPr>
                        <a:t> </a:t>
                      </a:r>
                      <a:r>
                        <a:rPr sz="1400" spc="-5" dirty="0">
                          <a:latin typeface="Arial MT"/>
                          <a:cs typeface="Arial MT"/>
                        </a:rPr>
                        <a:t>ULIP</a:t>
                      </a:r>
                      <a:r>
                        <a:rPr sz="1400" spc="-35" dirty="0">
                          <a:latin typeface="Arial MT"/>
                          <a:cs typeface="Arial MT"/>
                        </a:rPr>
                        <a:t> </a:t>
                      </a:r>
                      <a:r>
                        <a:rPr sz="1400" spc="-25" dirty="0">
                          <a:latin typeface="Arial MT"/>
                          <a:cs typeface="Arial MT"/>
                        </a:rPr>
                        <a:t>Type</a:t>
                      </a:r>
                      <a:r>
                        <a:rPr sz="1400" spc="20" dirty="0">
                          <a:latin typeface="Arial MT"/>
                          <a:cs typeface="Arial MT"/>
                        </a:rPr>
                        <a:t> </a:t>
                      </a:r>
                      <a:r>
                        <a:rPr sz="1400" spc="-5" dirty="0">
                          <a:latin typeface="Arial MT"/>
                          <a:cs typeface="Arial MT"/>
                        </a:rPr>
                        <a:t>Plans</a:t>
                      </a:r>
                      <a:endParaRPr sz="1400">
                        <a:latin typeface="Arial MT"/>
                        <a:cs typeface="Arial MT"/>
                      </a:endParaRPr>
                    </a:p>
                  </a:txBody>
                  <a:tcPr marL="0" marR="0" marT="0" marB="0">
                    <a:lnT w="19050">
                      <a:solidFill>
                        <a:srgbClr val="42B996"/>
                      </a:solidFill>
                      <a:prstDash val="solid"/>
                    </a:lnT>
                    <a:lnB w="19050">
                      <a:solidFill>
                        <a:srgbClr val="42B996"/>
                      </a:solidFill>
                      <a:prstDash val="solid"/>
                    </a:lnB>
                    <a:solidFill>
                      <a:srgbClr val="E9F3EF"/>
                    </a:solidFill>
                  </a:tcPr>
                </a:tc>
                <a:tc>
                  <a:txBody>
                    <a:bodyPr/>
                    <a:lstStyle/>
                    <a:p>
                      <a:pPr marR="72390" algn="ctr">
                        <a:lnSpc>
                          <a:spcPts val="1639"/>
                        </a:lnSpc>
                      </a:pPr>
                      <a:r>
                        <a:rPr sz="1400" spc="-5" dirty="0">
                          <a:latin typeface="Arial MT"/>
                          <a:cs typeface="Arial MT"/>
                        </a:rPr>
                        <a:t>Insurance</a:t>
                      </a:r>
                      <a:r>
                        <a:rPr sz="1400" spc="-65" dirty="0">
                          <a:latin typeface="Arial MT"/>
                          <a:cs typeface="Arial MT"/>
                        </a:rPr>
                        <a:t> </a:t>
                      </a:r>
                      <a:r>
                        <a:rPr sz="1400" spc="-5" dirty="0">
                          <a:latin typeface="Arial MT"/>
                          <a:cs typeface="Arial MT"/>
                        </a:rPr>
                        <a:t>Portion</a:t>
                      </a:r>
                      <a:endParaRPr sz="1400">
                        <a:latin typeface="Arial MT"/>
                        <a:cs typeface="Arial MT"/>
                      </a:endParaRPr>
                    </a:p>
                  </a:txBody>
                  <a:tcPr marL="0" marR="0" marT="0" marB="0">
                    <a:lnT w="19050">
                      <a:solidFill>
                        <a:srgbClr val="42B996"/>
                      </a:solidFill>
                      <a:prstDash val="solid"/>
                    </a:lnT>
                    <a:lnB w="19050">
                      <a:solidFill>
                        <a:srgbClr val="42B996"/>
                      </a:solidFill>
                      <a:prstDash val="solid"/>
                    </a:lnB>
                  </a:tcPr>
                </a:tc>
                <a:tc>
                  <a:txBody>
                    <a:bodyPr/>
                    <a:lstStyle/>
                    <a:p>
                      <a:pPr marR="111125" algn="ctr">
                        <a:lnSpc>
                          <a:spcPts val="1639"/>
                        </a:lnSpc>
                      </a:pPr>
                      <a:r>
                        <a:rPr sz="1400" spc="-5" dirty="0">
                          <a:latin typeface="Arial MT"/>
                          <a:cs typeface="Arial MT"/>
                        </a:rPr>
                        <a:t>18%</a:t>
                      </a:r>
                      <a:endParaRPr sz="1400">
                        <a:latin typeface="Arial MT"/>
                        <a:cs typeface="Arial MT"/>
                      </a:endParaRPr>
                    </a:p>
                  </a:txBody>
                  <a:tcPr marL="0" marR="0" marT="0" marB="0">
                    <a:lnR w="19050">
                      <a:solidFill>
                        <a:srgbClr val="42B996"/>
                      </a:solidFill>
                      <a:prstDash val="solid"/>
                    </a:lnR>
                    <a:lnT w="19050">
                      <a:solidFill>
                        <a:srgbClr val="42B996"/>
                      </a:solidFill>
                      <a:prstDash val="solid"/>
                    </a:lnT>
                    <a:lnB w="19050">
                      <a:solidFill>
                        <a:srgbClr val="42B996"/>
                      </a:solidFill>
                      <a:prstDash val="solid"/>
                    </a:lnB>
                  </a:tcPr>
                </a:tc>
                <a:extLst>
                  <a:ext uri="{0D108BD9-81ED-4DB2-BD59-A6C34878D82A}">
                    <a16:rowId xmlns:a16="http://schemas.microsoft.com/office/drawing/2014/main" val="10002"/>
                  </a:ext>
                </a:extLst>
              </a:tr>
              <a:tr h="347980">
                <a:tc>
                  <a:txBody>
                    <a:bodyPr/>
                    <a:lstStyle/>
                    <a:p>
                      <a:pPr marL="71755" algn="ctr">
                        <a:lnSpc>
                          <a:spcPts val="1639"/>
                        </a:lnSpc>
                      </a:pPr>
                      <a:r>
                        <a:rPr sz="1400" dirty="0">
                          <a:latin typeface="Arial MT"/>
                          <a:cs typeface="Arial MT"/>
                        </a:rPr>
                        <a:t>3</a:t>
                      </a:r>
                      <a:endParaRPr sz="1400">
                        <a:latin typeface="Arial MT"/>
                        <a:cs typeface="Arial MT"/>
                      </a:endParaRPr>
                    </a:p>
                  </a:txBody>
                  <a:tcPr marL="0" marR="0" marT="0" marB="0">
                    <a:lnL w="19050">
                      <a:solidFill>
                        <a:srgbClr val="42B996"/>
                      </a:solidFill>
                      <a:prstDash val="solid"/>
                    </a:lnL>
                    <a:lnT w="19050">
                      <a:solidFill>
                        <a:srgbClr val="42B996"/>
                      </a:solidFill>
                      <a:prstDash val="solid"/>
                    </a:lnT>
                    <a:lnB w="19050">
                      <a:solidFill>
                        <a:srgbClr val="42B996"/>
                      </a:solidFill>
                      <a:prstDash val="solid"/>
                    </a:lnB>
                    <a:solidFill>
                      <a:srgbClr val="E9F3EF"/>
                    </a:solidFill>
                  </a:tcPr>
                </a:tc>
                <a:tc>
                  <a:txBody>
                    <a:bodyPr/>
                    <a:lstStyle/>
                    <a:p>
                      <a:pPr marL="68580">
                        <a:lnSpc>
                          <a:spcPts val="1614"/>
                        </a:lnSpc>
                      </a:pPr>
                      <a:r>
                        <a:rPr sz="1400" spc="-5" dirty="0">
                          <a:latin typeface="Arial MT"/>
                          <a:cs typeface="Arial MT"/>
                        </a:rPr>
                        <a:t>First</a:t>
                      </a:r>
                      <a:r>
                        <a:rPr sz="1400" spc="-35" dirty="0">
                          <a:latin typeface="Arial MT"/>
                          <a:cs typeface="Arial MT"/>
                        </a:rPr>
                        <a:t> </a:t>
                      </a:r>
                      <a:r>
                        <a:rPr sz="1400" spc="-40" dirty="0">
                          <a:latin typeface="Arial MT"/>
                          <a:cs typeface="Arial MT"/>
                        </a:rPr>
                        <a:t>Year</a:t>
                      </a:r>
                      <a:r>
                        <a:rPr sz="1400" spc="20" dirty="0">
                          <a:latin typeface="Arial MT"/>
                          <a:cs typeface="Arial MT"/>
                        </a:rPr>
                        <a:t> </a:t>
                      </a:r>
                      <a:r>
                        <a:rPr sz="1400" spc="-5" dirty="0">
                          <a:latin typeface="Arial MT"/>
                          <a:cs typeface="Arial MT"/>
                        </a:rPr>
                        <a:t>Premium</a:t>
                      </a:r>
                      <a:r>
                        <a:rPr sz="1400" spc="10" dirty="0">
                          <a:latin typeface="Arial MT"/>
                          <a:cs typeface="Arial MT"/>
                        </a:rPr>
                        <a:t> </a:t>
                      </a:r>
                      <a:r>
                        <a:rPr sz="1400" dirty="0">
                          <a:latin typeface="Arial MT"/>
                          <a:cs typeface="Arial MT"/>
                        </a:rPr>
                        <a:t>of</a:t>
                      </a:r>
                      <a:r>
                        <a:rPr sz="1400" spc="-80" dirty="0">
                          <a:latin typeface="Arial MT"/>
                          <a:cs typeface="Arial MT"/>
                        </a:rPr>
                        <a:t> </a:t>
                      </a:r>
                      <a:r>
                        <a:rPr sz="1400" dirty="0">
                          <a:latin typeface="Arial MT"/>
                          <a:cs typeface="Arial MT"/>
                        </a:rPr>
                        <a:t>Annuity</a:t>
                      </a:r>
                      <a:r>
                        <a:rPr sz="1400" spc="-5" dirty="0">
                          <a:latin typeface="Arial MT"/>
                          <a:cs typeface="Arial MT"/>
                        </a:rPr>
                        <a:t> Plans</a:t>
                      </a:r>
                      <a:r>
                        <a:rPr sz="1400" spc="35" dirty="0">
                          <a:latin typeface="Arial MT"/>
                          <a:cs typeface="Arial MT"/>
                        </a:rPr>
                        <a:t> </a:t>
                      </a:r>
                      <a:r>
                        <a:rPr sz="1400" spc="-5" dirty="0">
                          <a:latin typeface="Arial MT"/>
                          <a:cs typeface="Arial MT"/>
                        </a:rPr>
                        <a:t>except</a:t>
                      </a:r>
                      <a:r>
                        <a:rPr sz="1400" spc="40" dirty="0">
                          <a:latin typeface="Arial MT"/>
                          <a:cs typeface="Arial MT"/>
                        </a:rPr>
                        <a:t> </a:t>
                      </a:r>
                      <a:r>
                        <a:rPr sz="1400" spc="-5" dirty="0">
                          <a:latin typeface="Arial MT"/>
                          <a:cs typeface="Arial MT"/>
                        </a:rPr>
                        <a:t>plans</a:t>
                      </a:r>
                      <a:r>
                        <a:rPr sz="1400" spc="25" dirty="0">
                          <a:latin typeface="Arial MT"/>
                          <a:cs typeface="Arial MT"/>
                        </a:rPr>
                        <a:t> </a:t>
                      </a:r>
                      <a:r>
                        <a:rPr sz="1400" dirty="0">
                          <a:latin typeface="Arial MT"/>
                          <a:cs typeface="Arial MT"/>
                        </a:rPr>
                        <a:t>mentioned</a:t>
                      </a:r>
                      <a:r>
                        <a:rPr sz="1400" spc="-5" dirty="0">
                          <a:latin typeface="Arial MT"/>
                          <a:cs typeface="Arial MT"/>
                        </a:rPr>
                        <a:t> </a:t>
                      </a:r>
                      <a:r>
                        <a:rPr sz="1400" dirty="0">
                          <a:latin typeface="Arial MT"/>
                          <a:cs typeface="Arial MT"/>
                        </a:rPr>
                        <a:t>in</a:t>
                      </a:r>
                      <a:r>
                        <a:rPr sz="1400" spc="30" dirty="0">
                          <a:latin typeface="Arial MT"/>
                          <a:cs typeface="Arial MT"/>
                        </a:rPr>
                        <a:t> </a:t>
                      </a:r>
                      <a:r>
                        <a:rPr sz="1400" dirty="0">
                          <a:latin typeface="Arial MT"/>
                          <a:cs typeface="Arial MT"/>
                        </a:rPr>
                        <a:t>S.No. 1</a:t>
                      </a:r>
                      <a:r>
                        <a:rPr sz="1400" spc="-20" dirty="0">
                          <a:latin typeface="Arial MT"/>
                          <a:cs typeface="Arial MT"/>
                        </a:rPr>
                        <a:t> </a:t>
                      </a:r>
                      <a:r>
                        <a:rPr sz="1400" dirty="0">
                          <a:latin typeface="Arial MT"/>
                          <a:cs typeface="Arial MT"/>
                        </a:rPr>
                        <a:t>&amp;</a:t>
                      </a:r>
                      <a:r>
                        <a:rPr sz="1400" spc="10" dirty="0">
                          <a:latin typeface="Arial MT"/>
                          <a:cs typeface="Arial MT"/>
                        </a:rPr>
                        <a:t> </a:t>
                      </a:r>
                      <a:r>
                        <a:rPr sz="1400" spc="-5" dirty="0">
                          <a:latin typeface="Arial MT"/>
                          <a:cs typeface="Arial MT"/>
                        </a:rPr>
                        <a:t>2.</a:t>
                      </a:r>
                      <a:endParaRPr sz="1400">
                        <a:latin typeface="Arial MT"/>
                        <a:cs typeface="Arial MT"/>
                      </a:endParaRPr>
                    </a:p>
                  </a:txBody>
                  <a:tcPr marL="0" marR="0" marT="0" marB="0">
                    <a:lnT w="19050">
                      <a:solidFill>
                        <a:srgbClr val="42B996"/>
                      </a:solidFill>
                      <a:prstDash val="solid"/>
                    </a:lnT>
                    <a:lnB w="19050">
                      <a:solidFill>
                        <a:srgbClr val="42B996"/>
                      </a:solidFill>
                      <a:prstDash val="solid"/>
                    </a:lnB>
                    <a:solidFill>
                      <a:srgbClr val="E9F3EF"/>
                    </a:solidFill>
                  </a:tcPr>
                </a:tc>
                <a:tc>
                  <a:txBody>
                    <a:bodyPr/>
                    <a:lstStyle/>
                    <a:p>
                      <a:pPr marR="72390" algn="ctr">
                        <a:lnSpc>
                          <a:spcPts val="1639"/>
                        </a:lnSpc>
                      </a:pPr>
                      <a:r>
                        <a:rPr sz="1400" spc="-5" dirty="0">
                          <a:latin typeface="Arial MT"/>
                          <a:cs typeface="Arial MT"/>
                        </a:rPr>
                        <a:t>Premium</a:t>
                      </a:r>
                      <a:endParaRPr sz="1400">
                        <a:latin typeface="Arial MT"/>
                        <a:cs typeface="Arial MT"/>
                      </a:endParaRPr>
                    </a:p>
                  </a:txBody>
                  <a:tcPr marL="0" marR="0" marT="0" marB="0">
                    <a:lnT w="19050">
                      <a:solidFill>
                        <a:srgbClr val="42B996"/>
                      </a:solidFill>
                      <a:prstDash val="solid"/>
                    </a:lnT>
                    <a:lnB w="19050">
                      <a:solidFill>
                        <a:srgbClr val="42B996"/>
                      </a:solidFill>
                      <a:prstDash val="solid"/>
                    </a:lnB>
                    <a:solidFill>
                      <a:srgbClr val="E9F3EF"/>
                    </a:solidFill>
                  </a:tcPr>
                </a:tc>
                <a:tc>
                  <a:txBody>
                    <a:bodyPr/>
                    <a:lstStyle/>
                    <a:p>
                      <a:pPr marL="407670">
                        <a:lnSpc>
                          <a:spcPts val="1639"/>
                        </a:lnSpc>
                        <a:tabLst>
                          <a:tab pos="1055370" algn="l"/>
                        </a:tabLst>
                      </a:pPr>
                      <a:r>
                        <a:rPr sz="1400" spc="-5" dirty="0">
                          <a:latin typeface="Arial MT"/>
                          <a:cs typeface="Arial MT"/>
                        </a:rPr>
                        <a:t>4.50%</a:t>
                      </a:r>
                      <a:r>
                        <a:rPr sz="1400" spc="-5" dirty="0">
                          <a:latin typeface="Times New Roman"/>
                          <a:cs typeface="Times New Roman"/>
                        </a:rPr>
                        <a:t>	</a:t>
                      </a:r>
                      <a:r>
                        <a:rPr sz="1400" dirty="0">
                          <a:latin typeface="Arial MT"/>
                          <a:cs typeface="Arial MT"/>
                        </a:rPr>
                        <a:t>*</a:t>
                      </a:r>
                      <a:endParaRPr sz="1400">
                        <a:latin typeface="Arial MT"/>
                        <a:cs typeface="Arial MT"/>
                      </a:endParaRPr>
                    </a:p>
                  </a:txBody>
                  <a:tcPr marL="0" marR="0" marT="0" marB="0">
                    <a:lnR w="19050">
                      <a:solidFill>
                        <a:srgbClr val="42B996"/>
                      </a:solidFill>
                      <a:prstDash val="solid"/>
                    </a:lnR>
                    <a:lnT w="19050">
                      <a:solidFill>
                        <a:srgbClr val="42B996"/>
                      </a:solidFill>
                      <a:prstDash val="solid"/>
                    </a:lnT>
                    <a:lnB w="19050">
                      <a:solidFill>
                        <a:srgbClr val="42B996"/>
                      </a:solidFill>
                      <a:prstDash val="solid"/>
                    </a:lnB>
                    <a:solidFill>
                      <a:srgbClr val="E9F3EF"/>
                    </a:solidFill>
                  </a:tcPr>
                </a:tc>
                <a:extLst>
                  <a:ext uri="{0D108BD9-81ED-4DB2-BD59-A6C34878D82A}">
                    <a16:rowId xmlns:a16="http://schemas.microsoft.com/office/drawing/2014/main" val="10003"/>
                  </a:ext>
                </a:extLst>
              </a:tr>
              <a:tr h="417701">
                <a:tc>
                  <a:txBody>
                    <a:bodyPr/>
                    <a:lstStyle/>
                    <a:p>
                      <a:pPr marL="71755" algn="ctr">
                        <a:lnSpc>
                          <a:spcPts val="1639"/>
                        </a:lnSpc>
                      </a:pPr>
                      <a:r>
                        <a:rPr sz="1400" dirty="0">
                          <a:latin typeface="Arial MT"/>
                          <a:cs typeface="Arial MT"/>
                        </a:rPr>
                        <a:t>4</a:t>
                      </a:r>
                      <a:endParaRPr sz="1400">
                        <a:latin typeface="Arial MT"/>
                        <a:cs typeface="Arial MT"/>
                      </a:endParaRPr>
                    </a:p>
                  </a:txBody>
                  <a:tcPr marL="0" marR="0" marT="0" marB="0">
                    <a:lnL w="19050">
                      <a:solidFill>
                        <a:srgbClr val="42B996"/>
                      </a:solidFill>
                      <a:prstDash val="solid"/>
                    </a:lnL>
                    <a:lnT w="19050">
                      <a:solidFill>
                        <a:srgbClr val="42B996"/>
                      </a:solidFill>
                      <a:prstDash val="solid"/>
                    </a:lnT>
                    <a:lnB w="19050">
                      <a:solidFill>
                        <a:srgbClr val="42B996"/>
                      </a:solidFill>
                      <a:prstDash val="solid"/>
                    </a:lnB>
                  </a:tcPr>
                </a:tc>
                <a:tc>
                  <a:txBody>
                    <a:bodyPr/>
                    <a:lstStyle/>
                    <a:p>
                      <a:pPr marL="3175">
                        <a:lnSpc>
                          <a:spcPts val="1555"/>
                        </a:lnSpc>
                      </a:pPr>
                      <a:r>
                        <a:rPr sz="1400" spc="-5" dirty="0">
                          <a:latin typeface="Arial MT"/>
                          <a:cs typeface="Arial MT"/>
                        </a:rPr>
                        <a:t>Renewal</a:t>
                      </a:r>
                      <a:r>
                        <a:rPr sz="1400" spc="245" dirty="0">
                          <a:latin typeface="Arial MT"/>
                          <a:cs typeface="Arial MT"/>
                        </a:rPr>
                        <a:t> </a:t>
                      </a:r>
                      <a:r>
                        <a:rPr sz="1400" spc="-5" dirty="0">
                          <a:latin typeface="Arial MT"/>
                          <a:cs typeface="Arial MT"/>
                        </a:rPr>
                        <a:t>Premium</a:t>
                      </a:r>
                      <a:r>
                        <a:rPr sz="1400" spc="204" dirty="0">
                          <a:latin typeface="Arial MT"/>
                          <a:cs typeface="Arial MT"/>
                        </a:rPr>
                        <a:t> </a:t>
                      </a:r>
                      <a:r>
                        <a:rPr sz="1400" dirty="0">
                          <a:latin typeface="Arial MT"/>
                          <a:cs typeface="Arial MT"/>
                        </a:rPr>
                        <a:t>of</a:t>
                      </a:r>
                      <a:r>
                        <a:rPr sz="1400" spc="215" dirty="0">
                          <a:latin typeface="Arial MT"/>
                          <a:cs typeface="Arial MT"/>
                        </a:rPr>
                        <a:t> </a:t>
                      </a:r>
                      <a:r>
                        <a:rPr sz="1400" spc="-5" dirty="0">
                          <a:latin typeface="Arial MT"/>
                          <a:cs typeface="Arial MT"/>
                        </a:rPr>
                        <a:t>Life,</a:t>
                      </a:r>
                      <a:r>
                        <a:rPr sz="1400" spc="204" dirty="0">
                          <a:latin typeface="Arial MT"/>
                          <a:cs typeface="Arial MT"/>
                        </a:rPr>
                        <a:t> </a:t>
                      </a:r>
                      <a:r>
                        <a:rPr sz="1400" dirty="0">
                          <a:latin typeface="Arial MT"/>
                          <a:cs typeface="Arial MT"/>
                        </a:rPr>
                        <a:t>Pension</a:t>
                      </a:r>
                      <a:r>
                        <a:rPr sz="1400" spc="200" dirty="0">
                          <a:latin typeface="Arial MT"/>
                          <a:cs typeface="Arial MT"/>
                        </a:rPr>
                        <a:t> </a:t>
                      </a:r>
                      <a:r>
                        <a:rPr sz="1400" spc="-5" dirty="0">
                          <a:latin typeface="Arial MT"/>
                          <a:cs typeface="Arial MT"/>
                        </a:rPr>
                        <a:t>and</a:t>
                      </a:r>
                      <a:r>
                        <a:rPr sz="1400" spc="125" dirty="0">
                          <a:latin typeface="Arial MT"/>
                          <a:cs typeface="Arial MT"/>
                        </a:rPr>
                        <a:t> </a:t>
                      </a:r>
                      <a:r>
                        <a:rPr sz="1400" spc="5" dirty="0">
                          <a:latin typeface="Arial MT"/>
                          <a:cs typeface="Arial MT"/>
                        </a:rPr>
                        <a:t>AnnuityPlans </a:t>
                      </a:r>
                      <a:r>
                        <a:rPr sz="1400" spc="-5" dirty="0">
                          <a:latin typeface="Arial MT"/>
                          <a:cs typeface="Arial MT"/>
                        </a:rPr>
                        <a:t>except</a:t>
                      </a:r>
                      <a:r>
                        <a:rPr sz="1400" spc="10" dirty="0">
                          <a:latin typeface="Arial MT"/>
                          <a:cs typeface="Arial MT"/>
                        </a:rPr>
                        <a:t> </a:t>
                      </a:r>
                      <a:r>
                        <a:rPr sz="1400" spc="-5" dirty="0">
                          <a:latin typeface="Arial MT"/>
                          <a:cs typeface="Arial MT"/>
                        </a:rPr>
                        <a:t>plans</a:t>
                      </a:r>
                      <a:r>
                        <a:rPr sz="1400" spc="15" dirty="0">
                          <a:latin typeface="Arial MT"/>
                          <a:cs typeface="Arial MT"/>
                        </a:rPr>
                        <a:t> </a:t>
                      </a:r>
                      <a:r>
                        <a:rPr sz="1400" spc="-5" dirty="0">
                          <a:latin typeface="Arial MT"/>
                          <a:cs typeface="Arial MT"/>
                        </a:rPr>
                        <a:t>mentioned</a:t>
                      </a:r>
                      <a:endParaRPr sz="1400">
                        <a:latin typeface="Arial MT"/>
                        <a:cs typeface="Arial MT"/>
                      </a:endParaRPr>
                    </a:p>
                    <a:p>
                      <a:pPr marL="3175">
                        <a:lnSpc>
                          <a:spcPts val="1610"/>
                        </a:lnSpc>
                        <a:spcBef>
                          <a:spcPts val="25"/>
                        </a:spcBef>
                      </a:pPr>
                      <a:r>
                        <a:rPr sz="1400" dirty="0">
                          <a:latin typeface="Arial MT"/>
                          <a:cs typeface="Arial MT"/>
                        </a:rPr>
                        <a:t>in</a:t>
                      </a:r>
                      <a:r>
                        <a:rPr sz="1400" spc="-10" dirty="0">
                          <a:latin typeface="Arial MT"/>
                          <a:cs typeface="Arial MT"/>
                        </a:rPr>
                        <a:t> </a:t>
                      </a:r>
                      <a:r>
                        <a:rPr sz="1400" spc="-5" dirty="0">
                          <a:latin typeface="Arial MT"/>
                          <a:cs typeface="Arial MT"/>
                        </a:rPr>
                        <a:t>S.No.</a:t>
                      </a:r>
                      <a:r>
                        <a:rPr sz="1400" spc="10" dirty="0">
                          <a:latin typeface="Arial MT"/>
                          <a:cs typeface="Arial MT"/>
                        </a:rPr>
                        <a:t> </a:t>
                      </a:r>
                      <a:r>
                        <a:rPr sz="1400" dirty="0">
                          <a:latin typeface="Arial MT"/>
                          <a:cs typeface="Arial MT"/>
                        </a:rPr>
                        <a:t>1</a:t>
                      </a:r>
                      <a:r>
                        <a:rPr sz="1400" spc="-35" dirty="0">
                          <a:latin typeface="Arial MT"/>
                          <a:cs typeface="Arial MT"/>
                        </a:rPr>
                        <a:t> </a:t>
                      </a:r>
                      <a:r>
                        <a:rPr sz="1400" dirty="0">
                          <a:latin typeface="Arial MT"/>
                          <a:cs typeface="Arial MT"/>
                        </a:rPr>
                        <a:t>&amp;</a:t>
                      </a:r>
                      <a:r>
                        <a:rPr sz="1400" spc="30" dirty="0">
                          <a:latin typeface="Arial MT"/>
                          <a:cs typeface="Arial MT"/>
                        </a:rPr>
                        <a:t> </a:t>
                      </a:r>
                      <a:r>
                        <a:rPr sz="1400" dirty="0">
                          <a:latin typeface="Arial MT"/>
                          <a:cs typeface="Arial MT"/>
                        </a:rPr>
                        <a:t>2</a:t>
                      </a:r>
                      <a:endParaRPr sz="1400">
                        <a:latin typeface="Arial MT"/>
                        <a:cs typeface="Arial MT"/>
                      </a:endParaRPr>
                    </a:p>
                  </a:txBody>
                  <a:tcPr marL="0" marR="0" marT="0" marB="0">
                    <a:lnT w="19050">
                      <a:solidFill>
                        <a:srgbClr val="42B996"/>
                      </a:solidFill>
                      <a:prstDash val="solid"/>
                    </a:lnT>
                    <a:lnB w="19050">
                      <a:solidFill>
                        <a:srgbClr val="42B996"/>
                      </a:solidFill>
                      <a:prstDash val="solid"/>
                    </a:lnB>
                    <a:solidFill>
                      <a:srgbClr val="E9F3EF"/>
                    </a:solidFill>
                  </a:tcPr>
                </a:tc>
                <a:tc>
                  <a:txBody>
                    <a:bodyPr/>
                    <a:lstStyle/>
                    <a:p>
                      <a:pPr marR="72390" algn="ctr">
                        <a:lnSpc>
                          <a:spcPts val="1639"/>
                        </a:lnSpc>
                      </a:pPr>
                      <a:r>
                        <a:rPr sz="1400" spc="-5" dirty="0">
                          <a:latin typeface="Arial MT"/>
                          <a:cs typeface="Arial MT"/>
                        </a:rPr>
                        <a:t>Premium</a:t>
                      </a:r>
                      <a:endParaRPr sz="1400">
                        <a:latin typeface="Arial MT"/>
                        <a:cs typeface="Arial MT"/>
                      </a:endParaRPr>
                    </a:p>
                  </a:txBody>
                  <a:tcPr marL="0" marR="0" marT="0" marB="0">
                    <a:lnT w="19050">
                      <a:solidFill>
                        <a:srgbClr val="42B996"/>
                      </a:solidFill>
                      <a:prstDash val="solid"/>
                    </a:lnT>
                    <a:lnB w="19050">
                      <a:solidFill>
                        <a:srgbClr val="42B996"/>
                      </a:solidFill>
                      <a:prstDash val="solid"/>
                    </a:lnB>
                  </a:tcPr>
                </a:tc>
                <a:tc>
                  <a:txBody>
                    <a:bodyPr/>
                    <a:lstStyle/>
                    <a:p>
                      <a:pPr marL="401320">
                        <a:lnSpc>
                          <a:spcPts val="1639"/>
                        </a:lnSpc>
                      </a:pPr>
                      <a:r>
                        <a:rPr sz="1400" spc="-5" dirty="0">
                          <a:latin typeface="Arial MT"/>
                          <a:cs typeface="Arial MT"/>
                        </a:rPr>
                        <a:t>2.25%</a:t>
                      </a:r>
                      <a:r>
                        <a:rPr sz="1400" spc="-30" dirty="0">
                          <a:latin typeface="Arial MT"/>
                          <a:cs typeface="Arial MT"/>
                        </a:rPr>
                        <a:t> </a:t>
                      </a:r>
                      <a:r>
                        <a:rPr sz="1400" spc="5" dirty="0">
                          <a:latin typeface="Arial MT"/>
                          <a:cs typeface="Arial MT"/>
                        </a:rPr>
                        <a:t>**</a:t>
                      </a:r>
                      <a:endParaRPr sz="1400">
                        <a:latin typeface="Arial MT"/>
                        <a:cs typeface="Arial MT"/>
                      </a:endParaRPr>
                    </a:p>
                  </a:txBody>
                  <a:tcPr marL="0" marR="0" marT="0" marB="0">
                    <a:lnR w="19050">
                      <a:solidFill>
                        <a:srgbClr val="42B996"/>
                      </a:solidFill>
                      <a:prstDash val="solid"/>
                    </a:lnR>
                    <a:lnT w="19050">
                      <a:solidFill>
                        <a:srgbClr val="42B996"/>
                      </a:solidFill>
                      <a:prstDash val="solid"/>
                    </a:lnT>
                    <a:lnB w="19050">
                      <a:solidFill>
                        <a:srgbClr val="42B996"/>
                      </a:solidFill>
                      <a:prstDash val="solid"/>
                    </a:lnB>
                  </a:tcPr>
                </a:tc>
                <a:extLst>
                  <a:ext uri="{0D108BD9-81ED-4DB2-BD59-A6C34878D82A}">
                    <a16:rowId xmlns:a16="http://schemas.microsoft.com/office/drawing/2014/main" val="10004"/>
                  </a:ext>
                </a:extLst>
              </a:tr>
              <a:tr h="443104">
                <a:tc>
                  <a:txBody>
                    <a:bodyPr/>
                    <a:lstStyle/>
                    <a:p>
                      <a:pPr marL="71755" algn="ctr">
                        <a:lnSpc>
                          <a:spcPts val="1639"/>
                        </a:lnSpc>
                      </a:pPr>
                      <a:r>
                        <a:rPr sz="1400" dirty="0">
                          <a:latin typeface="Arial MT"/>
                          <a:cs typeface="Arial MT"/>
                        </a:rPr>
                        <a:t>5</a:t>
                      </a:r>
                      <a:endParaRPr sz="1400">
                        <a:latin typeface="Arial MT"/>
                        <a:cs typeface="Arial MT"/>
                      </a:endParaRPr>
                    </a:p>
                  </a:txBody>
                  <a:tcPr marL="0" marR="0" marT="0" marB="0">
                    <a:lnL w="19050">
                      <a:solidFill>
                        <a:srgbClr val="42B996"/>
                      </a:solidFill>
                      <a:prstDash val="solid"/>
                    </a:lnL>
                    <a:lnT w="19050">
                      <a:solidFill>
                        <a:srgbClr val="42B996"/>
                      </a:solidFill>
                      <a:prstDash val="solid"/>
                    </a:lnT>
                    <a:lnB w="19050">
                      <a:solidFill>
                        <a:srgbClr val="42B996"/>
                      </a:solidFill>
                      <a:prstDash val="solid"/>
                    </a:lnB>
                  </a:tcPr>
                </a:tc>
                <a:tc>
                  <a:txBody>
                    <a:bodyPr/>
                    <a:lstStyle/>
                    <a:p>
                      <a:pPr marL="65405">
                        <a:lnSpc>
                          <a:spcPts val="1639"/>
                        </a:lnSpc>
                      </a:pPr>
                      <a:r>
                        <a:rPr sz="1400" spc="-5" dirty="0">
                          <a:latin typeface="Arial MT"/>
                          <a:cs typeface="Arial MT"/>
                        </a:rPr>
                        <a:t>Single</a:t>
                      </a:r>
                      <a:r>
                        <a:rPr sz="1400" spc="10" dirty="0">
                          <a:latin typeface="Arial MT"/>
                          <a:cs typeface="Arial MT"/>
                        </a:rPr>
                        <a:t> </a:t>
                      </a:r>
                      <a:r>
                        <a:rPr sz="1400" spc="-5" dirty="0">
                          <a:latin typeface="Arial MT"/>
                          <a:cs typeface="Arial MT"/>
                        </a:rPr>
                        <a:t>Premium</a:t>
                      </a:r>
                      <a:r>
                        <a:rPr sz="1400" spc="15" dirty="0">
                          <a:latin typeface="Arial MT"/>
                          <a:cs typeface="Arial MT"/>
                        </a:rPr>
                        <a:t> </a:t>
                      </a:r>
                      <a:r>
                        <a:rPr sz="1400" spc="-5" dirty="0">
                          <a:latin typeface="Arial MT"/>
                          <a:cs typeface="Arial MT"/>
                        </a:rPr>
                        <a:t>of</a:t>
                      </a:r>
                      <a:r>
                        <a:rPr sz="1400" spc="-30" dirty="0">
                          <a:latin typeface="Arial MT"/>
                          <a:cs typeface="Arial MT"/>
                        </a:rPr>
                        <a:t> </a:t>
                      </a:r>
                      <a:r>
                        <a:rPr sz="1400" dirty="0">
                          <a:latin typeface="Arial MT"/>
                          <a:cs typeface="Arial MT"/>
                        </a:rPr>
                        <a:t>Annuity</a:t>
                      </a:r>
                      <a:r>
                        <a:rPr sz="1400" spc="-25" dirty="0">
                          <a:latin typeface="Arial MT"/>
                          <a:cs typeface="Arial MT"/>
                        </a:rPr>
                        <a:t> </a:t>
                      </a:r>
                      <a:r>
                        <a:rPr sz="1400" spc="-5" dirty="0">
                          <a:latin typeface="Arial MT"/>
                          <a:cs typeface="Arial MT"/>
                        </a:rPr>
                        <a:t>Plans</a:t>
                      </a:r>
                      <a:endParaRPr sz="1400">
                        <a:latin typeface="Arial MT"/>
                        <a:cs typeface="Arial MT"/>
                      </a:endParaRPr>
                    </a:p>
                  </a:txBody>
                  <a:tcPr marL="0" marR="0" marT="0" marB="0">
                    <a:lnT w="19050">
                      <a:solidFill>
                        <a:srgbClr val="42B996"/>
                      </a:solidFill>
                      <a:prstDash val="solid"/>
                    </a:lnT>
                    <a:lnB w="19050">
                      <a:solidFill>
                        <a:srgbClr val="42B996"/>
                      </a:solidFill>
                      <a:prstDash val="solid"/>
                    </a:lnB>
                  </a:tcPr>
                </a:tc>
                <a:tc>
                  <a:txBody>
                    <a:bodyPr/>
                    <a:lstStyle/>
                    <a:p>
                      <a:pPr marR="69215" algn="ctr">
                        <a:lnSpc>
                          <a:spcPts val="1639"/>
                        </a:lnSpc>
                      </a:pPr>
                      <a:r>
                        <a:rPr sz="1400" spc="-5" dirty="0">
                          <a:latin typeface="Arial MT"/>
                          <a:cs typeface="Arial MT"/>
                        </a:rPr>
                        <a:t>Premium</a:t>
                      </a:r>
                      <a:endParaRPr sz="1400">
                        <a:latin typeface="Arial MT"/>
                        <a:cs typeface="Arial MT"/>
                      </a:endParaRPr>
                    </a:p>
                  </a:txBody>
                  <a:tcPr marL="0" marR="0" marT="0" marB="0">
                    <a:lnT w="19050">
                      <a:solidFill>
                        <a:srgbClr val="42B996"/>
                      </a:solidFill>
                      <a:prstDash val="solid"/>
                    </a:lnT>
                    <a:lnB w="19050">
                      <a:solidFill>
                        <a:srgbClr val="42B996"/>
                      </a:solidFill>
                      <a:prstDash val="solid"/>
                    </a:lnB>
                  </a:tcPr>
                </a:tc>
                <a:tc>
                  <a:txBody>
                    <a:bodyPr/>
                    <a:lstStyle/>
                    <a:p>
                      <a:pPr marL="384810">
                        <a:lnSpc>
                          <a:spcPts val="1639"/>
                        </a:lnSpc>
                      </a:pPr>
                      <a:r>
                        <a:rPr sz="1400" spc="-5" dirty="0">
                          <a:latin typeface="Arial MT"/>
                          <a:cs typeface="Arial MT"/>
                        </a:rPr>
                        <a:t>1.80%***</a:t>
                      </a:r>
                      <a:endParaRPr sz="1400">
                        <a:latin typeface="Arial MT"/>
                        <a:cs typeface="Arial MT"/>
                      </a:endParaRPr>
                    </a:p>
                  </a:txBody>
                  <a:tcPr marL="0" marR="0" marT="0" marB="0">
                    <a:lnR w="19050">
                      <a:solidFill>
                        <a:srgbClr val="42B996"/>
                      </a:solidFill>
                      <a:prstDash val="solid"/>
                    </a:lnR>
                    <a:lnT w="19050">
                      <a:solidFill>
                        <a:srgbClr val="42B996"/>
                      </a:solidFill>
                      <a:prstDash val="solid"/>
                    </a:lnT>
                    <a:lnB w="19050">
                      <a:solidFill>
                        <a:srgbClr val="42B996"/>
                      </a:solidFill>
                      <a:prstDash val="solid"/>
                    </a:lnB>
                  </a:tcPr>
                </a:tc>
                <a:extLst>
                  <a:ext uri="{0D108BD9-81ED-4DB2-BD59-A6C34878D82A}">
                    <a16:rowId xmlns:a16="http://schemas.microsoft.com/office/drawing/2014/main" val="10005"/>
                  </a:ext>
                </a:extLst>
              </a:tr>
            </a:tbl>
          </a:graphicData>
        </a:graphic>
      </p:graphicFrame>
      <p:sp>
        <p:nvSpPr>
          <p:cNvPr id="5" name="object 5"/>
          <p:cNvSpPr txBox="1"/>
          <p:nvPr/>
        </p:nvSpPr>
        <p:spPr>
          <a:xfrm>
            <a:off x="256741" y="852678"/>
            <a:ext cx="2604770" cy="299720"/>
          </a:xfrm>
          <a:prstGeom prst="rect">
            <a:avLst/>
          </a:prstGeom>
        </p:spPr>
        <p:txBody>
          <a:bodyPr vert="horz" wrap="square" lIns="0" tIns="12700" rIns="0" bIns="0" rtlCol="0">
            <a:spAutoFit/>
          </a:bodyPr>
          <a:lstStyle/>
          <a:p>
            <a:pPr marL="12700">
              <a:lnSpc>
                <a:spcPct val="100000"/>
              </a:lnSpc>
              <a:spcBef>
                <a:spcPts val="100"/>
              </a:spcBef>
            </a:pPr>
            <a:r>
              <a:rPr sz="1800" b="1" spc="-5" dirty="0">
                <a:latin typeface="Calibri"/>
                <a:cs typeface="Calibri"/>
              </a:rPr>
              <a:t>GST</a:t>
            </a:r>
            <a:r>
              <a:rPr sz="1800" b="1" spc="-25" dirty="0">
                <a:latin typeface="Calibri"/>
                <a:cs typeface="Calibri"/>
              </a:rPr>
              <a:t> </a:t>
            </a:r>
            <a:r>
              <a:rPr sz="1800" b="1" spc="-5" dirty="0">
                <a:latin typeface="Calibri"/>
                <a:cs typeface="Calibri"/>
              </a:rPr>
              <a:t>On</a:t>
            </a:r>
            <a:r>
              <a:rPr sz="1800" b="1" spc="-30" dirty="0">
                <a:latin typeface="Calibri"/>
                <a:cs typeface="Calibri"/>
              </a:rPr>
              <a:t> </a:t>
            </a:r>
            <a:r>
              <a:rPr sz="1800" b="1" spc="-5" dirty="0">
                <a:latin typeface="Calibri"/>
                <a:cs typeface="Calibri"/>
              </a:rPr>
              <a:t>Insurance</a:t>
            </a:r>
            <a:r>
              <a:rPr sz="1800" b="1" spc="-65" dirty="0">
                <a:latin typeface="Calibri"/>
                <a:cs typeface="Calibri"/>
              </a:rPr>
              <a:t> </a:t>
            </a:r>
            <a:r>
              <a:rPr sz="1800" b="1" spc="-10" dirty="0">
                <a:latin typeface="Calibri"/>
                <a:cs typeface="Calibri"/>
              </a:rPr>
              <a:t>Premium</a:t>
            </a:r>
            <a:endParaRPr sz="1800">
              <a:latin typeface="Calibri"/>
              <a:cs typeface="Calibri"/>
            </a:endParaRPr>
          </a:p>
        </p:txBody>
      </p:sp>
      <p:sp>
        <p:nvSpPr>
          <p:cNvPr id="6" name="object 6"/>
          <p:cNvSpPr/>
          <p:nvPr/>
        </p:nvSpPr>
        <p:spPr>
          <a:xfrm>
            <a:off x="2804922" y="5932030"/>
            <a:ext cx="6873240" cy="280670"/>
          </a:xfrm>
          <a:custGeom>
            <a:avLst/>
            <a:gdLst/>
            <a:ahLst/>
            <a:cxnLst/>
            <a:rect l="l" t="t" r="r" b="b"/>
            <a:pathLst>
              <a:path w="6873240" h="280670">
                <a:moveTo>
                  <a:pt x="6873240" y="0"/>
                </a:moveTo>
                <a:lnTo>
                  <a:pt x="0" y="0"/>
                </a:lnTo>
                <a:lnTo>
                  <a:pt x="0" y="280417"/>
                </a:lnTo>
                <a:lnTo>
                  <a:pt x="6873240" y="280417"/>
                </a:lnTo>
                <a:lnTo>
                  <a:pt x="6873240" y="0"/>
                </a:lnTo>
                <a:close/>
              </a:path>
            </a:pathLst>
          </a:custGeom>
          <a:solidFill>
            <a:srgbClr val="FFFF00"/>
          </a:solidFill>
        </p:spPr>
        <p:txBody>
          <a:bodyPr wrap="square" lIns="0" tIns="0" rIns="0" bIns="0" rtlCol="0"/>
          <a:lstStyle/>
          <a:p>
            <a:endParaRPr/>
          </a:p>
        </p:txBody>
      </p:sp>
      <p:sp>
        <p:nvSpPr>
          <p:cNvPr id="7" name="object 7"/>
          <p:cNvSpPr txBox="1"/>
          <p:nvPr/>
        </p:nvSpPr>
        <p:spPr>
          <a:xfrm>
            <a:off x="550570" y="3640328"/>
            <a:ext cx="11207750" cy="2220595"/>
          </a:xfrm>
          <a:prstGeom prst="rect">
            <a:avLst/>
          </a:prstGeom>
        </p:spPr>
        <p:txBody>
          <a:bodyPr vert="horz" wrap="square" lIns="0" tIns="12700" rIns="0" bIns="0" rtlCol="0">
            <a:spAutoFit/>
          </a:bodyPr>
          <a:lstStyle/>
          <a:p>
            <a:pPr marL="12700" marR="321945">
              <a:lnSpc>
                <a:spcPct val="100000"/>
              </a:lnSpc>
              <a:spcBef>
                <a:spcPts val="100"/>
              </a:spcBef>
            </a:pPr>
            <a:r>
              <a:rPr sz="1800" spc="-5" dirty="0">
                <a:latin typeface="Calibri"/>
                <a:cs typeface="Calibri"/>
              </a:rPr>
              <a:t>Rule</a:t>
            </a:r>
            <a:r>
              <a:rPr sz="1800" spc="15" dirty="0">
                <a:latin typeface="Calibri"/>
                <a:cs typeface="Calibri"/>
              </a:rPr>
              <a:t> </a:t>
            </a:r>
            <a:r>
              <a:rPr sz="1800" spc="-5" dirty="0">
                <a:latin typeface="Calibri"/>
                <a:cs typeface="Calibri"/>
              </a:rPr>
              <a:t>32(4),</a:t>
            </a:r>
            <a:r>
              <a:rPr sz="1800" spc="35" dirty="0">
                <a:latin typeface="Calibri"/>
                <a:cs typeface="Calibri"/>
              </a:rPr>
              <a:t> </a:t>
            </a:r>
            <a:r>
              <a:rPr sz="1800" spc="-10" dirty="0">
                <a:latin typeface="Calibri"/>
                <a:cs typeface="Calibri"/>
              </a:rPr>
              <a:t>Chapter</a:t>
            </a:r>
            <a:r>
              <a:rPr sz="1800" spc="10" dirty="0">
                <a:latin typeface="Calibri"/>
                <a:cs typeface="Calibri"/>
              </a:rPr>
              <a:t> </a:t>
            </a:r>
            <a:r>
              <a:rPr sz="1800" dirty="0">
                <a:latin typeface="Calibri"/>
                <a:cs typeface="Calibri"/>
              </a:rPr>
              <a:t>IV</a:t>
            </a:r>
            <a:r>
              <a:rPr sz="1800" spc="15" dirty="0">
                <a:latin typeface="Calibri"/>
                <a:cs typeface="Calibri"/>
              </a:rPr>
              <a:t> </a:t>
            </a:r>
            <a:r>
              <a:rPr sz="1800" spc="-5" dirty="0">
                <a:latin typeface="Calibri"/>
                <a:cs typeface="Calibri"/>
              </a:rPr>
              <a:t>of</a:t>
            </a:r>
            <a:r>
              <a:rPr sz="1800" dirty="0">
                <a:latin typeface="Calibri"/>
                <a:cs typeface="Calibri"/>
              </a:rPr>
              <a:t> </a:t>
            </a:r>
            <a:r>
              <a:rPr sz="1800" spc="-5" dirty="0">
                <a:latin typeface="Calibri"/>
                <a:cs typeface="Calibri"/>
              </a:rPr>
              <a:t>CGST</a:t>
            </a:r>
            <a:r>
              <a:rPr sz="1800" spc="5" dirty="0">
                <a:latin typeface="Calibri"/>
                <a:cs typeface="Calibri"/>
              </a:rPr>
              <a:t> </a:t>
            </a:r>
            <a:r>
              <a:rPr sz="1800" spc="-5" dirty="0">
                <a:latin typeface="Calibri"/>
                <a:cs typeface="Calibri"/>
              </a:rPr>
              <a:t>Rules</a:t>
            </a:r>
            <a:r>
              <a:rPr sz="1800" spc="5" dirty="0">
                <a:latin typeface="Calibri"/>
                <a:cs typeface="Calibri"/>
              </a:rPr>
              <a:t> </a:t>
            </a:r>
            <a:r>
              <a:rPr sz="1800" dirty="0">
                <a:latin typeface="Calibri"/>
                <a:cs typeface="Calibri"/>
              </a:rPr>
              <a:t>2017</a:t>
            </a:r>
            <a:r>
              <a:rPr sz="1800" spc="15" dirty="0">
                <a:latin typeface="Calibri"/>
                <a:cs typeface="Calibri"/>
              </a:rPr>
              <a:t> </a:t>
            </a:r>
            <a:r>
              <a:rPr sz="1800" spc="-10" dirty="0">
                <a:latin typeface="Calibri"/>
                <a:cs typeface="Calibri"/>
              </a:rPr>
              <a:t>determines</a:t>
            </a:r>
            <a:r>
              <a:rPr sz="1800" spc="15" dirty="0">
                <a:latin typeface="Calibri"/>
                <a:cs typeface="Calibri"/>
              </a:rPr>
              <a:t> </a:t>
            </a:r>
            <a:r>
              <a:rPr sz="1800" dirty="0">
                <a:latin typeface="Calibri"/>
                <a:cs typeface="Calibri"/>
              </a:rPr>
              <a:t>25%</a:t>
            </a:r>
            <a:r>
              <a:rPr sz="1800" spc="5" dirty="0">
                <a:latin typeface="Calibri"/>
                <a:cs typeface="Calibri"/>
              </a:rPr>
              <a:t> </a:t>
            </a:r>
            <a:r>
              <a:rPr sz="1800" spc="-5" dirty="0">
                <a:latin typeface="Calibri"/>
                <a:cs typeface="Calibri"/>
              </a:rPr>
              <a:t>of</a:t>
            </a:r>
            <a:r>
              <a:rPr sz="1800" spc="15" dirty="0">
                <a:latin typeface="Calibri"/>
                <a:cs typeface="Calibri"/>
              </a:rPr>
              <a:t> </a:t>
            </a:r>
            <a:r>
              <a:rPr sz="1800" spc="-10" dirty="0">
                <a:latin typeface="Calibri"/>
                <a:cs typeface="Calibri"/>
              </a:rPr>
              <a:t>premium</a:t>
            </a:r>
            <a:r>
              <a:rPr sz="1800" spc="15" dirty="0">
                <a:latin typeface="Calibri"/>
                <a:cs typeface="Calibri"/>
              </a:rPr>
              <a:t> </a:t>
            </a:r>
            <a:r>
              <a:rPr sz="1800" spc="-10" dirty="0">
                <a:latin typeface="Calibri"/>
                <a:cs typeface="Calibri"/>
              </a:rPr>
              <a:t>charged</a:t>
            </a:r>
            <a:r>
              <a:rPr sz="1800" spc="10" dirty="0">
                <a:latin typeface="Calibri"/>
                <a:cs typeface="Calibri"/>
              </a:rPr>
              <a:t> </a:t>
            </a:r>
            <a:r>
              <a:rPr sz="1800" dirty="0">
                <a:latin typeface="Calibri"/>
                <a:cs typeface="Calibri"/>
              </a:rPr>
              <a:t>in</a:t>
            </a:r>
            <a:r>
              <a:rPr sz="1800" spc="5" dirty="0">
                <a:latin typeface="Calibri"/>
                <a:cs typeface="Calibri"/>
              </a:rPr>
              <a:t> </a:t>
            </a:r>
            <a:r>
              <a:rPr sz="1800" spc="-15" dirty="0">
                <a:latin typeface="Calibri"/>
                <a:cs typeface="Calibri"/>
              </a:rPr>
              <a:t>first</a:t>
            </a:r>
            <a:r>
              <a:rPr sz="1800" spc="15" dirty="0">
                <a:latin typeface="Calibri"/>
                <a:cs typeface="Calibri"/>
              </a:rPr>
              <a:t> </a:t>
            </a:r>
            <a:r>
              <a:rPr sz="1800" spc="-10" dirty="0">
                <a:latin typeface="Calibri"/>
                <a:cs typeface="Calibri"/>
              </a:rPr>
              <a:t>year</a:t>
            </a:r>
            <a:r>
              <a:rPr sz="1800" dirty="0">
                <a:latin typeface="Calibri"/>
                <a:cs typeface="Calibri"/>
              </a:rPr>
              <a:t> </a:t>
            </a:r>
            <a:r>
              <a:rPr sz="1800" spc="-10" dirty="0">
                <a:latin typeface="Calibri"/>
                <a:cs typeface="Calibri"/>
              </a:rPr>
              <a:t>to</a:t>
            </a:r>
            <a:r>
              <a:rPr sz="1800" spc="5" dirty="0">
                <a:latin typeface="Calibri"/>
                <a:cs typeface="Calibri"/>
              </a:rPr>
              <a:t> </a:t>
            </a:r>
            <a:r>
              <a:rPr sz="1800" spc="-5" dirty="0">
                <a:latin typeface="Calibri"/>
                <a:cs typeface="Calibri"/>
              </a:rPr>
              <a:t>be</a:t>
            </a:r>
            <a:r>
              <a:rPr sz="1800" spc="15" dirty="0">
                <a:latin typeface="Calibri"/>
                <a:cs typeface="Calibri"/>
              </a:rPr>
              <a:t> </a:t>
            </a:r>
            <a:r>
              <a:rPr sz="1800" dirty="0">
                <a:latin typeface="Calibri"/>
                <a:cs typeface="Calibri"/>
              </a:rPr>
              <a:t>the</a:t>
            </a:r>
            <a:r>
              <a:rPr sz="1800" spc="5" dirty="0">
                <a:latin typeface="Calibri"/>
                <a:cs typeface="Calibri"/>
              </a:rPr>
              <a:t> </a:t>
            </a:r>
            <a:r>
              <a:rPr sz="1800" spc="-5" dirty="0">
                <a:latin typeface="Calibri"/>
                <a:cs typeface="Calibri"/>
              </a:rPr>
              <a:t>value</a:t>
            </a:r>
            <a:r>
              <a:rPr sz="1800" spc="10" dirty="0">
                <a:latin typeface="Calibri"/>
                <a:cs typeface="Calibri"/>
              </a:rPr>
              <a:t> </a:t>
            </a:r>
            <a:r>
              <a:rPr sz="1800" spc="-5" dirty="0">
                <a:latin typeface="Calibri"/>
                <a:cs typeface="Calibri"/>
              </a:rPr>
              <a:t>of</a:t>
            </a:r>
            <a:r>
              <a:rPr sz="1800" spc="5" dirty="0">
                <a:latin typeface="Calibri"/>
                <a:cs typeface="Calibri"/>
              </a:rPr>
              <a:t> </a:t>
            </a:r>
            <a:r>
              <a:rPr sz="1800" spc="-20" dirty="0">
                <a:latin typeface="Calibri"/>
                <a:cs typeface="Calibri"/>
              </a:rPr>
              <a:t>supply. </a:t>
            </a:r>
            <a:r>
              <a:rPr sz="1800" spc="-395" dirty="0">
                <a:latin typeface="Calibri"/>
                <a:cs typeface="Calibri"/>
              </a:rPr>
              <a:t> </a:t>
            </a:r>
            <a:r>
              <a:rPr sz="1800" spc="-10" dirty="0">
                <a:latin typeface="Calibri"/>
                <a:cs typeface="Calibri"/>
              </a:rPr>
              <a:t>Accordingly</a:t>
            </a:r>
            <a:r>
              <a:rPr sz="1800" spc="5" dirty="0">
                <a:latin typeface="Calibri"/>
                <a:cs typeface="Calibri"/>
              </a:rPr>
              <a:t> </a:t>
            </a:r>
            <a:r>
              <a:rPr sz="1800" dirty="0">
                <a:latin typeface="Calibri"/>
                <a:cs typeface="Calibri"/>
              </a:rPr>
              <a:t>18%</a:t>
            </a:r>
            <a:r>
              <a:rPr sz="1800" spc="5" dirty="0">
                <a:latin typeface="Calibri"/>
                <a:cs typeface="Calibri"/>
              </a:rPr>
              <a:t> </a:t>
            </a:r>
            <a:r>
              <a:rPr sz="1800" spc="-5" dirty="0">
                <a:latin typeface="Calibri"/>
                <a:cs typeface="Calibri"/>
              </a:rPr>
              <a:t>GST</a:t>
            </a:r>
            <a:r>
              <a:rPr sz="1800" dirty="0">
                <a:latin typeface="Calibri"/>
                <a:cs typeface="Calibri"/>
              </a:rPr>
              <a:t> is</a:t>
            </a:r>
            <a:r>
              <a:rPr sz="1800" spc="-5" dirty="0">
                <a:latin typeface="Calibri"/>
                <a:cs typeface="Calibri"/>
              </a:rPr>
              <a:t> </a:t>
            </a:r>
            <a:r>
              <a:rPr sz="1800" spc="-10" dirty="0">
                <a:latin typeface="Calibri"/>
                <a:cs typeface="Calibri"/>
              </a:rPr>
              <a:t>charged</a:t>
            </a:r>
            <a:r>
              <a:rPr sz="1800" spc="15" dirty="0">
                <a:latin typeface="Calibri"/>
                <a:cs typeface="Calibri"/>
              </a:rPr>
              <a:t> </a:t>
            </a:r>
            <a:r>
              <a:rPr sz="1800" spc="-5" dirty="0">
                <a:latin typeface="Calibri"/>
                <a:cs typeface="Calibri"/>
              </a:rPr>
              <a:t>on</a:t>
            </a:r>
            <a:r>
              <a:rPr sz="1800" spc="15" dirty="0">
                <a:latin typeface="Calibri"/>
                <a:cs typeface="Calibri"/>
              </a:rPr>
              <a:t> </a:t>
            </a:r>
            <a:r>
              <a:rPr sz="1800" dirty="0">
                <a:latin typeface="Calibri"/>
                <a:cs typeface="Calibri"/>
              </a:rPr>
              <a:t>25%</a:t>
            </a:r>
            <a:r>
              <a:rPr sz="1800" spc="-5" dirty="0">
                <a:latin typeface="Calibri"/>
                <a:cs typeface="Calibri"/>
              </a:rPr>
              <a:t> </a:t>
            </a:r>
            <a:r>
              <a:rPr sz="1800" spc="-10" dirty="0">
                <a:latin typeface="Calibri"/>
                <a:cs typeface="Calibri"/>
              </a:rPr>
              <a:t>value</a:t>
            </a:r>
            <a:r>
              <a:rPr sz="1800" spc="10" dirty="0">
                <a:latin typeface="Calibri"/>
                <a:cs typeface="Calibri"/>
              </a:rPr>
              <a:t> </a:t>
            </a:r>
            <a:r>
              <a:rPr sz="1800" spc="-5" dirty="0">
                <a:latin typeface="Calibri"/>
                <a:cs typeface="Calibri"/>
              </a:rPr>
              <a:t>of</a:t>
            </a:r>
            <a:r>
              <a:rPr sz="1800" dirty="0">
                <a:latin typeface="Calibri"/>
                <a:cs typeface="Calibri"/>
              </a:rPr>
              <a:t> </a:t>
            </a:r>
            <a:r>
              <a:rPr sz="1800" spc="-10" dirty="0">
                <a:latin typeface="Calibri"/>
                <a:cs typeface="Calibri"/>
              </a:rPr>
              <a:t>premium.</a:t>
            </a:r>
            <a:endParaRPr sz="1800">
              <a:latin typeface="Calibri"/>
              <a:cs typeface="Calibri"/>
            </a:endParaRPr>
          </a:p>
          <a:p>
            <a:pPr>
              <a:lnSpc>
                <a:spcPct val="100000"/>
              </a:lnSpc>
              <a:spcBef>
                <a:spcPts val="25"/>
              </a:spcBef>
            </a:pPr>
            <a:endParaRPr sz="1750">
              <a:latin typeface="Calibri"/>
              <a:cs typeface="Calibri"/>
            </a:endParaRPr>
          </a:p>
          <a:p>
            <a:pPr marL="12700" marR="5080">
              <a:lnSpc>
                <a:spcPct val="100000"/>
              </a:lnSpc>
            </a:pPr>
            <a:r>
              <a:rPr sz="1800" spc="-5" dirty="0">
                <a:latin typeface="Calibri"/>
                <a:cs typeface="Calibri"/>
              </a:rPr>
              <a:t>**</a:t>
            </a:r>
            <a:r>
              <a:rPr sz="1800" spc="10" dirty="0">
                <a:latin typeface="Calibri"/>
                <a:cs typeface="Calibri"/>
              </a:rPr>
              <a:t> </a:t>
            </a:r>
            <a:r>
              <a:rPr sz="1800" spc="-5" dirty="0">
                <a:latin typeface="Calibri"/>
                <a:cs typeface="Calibri"/>
              </a:rPr>
              <a:t>Rule</a:t>
            </a:r>
            <a:r>
              <a:rPr sz="1800" spc="35" dirty="0">
                <a:latin typeface="Calibri"/>
                <a:cs typeface="Calibri"/>
              </a:rPr>
              <a:t> </a:t>
            </a:r>
            <a:r>
              <a:rPr sz="1800" spc="-5" dirty="0">
                <a:latin typeface="Calibri"/>
                <a:cs typeface="Calibri"/>
              </a:rPr>
              <a:t>32(4),</a:t>
            </a:r>
            <a:r>
              <a:rPr sz="1800" spc="25" dirty="0">
                <a:latin typeface="Calibri"/>
                <a:cs typeface="Calibri"/>
              </a:rPr>
              <a:t> </a:t>
            </a:r>
            <a:r>
              <a:rPr sz="1800" spc="-10" dirty="0">
                <a:latin typeface="Calibri"/>
                <a:cs typeface="Calibri"/>
              </a:rPr>
              <a:t>Chapter</a:t>
            </a:r>
            <a:r>
              <a:rPr sz="1800" spc="30" dirty="0">
                <a:latin typeface="Calibri"/>
                <a:cs typeface="Calibri"/>
              </a:rPr>
              <a:t> </a:t>
            </a:r>
            <a:r>
              <a:rPr sz="1800" dirty="0">
                <a:latin typeface="Calibri"/>
                <a:cs typeface="Calibri"/>
              </a:rPr>
              <a:t>IV</a:t>
            </a:r>
            <a:r>
              <a:rPr sz="1800" spc="5" dirty="0">
                <a:latin typeface="Calibri"/>
                <a:cs typeface="Calibri"/>
              </a:rPr>
              <a:t> </a:t>
            </a:r>
            <a:r>
              <a:rPr sz="1800" spc="-5" dirty="0">
                <a:latin typeface="Calibri"/>
                <a:cs typeface="Calibri"/>
              </a:rPr>
              <a:t>of</a:t>
            </a:r>
            <a:r>
              <a:rPr sz="1800" spc="10" dirty="0">
                <a:latin typeface="Calibri"/>
                <a:cs typeface="Calibri"/>
              </a:rPr>
              <a:t> </a:t>
            </a:r>
            <a:r>
              <a:rPr sz="1800" spc="-10" dirty="0">
                <a:latin typeface="Calibri"/>
                <a:cs typeface="Calibri"/>
              </a:rPr>
              <a:t>CGST</a:t>
            </a:r>
            <a:r>
              <a:rPr sz="1800" spc="5" dirty="0">
                <a:latin typeface="Calibri"/>
                <a:cs typeface="Calibri"/>
              </a:rPr>
              <a:t> </a:t>
            </a:r>
            <a:r>
              <a:rPr sz="1800" spc="-5" dirty="0">
                <a:latin typeface="Calibri"/>
                <a:cs typeface="Calibri"/>
              </a:rPr>
              <a:t>Rules</a:t>
            </a:r>
            <a:r>
              <a:rPr sz="1800" spc="20" dirty="0">
                <a:latin typeface="Calibri"/>
                <a:cs typeface="Calibri"/>
              </a:rPr>
              <a:t> </a:t>
            </a:r>
            <a:r>
              <a:rPr sz="1800" dirty="0">
                <a:latin typeface="Calibri"/>
                <a:cs typeface="Calibri"/>
              </a:rPr>
              <a:t>2017</a:t>
            </a:r>
            <a:r>
              <a:rPr sz="1800" spc="5" dirty="0">
                <a:latin typeface="Calibri"/>
                <a:cs typeface="Calibri"/>
              </a:rPr>
              <a:t> </a:t>
            </a:r>
            <a:r>
              <a:rPr sz="1800" spc="-10" dirty="0">
                <a:latin typeface="Calibri"/>
                <a:cs typeface="Calibri"/>
              </a:rPr>
              <a:t>determines</a:t>
            </a:r>
            <a:r>
              <a:rPr sz="1800" spc="20" dirty="0">
                <a:latin typeface="Calibri"/>
                <a:cs typeface="Calibri"/>
              </a:rPr>
              <a:t> </a:t>
            </a:r>
            <a:r>
              <a:rPr sz="1800" dirty="0">
                <a:latin typeface="Calibri"/>
                <a:cs typeface="Calibri"/>
              </a:rPr>
              <a:t>12.5%</a:t>
            </a:r>
            <a:r>
              <a:rPr sz="1800" spc="5" dirty="0">
                <a:latin typeface="Calibri"/>
                <a:cs typeface="Calibri"/>
              </a:rPr>
              <a:t> </a:t>
            </a:r>
            <a:r>
              <a:rPr sz="1800" spc="-5" dirty="0">
                <a:latin typeface="Calibri"/>
                <a:cs typeface="Calibri"/>
              </a:rPr>
              <a:t>of</a:t>
            </a:r>
            <a:r>
              <a:rPr sz="1800" spc="20" dirty="0">
                <a:latin typeface="Calibri"/>
                <a:cs typeface="Calibri"/>
              </a:rPr>
              <a:t> </a:t>
            </a:r>
            <a:r>
              <a:rPr sz="1800" spc="-10" dirty="0">
                <a:latin typeface="Calibri"/>
                <a:cs typeface="Calibri"/>
              </a:rPr>
              <a:t>premium</a:t>
            </a:r>
            <a:r>
              <a:rPr sz="1800" spc="20" dirty="0">
                <a:latin typeface="Calibri"/>
                <a:cs typeface="Calibri"/>
              </a:rPr>
              <a:t> </a:t>
            </a:r>
            <a:r>
              <a:rPr sz="1800" spc="-10" dirty="0">
                <a:latin typeface="Calibri"/>
                <a:cs typeface="Calibri"/>
              </a:rPr>
              <a:t>charged</a:t>
            </a:r>
            <a:r>
              <a:rPr sz="1800" spc="10" dirty="0">
                <a:latin typeface="Calibri"/>
                <a:cs typeface="Calibri"/>
              </a:rPr>
              <a:t> </a:t>
            </a:r>
            <a:r>
              <a:rPr sz="1800" dirty="0">
                <a:latin typeface="Calibri"/>
                <a:cs typeface="Calibri"/>
              </a:rPr>
              <a:t>in</a:t>
            </a:r>
            <a:r>
              <a:rPr sz="1800" spc="10" dirty="0">
                <a:latin typeface="Calibri"/>
                <a:cs typeface="Calibri"/>
              </a:rPr>
              <a:t> </a:t>
            </a:r>
            <a:r>
              <a:rPr sz="1800" spc="-5" dirty="0">
                <a:latin typeface="Calibri"/>
                <a:cs typeface="Calibri"/>
              </a:rPr>
              <a:t>subsequent</a:t>
            </a:r>
            <a:r>
              <a:rPr sz="1800" spc="5" dirty="0">
                <a:latin typeface="Calibri"/>
                <a:cs typeface="Calibri"/>
              </a:rPr>
              <a:t> </a:t>
            </a:r>
            <a:r>
              <a:rPr sz="1800" spc="-15" dirty="0">
                <a:latin typeface="Calibri"/>
                <a:cs typeface="Calibri"/>
              </a:rPr>
              <a:t>years</a:t>
            </a:r>
            <a:r>
              <a:rPr sz="1800" spc="10" dirty="0">
                <a:latin typeface="Calibri"/>
                <a:cs typeface="Calibri"/>
              </a:rPr>
              <a:t> </a:t>
            </a:r>
            <a:r>
              <a:rPr sz="1800" spc="-10" dirty="0">
                <a:latin typeface="Calibri"/>
                <a:cs typeface="Calibri"/>
              </a:rPr>
              <a:t>to</a:t>
            </a:r>
            <a:r>
              <a:rPr sz="1800" spc="5" dirty="0">
                <a:latin typeface="Calibri"/>
                <a:cs typeface="Calibri"/>
              </a:rPr>
              <a:t> </a:t>
            </a:r>
            <a:r>
              <a:rPr sz="1800" spc="-5" dirty="0">
                <a:latin typeface="Calibri"/>
                <a:cs typeface="Calibri"/>
              </a:rPr>
              <a:t>be</a:t>
            </a:r>
            <a:r>
              <a:rPr sz="1800" spc="20" dirty="0">
                <a:latin typeface="Calibri"/>
                <a:cs typeface="Calibri"/>
              </a:rPr>
              <a:t> </a:t>
            </a:r>
            <a:r>
              <a:rPr sz="1800" dirty="0">
                <a:latin typeface="Calibri"/>
                <a:cs typeface="Calibri"/>
              </a:rPr>
              <a:t>the</a:t>
            </a:r>
            <a:r>
              <a:rPr sz="1800" spc="5" dirty="0">
                <a:latin typeface="Calibri"/>
                <a:cs typeface="Calibri"/>
              </a:rPr>
              <a:t> </a:t>
            </a:r>
            <a:r>
              <a:rPr sz="1800" spc="-10" dirty="0">
                <a:latin typeface="Calibri"/>
                <a:cs typeface="Calibri"/>
              </a:rPr>
              <a:t>value </a:t>
            </a:r>
            <a:r>
              <a:rPr sz="1800" spc="-390" dirty="0">
                <a:latin typeface="Calibri"/>
                <a:cs typeface="Calibri"/>
              </a:rPr>
              <a:t> </a:t>
            </a:r>
            <a:r>
              <a:rPr sz="1800" spc="-5" dirty="0">
                <a:latin typeface="Calibri"/>
                <a:cs typeface="Calibri"/>
              </a:rPr>
              <a:t>of </a:t>
            </a:r>
            <a:r>
              <a:rPr sz="1800" spc="-20" dirty="0">
                <a:latin typeface="Calibri"/>
                <a:cs typeface="Calibri"/>
              </a:rPr>
              <a:t>supply.</a:t>
            </a:r>
            <a:r>
              <a:rPr sz="1800" dirty="0">
                <a:latin typeface="Calibri"/>
                <a:cs typeface="Calibri"/>
              </a:rPr>
              <a:t> </a:t>
            </a:r>
            <a:r>
              <a:rPr sz="1800" spc="-10" dirty="0">
                <a:latin typeface="Calibri"/>
                <a:cs typeface="Calibri"/>
              </a:rPr>
              <a:t>Accordingly</a:t>
            </a:r>
            <a:r>
              <a:rPr sz="1800" spc="20" dirty="0">
                <a:latin typeface="Calibri"/>
                <a:cs typeface="Calibri"/>
              </a:rPr>
              <a:t> </a:t>
            </a:r>
            <a:r>
              <a:rPr sz="1800" dirty="0">
                <a:latin typeface="Calibri"/>
                <a:cs typeface="Calibri"/>
              </a:rPr>
              <a:t>18% </a:t>
            </a:r>
            <a:r>
              <a:rPr sz="1800" spc="-5" dirty="0">
                <a:latin typeface="Calibri"/>
                <a:cs typeface="Calibri"/>
              </a:rPr>
              <a:t>GST</a:t>
            </a:r>
            <a:r>
              <a:rPr sz="1800" spc="-15" dirty="0">
                <a:latin typeface="Calibri"/>
                <a:cs typeface="Calibri"/>
              </a:rPr>
              <a:t> </a:t>
            </a:r>
            <a:r>
              <a:rPr sz="1800" spc="-5" dirty="0">
                <a:latin typeface="Calibri"/>
                <a:cs typeface="Calibri"/>
              </a:rPr>
              <a:t>is</a:t>
            </a:r>
            <a:r>
              <a:rPr sz="1800" spc="5" dirty="0">
                <a:latin typeface="Calibri"/>
                <a:cs typeface="Calibri"/>
              </a:rPr>
              <a:t> </a:t>
            </a:r>
            <a:r>
              <a:rPr sz="1800" spc="-10" dirty="0">
                <a:latin typeface="Calibri"/>
                <a:cs typeface="Calibri"/>
              </a:rPr>
              <a:t>charged</a:t>
            </a:r>
            <a:r>
              <a:rPr sz="1800" spc="10" dirty="0">
                <a:latin typeface="Calibri"/>
                <a:cs typeface="Calibri"/>
              </a:rPr>
              <a:t> </a:t>
            </a:r>
            <a:r>
              <a:rPr sz="1800" spc="-5" dirty="0">
                <a:latin typeface="Calibri"/>
                <a:cs typeface="Calibri"/>
              </a:rPr>
              <a:t>on</a:t>
            </a:r>
            <a:r>
              <a:rPr sz="1800" spc="15" dirty="0">
                <a:latin typeface="Calibri"/>
                <a:cs typeface="Calibri"/>
              </a:rPr>
              <a:t> </a:t>
            </a:r>
            <a:r>
              <a:rPr sz="1800" dirty="0">
                <a:latin typeface="Calibri"/>
                <a:cs typeface="Calibri"/>
              </a:rPr>
              <a:t>12.5% </a:t>
            </a:r>
            <a:r>
              <a:rPr sz="1800" spc="-10" dirty="0">
                <a:latin typeface="Calibri"/>
                <a:cs typeface="Calibri"/>
              </a:rPr>
              <a:t>value</a:t>
            </a:r>
            <a:r>
              <a:rPr sz="1800" spc="-5" dirty="0">
                <a:latin typeface="Calibri"/>
                <a:cs typeface="Calibri"/>
              </a:rPr>
              <a:t> of</a:t>
            </a:r>
            <a:r>
              <a:rPr sz="1800" spc="15" dirty="0">
                <a:latin typeface="Calibri"/>
                <a:cs typeface="Calibri"/>
              </a:rPr>
              <a:t> </a:t>
            </a:r>
            <a:r>
              <a:rPr sz="1800" spc="-10" dirty="0">
                <a:latin typeface="Calibri"/>
                <a:cs typeface="Calibri"/>
              </a:rPr>
              <a:t>premium.</a:t>
            </a:r>
            <a:endParaRPr sz="1800">
              <a:latin typeface="Calibri"/>
              <a:cs typeface="Calibri"/>
            </a:endParaRPr>
          </a:p>
          <a:p>
            <a:pPr>
              <a:lnSpc>
                <a:spcPct val="100000"/>
              </a:lnSpc>
              <a:spcBef>
                <a:spcPts val="20"/>
              </a:spcBef>
            </a:pPr>
            <a:endParaRPr sz="1750">
              <a:latin typeface="Calibri"/>
              <a:cs typeface="Calibri"/>
            </a:endParaRPr>
          </a:p>
          <a:p>
            <a:pPr marL="12700">
              <a:lnSpc>
                <a:spcPct val="100000"/>
              </a:lnSpc>
              <a:spcBef>
                <a:spcPts val="5"/>
              </a:spcBef>
            </a:pPr>
            <a:r>
              <a:rPr sz="1800" dirty="0">
                <a:latin typeface="Calibri"/>
                <a:cs typeface="Calibri"/>
              </a:rPr>
              <a:t>*** Rule</a:t>
            </a:r>
            <a:r>
              <a:rPr sz="1800" spc="30" dirty="0">
                <a:latin typeface="Calibri"/>
                <a:cs typeface="Calibri"/>
              </a:rPr>
              <a:t> </a:t>
            </a:r>
            <a:r>
              <a:rPr sz="1800" spc="-5" dirty="0">
                <a:latin typeface="Calibri"/>
                <a:cs typeface="Calibri"/>
              </a:rPr>
              <a:t>32(4),</a:t>
            </a:r>
            <a:r>
              <a:rPr sz="1800" spc="25" dirty="0">
                <a:latin typeface="Calibri"/>
                <a:cs typeface="Calibri"/>
              </a:rPr>
              <a:t> </a:t>
            </a:r>
            <a:r>
              <a:rPr sz="1800" spc="-10" dirty="0">
                <a:latin typeface="Calibri"/>
                <a:cs typeface="Calibri"/>
              </a:rPr>
              <a:t>Chapter</a:t>
            </a:r>
            <a:r>
              <a:rPr sz="1800" spc="30" dirty="0">
                <a:latin typeface="Calibri"/>
                <a:cs typeface="Calibri"/>
              </a:rPr>
              <a:t> </a:t>
            </a:r>
            <a:r>
              <a:rPr sz="1800" dirty="0">
                <a:latin typeface="Calibri"/>
                <a:cs typeface="Calibri"/>
              </a:rPr>
              <a:t>IV</a:t>
            </a:r>
            <a:r>
              <a:rPr sz="1800" spc="5" dirty="0">
                <a:latin typeface="Calibri"/>
                <a:cs typeface="Calibri"/>
              </a:rPr>
              <a:t> </a:t>
            </a:r>
            <a:r>
              <a:rPr sz="1800" spc="-5" dirty="0">
                <a:latin typeface="Calibri"/>
                <a:cs typeface="Calibri"/>
              </a:rPr>
              <a:t>of</a:t>
            </a:r>
            <a:r>
              <a:rPr sz="1800" spc="10" dirty="0">
                <a:latin typeface="Calibri"/>
                <a:cs typeface="Calibri"/>
              </a:rPr>
              <a:t> </a:t>
            </a:r>
            <a:r>
              <a:rPr sz="1800" spc="-10" dirty="0">
                <a:latin typeface="Calibri"/>
                <a:cs typeface="Calibri"/>
              </a:rPr>
              <a:t>CGST</a:t>
            </a:r>
            <a:r>
              <a:rPr sz="1800" dirty="0">
                <a:latin typeface="Calibri"/>
                <a:cs typeface="Calibri"/>
              </a:rPr>
              <a:t> </a:t>
            </a:r>
            <a:r>
              <a:rPr sz="1800" spc="-5" dirty="0">
                <a:latin typeface="Calibri"/>
                <a:cs typeface="Calibri"/>
              </a:rPr>
              <a:t>Rules</a:t>
            </a:r>
            <a:r>
              <a:rPr sz="1800" spc="20" dirty="0">
                <a:latin typeface="Calibri"/>
                <a:cs typeface="Calibri"/>
              </a:rPr>
              <a:t> </a:t>
            </a:r>
            <a:r>
              <a:rPr sz="1800" dirty="0">
                <a:latin typeface="Calibri"/>
                <a:cs typeface="Calibri"/>
              </a:rPr>
              <a:t>2017</a:t>
            </a:r>
            <a:r>
              <a:rPr sz="1800" spc="5" dirty="0">
                <a:latin typeface="Calibri"/>
                <a:cs typeface="Calibri"/>
              </a:rPr>
              <a:t> </a:t>
            </a:r>
            <a:r>
              <a:rPr sz="1800" spc="-10" dirty="0">
                <a:latin typeface="Calibri"/>
                <a:cs typeface="Calibri"/>
              </a:rPr>
              <a:t>determines</a:t>
            </a:r>
            <a:r>
              <a:rPr sz="1800" spc="20" dirty="0">
                <a:latin typeface="Calibri"/>
                <a:cs typeface="Calibri"/>
              </a:rPr>
              <a:t> </a:t>
            </a:r>
            <a:r>
              <a:rPr sz="1800" dirty="0">
                <a:latin typeface="Calibri"/>
                <a:cs typeface="Calibri"/>
              </a:rPr>
              <a:t>10%</a:t>
            </a:r>
            <a:r>
              <a:rPr sz="1800" spc="10" dirty="0">
                <a:latin typeface="Calibri"/>
                <a:cs typeface="Calibri"/>
              </a:rPr>
              <a:t> </a:t>
            </a:r>
            <a:r>
              <a:rPr sz="1800" spc="-5" dirty="0">
                <a:latin typeface="Calibri"/>
                <a:cs typeface="Calibri"/>
              </a:rPr>
              <a:t>of</a:t>
            </a:r>
            <a:r>
              <a:rPr sz="1800" spc="5" dirty="0">
                <a:latin typeface="Calibri"/>
                <a:cs typeface="Calibri"/>
              </a:rPr>
              <a:t> </a:t>
            </a:r>
            <a:r>
              <a:rPr sz="1800" spc="-5" dirty="0">
                <a:latin typeface="Calibri"/>
                <a:cs typeface="Calibri"/>
              </a:rPr>
              <a:t>single</a:t>
            </a:r>
            <a:r>
              <a:rPr sz="1800" spc="15" dirty="0">
                <a:latin typeface="Calibri"/>
                <a:cs typeface="Calibri"/>
              </a:rPr>
              <a:t> </a:t>
            </a:r>
            <a:r>
              <a:rPr sz="1800" spc="-10" dirty="0">
                <a:latin typeface="Calibri"/>
                <a:cs typeface="Calibri"/>
              </a:rPr>
              <a:t>premium</a:t>
            </a:r>
            <a:r>
              <a:rPr sz="1800" spc="5" dirty="0">
                <a:latin typeface="Calibri"/>
                <a:cs typeface="Calibri"/>
              </a:rPr>
              <a:t> </a:t>
            </a:r>
            <a:r>
              <a:rPr sz="1800" spc="-5" dirty="0">
                <a:latin typeface="Calibri"/>
                <a:cs typeface="Calibri"/>
              </a:rPr>
              <a:t>Annuity</a:t>
            </a:r>
            <a:r>
              <a:rPr sz="1800" spc="20" dirty="0">
                <a:latin typeface="Calibri"/>
                <a:cs typeface="Calibri"/>
              </a:rPr>
              <a:t> </a:t>
            </a:r>
            <a:r>
              <a:rPr sz="1800" spc="-5" dirty="0">
                <a:latin typeface="Calibri"/>
                <a:cs typeface="Calibri"/>
              </a:rPr>
              <a:t>policies</a:t>
            </a:r>
            <a:r>
              <a:rPr sz="1800" spc="35" dirty="0">
                <a:latin typeface="Calibri"/>
                <a:cs typeface="Calibri"/>
              </a:rPr>
              <a:t> </a:t>
            </a:r>
            <a:r>
              <a:rPr sz="1800" spc="-10" dirty="0">
                <a:latin typeface="Calibri"/>
                <a:cs typeface="Calibri"/>
              </a:rPr>
              <a:t>premium</a:t>
            </a:r>
            <a:r>
              <a:rPr sz="1800" spc="5" dirty="0">
                <a:latin typeface="Calibri"/>
                <a:cs typeface="Calibri"/>
              </a:rPr>
              <a:t> </a:t>
            </a:r>
            <a:r>
              <a:rPr sz="1800" spc="-5" dirty="0">
                <a:latin typeface="Calibri"/>
                <a:cs typeface="Calibri"/>
              </a:rPr>
              <a:t>to</a:t>
            </a:r>
            <a:r>
              <a:rPr sz="1800" spc="5" dirty="0">
                <a:latin typeface="Calibri"/>
                <a:cs typeface="Calibri"/>
              </a:rPr>
              <a:t> </a:t>
            </a:r>
            <a:r>
              <a:rPr sz="1800" spc="-5" dirty="0">
                <a:latin typeface="Calibri"/>
                <a:cs typeface="Calibri"/>
              </a:rPr>
              <a:t>be</a:t>
            </a:r>
            <a:r>
              <a:rPr sz="1800" spc="15" dirty="0">
                <a:latin typeface="Calibri"/>
                <a:cs typeface="Calibri"/>
              </a:rPr>
              <a:t> </a:t>
            </a:r>
            <a:r>
              <a:rPr sz="1800" dirty="0">
                <a:latin typeface="Calibri"/>
                <a:cs typeface="Calibri"/>
              </a:rPr>
              <a:t>the</a:t>
            </a:r>
            <a:endParaRPr sz="1800">
              <a:latin typeface="Calibri"/>
              <a:cs typeface="Calibri"/>
            </a:endParaRPr>
          </a:p>
          <a:p>
            <a:pPr marL="12700">
              <a:lnSpc>
                <a:spcPct val="100000"/>
              </a:lnSpc>
            </a:pPr>
            <a:r>
              <a:rPr sz="1800" spc="-10" dirty="0">
                <a:latin typeface="Calibri"/>
                <a:cs typeface="Calibri"/>
              </a:rPr>
              <a:t>value</a:t>
            </a:r>
            <a:r>
              <a:rPr sz="1800" dirty="0">
                <a:latin typeface="Calibri"/>
                <a:cs typeface="Calibri"/>
              </a:rPr>
              <a:t> </a:t>
            </a:r>
            <a:r>
              <a:rPr sz="1800" spc="-5" dirty="0">
                <a:latin typeface="Calibri"/>
                <a:cs typeface="Calibri"/>
              </a:rPr>
              <a:t>of</a:t>
            </a:r>
            <a:r>
              <a:rPr sz="1800" spc="20" dirty="0">
                <a:latin typeface="Calibri"/>
                <a:cs typeface="Calibri"/>
              </a:rPr>
              <a:t> </a:t>
            </a:r>
            <a:r>
              <a:rPr sz="1800" spc="-20" dirty="0">
                <a:latin typeface="Calibri"/>
                <a:cs typeface="Calibri"/>
              </a:rPr>
              <a:t>supply.</a:t>
            </a:r>
            <a:r>
              <a:rPr sz="1800" spc="5" dirty="0">
                <a:latin typeface="Calibri"/>
                <a:cs typeface="Calibri"/>
              </a:rPr>
              <a:t> </a:t>
            </a:r>
            <a:r>
              <a:rPr sz="1800" spc="-10" dirty="0">
                <a:latin typeface="Calibri"/>
                <a:cs typeface="Calibri"/>
              </a:rPr>
              <a:t>Accordingly</a:t>
            </a:r>
            <a:r>
              <a:rPr sz="1800" spc="15" dirty="0">
                <a:latin typeface="Calibri"/>
                <a:cs typeface="Calibri"/>
              </a:rPr>
              <a:t> </a:t>
            </a:r>
            <a:r>
              <a:rPr sz="1800" dirty="0">
                <a:latin typeface="Calibri"/>
                <a:cs typeface="Calibri"/>
              </a:rPr>
              <a:t>18%</a:t>
            </a:r>
            <a:r>
              <a:rPr sz="1800" spc="5" dirty="0">
                <a:latin typeface="Calibri"/>
                <a:cs typeface="Calibri"/>
              </a:rPr>
              <a:t> </a:t>
            </a:r>
            <a:r>
              <a:rPr sz="1800" spc="-5" dirty="0">
                <a:latin typeface="Calibri"/>
                <a:cs typeface="Calibri"/>
              </a:rPr>
              <a:t>GST</a:t>
            </a:r>
            <a:r>
              <a:rPr sz="1800" spc="5" dirty="0">
                <a:latin typeface="Calibri"/>
                <a:cs typeface="Calibri"/>
              </a:rPr>
              <a:t> </a:t>
            </a:r>
            <a:r>
              <a:rPr sz="1800" spc="-5" dirty="0">
                <a:latin typeface="Calibri"/>
                <a:cs typeface="Calibri"/>
              </a:rPr>
              <a:t>is</a:t>
            </a:r>
            <a:r>
              <a:rPr sz="1800" spc="5" dirty="0">
                <a:latin typeface="Calibri"/>
                <a:cs typeface="Calibri"/>
              </a:rPr>
              <a:t> </a:t>
            </a:r>
            <a:r>
              <a:rPr sz="1800" spc="-5" dirty="0">
                <a:latin typeface="Calibri"/>
                <a:cs typeface="Calibri"/>
              </a:rPr>
              <a:t>charged</a:t>
            </a:r>
            <a:r>
              <a:rPr sz="1800" dirty="0">
                <a:latin typeface="Calibri"/>
                <a:cs typeface="Calibri"/>
              </a:rPr>
              <a:t> </a:t>
            </a:r>
            <a:r>
              <a:rPr sz="1800" spc="-5" dirty="0">
                <a:latin typeface="Calibri"/>
                <a:cs typeface="Calibri"/>
              </a:rPr>
              <a:t>on</a:t>
            </a:r>
            <a:r>
              <a:rPr sz="1800" spc="20" dirty="0">
                <a:latin typeface="Calibri"/>
                <a:cs typeface="Calibri"/>
              </a:rPr>
              <a:t> </a:t>
            </a:r>
            <a:r>
              <a:rPr sz="1800" dirty="0">
                <a:latin typeface="Calibri"/>
                <a:cs typeface="Calibri"/>
              </a:rPr>
              <a:t>10%</a:t>
            </a:r>
            <a:r>
              <a:rPr sz="1800" spc="5" dirty="0">
                <a:latin typeface="Calibri"/>
                <a:cs typeface="Calibri"/>
              </a:rPr>
              <a:t> </a:t>
            </a:r>
            <a:r>
              <a:rPr sz="1800" spc="-10" dirty="0">
                <a:latin typeface="Calibri"/>
                <a:cs typeface="Calibri"/>
              </a:rPr>
              <a:t>value</a:t>
            </a:r>
            <a:r>
              <a:rPr sz="1800" spc="5" dirty="0">
                <a:latin typeface="Calibri"/>
                <a:cs typeface="Calibri"/>
              </a:rPr>
              <a:t> </a:t>
            </a:r>
            <a:r>
              <a:rPr sz="1800" spc="-5" dirty="0">
                <a:latin typeface="Calibri"/>
                <a:cs typeface="Calibri"/>
              </a:rPr>
              <a:t>of</a:t>
            </a:r>
            <a:r>
              <a:rPr sz="1800" spc="20" dirty="0">
                <a:latin typeface="Calibri"/>
                <a:cs typeface="Calibri"/>
              </a:rPr>
              <a:t> </a:t>
            </a:r>
            <a:r>
              <a:rPr sz="1800" spc="-5" dirty="0">
                <a:latin typeface="Calibri"/>
                <a:cs typeface="Calibri"/>
              </a:rPr>
              <a:t>premium</a:t>
            </a:r>
            <a:r>
              <a:rPr sz="1800" spc="5" dirty="0">
                <a:latin typeface="Calibri"/>
                <a:cs typeface="Calibri"/>
              </a:rPr>
              <a:t> </a:t>
            </a:r>
            <a:r>
              <a:rPr sz="1800" spc="-5" dirty="0">
                <a:latin typeface="Calibri"/>
                <a:cs typeface="Calibri"/>
              </a:rPr>
              <a:t>in</a:t>
            </a:r>
            <a:r>
              <a:rPr sz="1800" spc="15" dirty="0">
                <a:latin typeface="Calibri"/>
                <a:cs typeface="Calibri"/>
              </a:rPr>
              <a:t> </a:t>
            </a:r>
            <a:r>
              <a:rPr sz="1800" spc="-5" dirty="0">
                <a:latin typeface="Calibri"/>
                <a:cs typeface="Calibri"/>
              </a:rPr>
              <a:t>single</a:t>
            </a:r>
            <a:r>
              <a:rPr sz="1800" spc="15" dirty="0">
                <a:latin typeface="Calibri"/>
                <a:cs typeface="Calibri"/>
              </a:rPr>
              <a:t> </a:t>
            </a:r>
            <a:r>
              <a:rPr sz="1800" spc="-5" dirty="0">
                <a:latin typeface="Calibri"/>
                <a:cs typeface="Calibri"/>
              </a:rPr>
              <a:t>premium</a:t>
            </a:r>
            <a:r>
              <a:rPr sz="1800" spc="5" dirty="0">
                <a:latin typeface="Calibri"/>
                <a:cs typeface="Calibri"/>
              </a:rPr>
              <a:t> </a:t>
            </a:r>
            <a:r>
              <a:rPr sz="1800" spc="-5" dirty="0">
                <a:latin typeface="Calibri"/>
                <a:cs typeface="Calibri"/>
              </a:rPr>
              <a:t>Annuity</a:t>
            </a:r>
            <a:r>
              <a:rPr sz="1800" spc="5" dirty="0">
                <a:latin typeface="Calibri"/>
                <a:cs typeface="Calibri"/>
              </a:rPr>
              <a:t> </a:t>
            </a:r>
            <a:r>
              <a:rPr sz="1800" spc="-10" dirty="0">
                <a:latin typeface="Calibri"/>
                <a:cs typeface="Calibri"/>
              </a:rPr>
              <a:t>policies</a:t>
            </a:r>
            <a:r>
              <a:rPr sz="1800" spc="35" dirty="0">
                <a:latin typeface="Calibri"/>
                <a:cs typeface="Calibri"/>
              </a:rPr>
              <a:t> </a:t>
            </a:r>
            <a:r>
              <a:rPr sz="1800" dirty="0">
                <a:latin typeface="Calibri"/>
                <a:cs typeface="Calibri"/>
              </a:rPr>
              <a:t>.</a:t>
            </a:r>
            <a:endParaRPr sz="1800">
              <a:latin typeface="Calibri"/>
              <a:cs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6333743"/>
            <a:ext cx="10322560" cy="524510"/>
            <a:chOff x="0" y="6333743"/>
            <a:chExt cx="10322560" cy="524510"/>
          </a:xfrm>
        </p:grpSpPr>
        <p:sp>
          <p:nvSpPr>
            <p:cNvPr id="3" name="object 3"/>
            <p:cNvSpPr/>
            <p:nvPr/>
          </p:nvSpPr>
          <p:spPr>
            <a:xfrm>
              <a:off x="3046" y="6429757"/>
              <a:ext cx="10319385" cy="428625"/>
            </a:xfrm>
            <a:custGeom>
              <a:avLst/>
              <a:gdLst/>
              <a:ahLst/>
              <a:cxnLst/>
              <a:rect l="l" t="t" r="r" b="b"/>
              <a:pathLst>
                <a:path w="10319385" h="428625">
                  <a:moveTo>
                    <a:pt x="0" y="428242"/>
                  </a:moveTo>
                  <a:lnTo>
                    <a:pt x="10319006" y="428242"/>
                  </a:lnTo>
                  <a:lnTo>
                    <a:pt x="10319006" y="0"/>
                  </a:lnTo>
                  <a:lnTo>
                    <a:pt x="0" y="0"/>
                  </a:lnTo>
                  <a:lnTo>
                    <a:pt x="0" y="428242"/>
                  </a:lnTo>
                  <a:close/>
                </a:path>
              </a:pathLst>
            </a:custGeom>
            <a:solidFill>
              <a:srgbClr val="2582C5"/>
            </a:solidFill>
          </p:spPr>
          <p:txBody>
            <a:bodyPr wrap="square" lIns="0" tIns="0" rIns="0" bIns="0" rtlCol="0"/>
            <a:lstStyle/>
            <a:p>
              <a:endParaRPr/>
            </a:p>
          </p:txBody>
        </p:sp>
        <p:sp>
          <p:nvSpPr>
            <p:cNvPr id="4" name="object 4"/>
            <p:cNvSpPr/>
            <p:nvPr/>
          </p:nvSpPr>
          <p:spPr>
            <a:xfrm>
              <a:off x="0" y="6333743"/>
              <a:ext cx="10322560" cy="64135"/>
            </a:xfrm>
            <a:custGeom>
              <a:avLst/>
              <a:gdLst/>
              <a:ahLst/>
              <a:cxnLst/>
              <a:rect l="l" t="t" r="r" b="b"/>
              <a:pathLst>
                <a:path w="10322560" h="64135">
                  <a:moveTo>
                    <a:pt x="0" y="64010"/>
                  </a:moveTo>
                  <a:lnTo>
                    <a:pt x="10322052" y="64010"/>
                  </a:lnTo>
                  <a:lnTo>
                    <a:pt x="10322052" y="0"/>
                  </a:lnTo>
                  <a:lnTo>
                    <a:pt x="0" y="0"/>
                  </a:lnTo>
                  <a:lnTo>
                    <a:pt x="0" y="64010"/>
                  </a:lnTo>
                  <a:close/>
                </a:path>
              </a:pathLst>
            </a:custGeom>
            <a:solidFill>
              <a:srgbClr val="1CACE4"/>
            </a:solidFill>
          </p:spPr>
          <p:txBody>
            <a:bodyPr wrap="square" lIns="0" tIns="0" rIns="0" bIns="0" rtlCol="0"/>
            <a:lstStyle/>
            <a:p>
              <a:endParaRPr/>
            </a:p>
          </p:txBody>
        </p:sp>
      </p:grpSp>
      <p:sp>
        <p:nvSpPr>
          <p:cNvPr id="5" name="object 5"/>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sp>
        <p:nvSpPr>
          <p:cNvPr id="6" name="object 6"/>
          <p:cNvSpPr txBox="1">
            <a:spLocks noGrp="1"/>
          </p:cNvSpPr>
          <p:nvPr>
            <p:ph type="title"/>
          </p:nvPr>
        </p:nvSpPr>
        <p:spPr>
          <a:xfrm>
            <a:off x="3048000" y="144856"/>
            <a:ext cx="7086599" cy="504625"/>
          </a:xfrm>
          <a:prstGeom prst="rect">
            <a:avLst/>
          </a:prstGeom>
        </p:spPr>
        <p:txBody>
          <a:bodyPr vert="horz" wrap="square" lIns="0" tIns="12065" rIns="0" bIns="0" rtlCol="0">
            <a:spAutoFit/>
          </a:bodyPr>
          <a:lstStyle/>
          <a:p>
            <a:pPr marL="12700" algn="ctr">
              <a:lnSpc>
                <a:spcPct val="100000"/>
              </a:lnSpc>
              <a:spcBef>
                <a:spcPts val="95"/>
              </a:spcBef>
            </a:pPr>
            <a:r>
              <a:rPr b="1" spc="-15" dirty="0">
                <a:solidFill>
                  <a:schemeClr val="accent6">
                    <a:lumMod val="50000"/>
                  </a:schemeClr>
                </a:solidFill>
              </a:rPr>
              <a:t>LEVY</a:t>
            </a:r>
            <a:r>
              <a:rPr b="1" spc="-65" dirty="0">
                <a:solidFill>
                  <a:schemeClr val="accent6">
                    <a:lumMod val="50000"/>
                  </a:schemeClr>
                </a:solidFill>
              </a:rPr>
              <a:t> </a:t>
            </a:r>
            <a:r>
              <a:rPr b="1" spc="-25" dirty="0">
                <a:solidFill>
                  <a:schemeClr val="accent6">
                    <a:lumMod val="50000"/>
                  </a:schemeClr>
                </a:solidFill>
              </a:rPr>
              <a:t>u/s</a:t>
            </a:r>
            <a:r>
              <a:rPr b="1" spc="-65" dirty="0">
                <a:solidFill>
                  <a:schemeClr val="accent6">
                    <a:lumMod val="50000"/>
                  </a:schemeClr>
                </a:solidFill>
              </a:rPr>
              <a:t> </a:t>
            </a:r>
            <a:r>
              <a:rPr b="1" spc="-15" dirty="0">
                <a:solidFill>
                  <a:schemeClr val="accent6">
                    <a:lumMod val="50000"/>
                  </a:schemeClr>
                </a:solidFill>
              </a:rPr>
              <a:t>9(1)</a:t>
            </a:r>
            <a:r>
              <a:rPr b="1" spc="-60" dirty="0">
                <a:solidFill>
                  <a:schemeClr val="accent6">
                    <a:lumMod val="50000"/>
                  </a:schemeClr>
                </a:solidFill>
              </a:rPr>
              <a:t> </a:t>
            </a:r>
            <a:r>
              <a:rPr b="1" spc="-5" dirty="0">
                <a:solidFill>
                  <a:schemeClr val="accent6">
                    <a:lumMod val="50000"/>
                  </a:schemeClr>
                </a:solidFill>
              </a:rPr>
              <a:t>–</a:t>
            </a:r>
            <a:r>
              <a:rPr b="1" spc="-40" dirty="0">
                <a:solidFill>
                  <a:schemeClr val="accent6">
                    <a:lumMod val="50000"/>
                  </a:schemeClr>
                </a:solidFill>
              </a:rPr>
              <a:t> </a:t>
            </a:r>
            <a:r>
              <a:rPr b="1" spc="-35" dirty="0">
                <a:solidFill>
                  <a:schemeClr val="accent6">
                    <a:lumMod val="50000"/>
                  </a:schemeClr>
                </a:solidFill>
              </a:rPr>
              <a:t>Outward</a:t>
            </a:r>
            <a:r>
              <a:rPr b="1" spc="-75" dirty="0">
                <a:solidFill>
                  <a:schemeClr val="accent6">
                    <a:lumMod val="50000"/>
                  </a:schemeClr>
                </a:solidFill>
              </a:rPr>
              <a:t> </a:t>
            </a:r>
            <a:r>
              <a:rPr b="1" spc="-20" dirty="0">
                <a:solidFill>
                  <a:schemeClr val="accent6">
                    <a:lumMod val="50000"/>
                  </a:schemeClr>
                </a:solidFill>
              </a:rPr>
              <a:t>Supplies</a:t>
            </a:r>
            <a:endParaRPr b="1" dirty="0">
              <a:solidFill>
                <a:schemeClr val="accent6">
                  <a:lumMod val="50000"/>
                </a:schemeClr>
              </a:solidFill>
            </a:endParaRPr>
          </a:p>
        </p:txBody>
      </p:sp>
      <p:sp>
        <p:nvSpPr>
          <p:cNvPr id="7" name="object 7"/>
          <p:cNvSpPr txBox="1"/>
          <p:nvPr/>
        </p:nvSpPr>
        <p:spPr>
          <a:xfrm>
            <a:off x="256743" y="741423"/>
            <a:ext cx="11246485" cy="3540760"/>
          </a:xfrm>
          <a:prstGeom prst="rect">
            <a:avLst/>
          </a:prstGeom>
        </p:spPr>
        <p:txBody>
          <a:bodyPr vert="horz" wrap="square" lIns="0" tIns="123825" rIns="0" bIns="0" rtlCol="0">
            <a:spAutoFit/>
          </a:bodyPr>
          <a:lstStyle/>
          <a:p>
            <a:pPr marL="12700">
              <a:lnSpc>
                <a:spcPct val="100000"/>
              </a:lnSpc>
              <a:spcBef>
                <a:spcPts val="975"/>
              </a:spcBef>
            </a:pPr>
            <a:r>
              <a:rPr sz="1800" b="1" spc="-5" dirty="0">
                <a:latin typeface="Calibri"/>
                <a:cs typeface="Calibri"/>
              </a:rPr>
              <a:t>GST</a:t>
            </a:r>
            <a:r>
              <a:rPr sz="1800" b="1" spc="-10" dirty="0">
                <a:latin typeface="Calibri"/>
                <a:cs typeface="Calibri"/>
              </a:rPr>
              <a:t> </a:t>
            </a:r>
            <a:r>
              <a:rPr sz="1800" b="1" dirty="0">
                <a:latin typeface="Calibri"/>
                <a:cs typeface="Calibri"/>
              </a:rPr>
              <a:t>Impact</a:t>
            </a:r>
            <a:r>
              <a:rPr sz="1800" b="1" spc="-25" dirty="0">
                <a:latin typeface="Calibri"/>
                <a:cs typeface="Calibri"/>
              </a:rPr>
              <a:t> </a:t>
            </a:r>
            <a:r>
              <a:rPr sz="1800" b="1" dirty="0">
                <a:latin typeface="Calibri"/>
                <a:cs typeface="Calibri"/>
              </a:rPr>
              <a:t>on</a:t>
            </a:r>
            <a:r>
              <a:rPr sz="1800" b="1" spc="-15" dirty="0">
                <a:latin typeface="Calibri"/>
                <a:cs typeface="Calibri"/>
              </a:rPr>
              <a:t> </a:t>
            </a:r>
            <a:r>
              <a:rPr sz="1800" b="1" spc="-5" dirty="0">
                <a:latin typeface="Calibri"/>
                <a:cs typeface="Calibri"/>
              </a:rPr>
              <a:t>Other</a:t>
            </a:r>
            <a:r>
              <a:rPr sz="1800" b="1" spc="-15" dirty="0">
                <a:latin typeface="Calibri"/>
                <a:cs typeface="Calibri"/>
              </a:rPr>
              <a:t> Charges</a:t>
            </a:r>
            <a:r>
              <a:rPr sz="1800" b="1" spc="-25" dirty="0">
                <a:latin typeface="Calibri"/>
                <a:cs typeface="Calibri"/>
              </a:rPr>
              <a:t> </a:t>
            </a:r>
            <a:r>
              <a:rPr sz="1800" b="1" spc="-10" dirty="0">
                <a:latin typeface="Calibri"/>
                <a:cs typeface="Calibri"/>
              </a:rPr>
              <a:t>collected</a:t>
            </a:r>
            <a:endParaRPr sz="1800">
              <a:latin typeface="Calibri"/>
              <a:cs typeface="Calibri"/>
            </a:endParaRPr>
          </a:p>
          <a:p>
            <a:pPr marL="454025" marR="329565" indent="-287655">
              <a:lnSpc>
                <a:spcPct val="108800"/>
              </a:lnSpc>
              <a:spcBef>
                <a:spcPts val="685"/>
              </a:spcBef>
              <a:buFont typeface="Wingdings"/>
              <a:buChar char=""/>
              <a:tabLst>
                <a:tab pos="454025" algn="l"/>
              </a:tabLst>
            </a:pPr>
            <a:r>
              <a:rPr sz="1800" b="1" spc="-5" dirty="0">
                <a:latin typeface="Calibri"/>
                <a:cs typeface="Calibri"/>
              </a:rPr>
              <a:t>GST</a:t>
            </a:r>
            <a:r>
              <a:rPr sz="1800" b="1" spc="5" dirty="0">
                <a:latin typeface="Calibri"/>
                <a:cs typeface="Calibri"/>
              </a:rPr>
              <a:t> </a:t>
            </a:r>
            <a:r>
              <a:rPr sz="1800" b="1" dirty="0">
                <a:latin typeface="Calibri"/>
                <a:cs typeface="Calibri"/>
              </a:rPr>
              <a:t>on</a:t>
            </a:r>
            <a:r>
              <a:rPr sz="1800" b="1" spc="-15" dirty="0">
                <a:latin typeface="Calibri"/>
                <a:cs typeface="Calibri"/>
              </a:rPr>
              <a:t> Interest</a:t>
            </a:r>
            <a:r>
              <a:rPr sz="1800" b="1" spc="-25" dirty="0">
                <a:latin typeface="Calibri"/>
                <a:cs typeface="Calibri"/>
              </a:rPr>
              <a:t> </a:t>
            </a:r>
            <a:r>
              <a:rPr sz="1800" b="1" spc="-15" dirty="0">
                <a:latin typeface="Calibri"/>
                <a:cs typeface="Calibri"/>
              </a:rPr>
              <a:t>Charged </a:t>
            </a:r>
            <a:r>
              <a:rPr sz="1800" b="1" spc="-10" dirty="0">
                <a:latin typeface="Calibri"/>
                <a:cs typeface="Calibri"/>
              </a:rPr>
              <a:t>for</a:t>
            </a:r>
            <a:r>
              <a:rPr sz="1800" b="1" spc="25" dirty="0">
                <a:latin typeface="Calibri"/>
                <a:cs typeface="Calibri"/>
              </a:rPr>
              <a:t> </a:t>
            </a:r>
            <a:r>
              <a:rPr sz="1800" b="1" spc="-10" dirty="0">
                <a:latin typeface="Calibri"/>
                <a:cs typeface="Calibri"/>
              </a:rPr>
              <a:t>Delayed</a:t>
            </a:r>
            <a:r>
              <a:rPr sz="1800" b="1" dirty="0">
                <a:latin typeface="Calibri"/>
                <a:cs typeface="Calibri"/>
              </a:rPr>
              <a:t> </a:t>
            </a:r>
            <a:r>
              <a:rPr sz="1800" b="1" spc="-10" dirty="0">
                <a:latin typeface="Calibri"/>
                <a:cs typeface="Calibri"/>
              </a:rPr>
              <a:t>Premium</a:t>
            </a:r>
            <a:r>
              <a:rPr sz="1800" b="1" spc="-40" dirty="0">
                <a:latin typeface="Calibri"/>
                <a:cs typeface="Calibri"/>
              </a:rPr>
              <a:t> </a:t>
            </a:r>
            <a:r>
              <a:rPr sz="1800" b="1" dirty="0">
                <a:latin typeface="Calibri"/>
                <a:cs typeface="Calibri"/>
              </a:rPr>
              <a:t>i.e.</a:t>
            </a:r>
            <a:r>
              <a:rPr sz="1800" b="1" spc="-20" dirty="0">
                <a:latin typeface="Calibri"/>
                <a:cs typeface="Calibri"/>
              </a:rPr>
              <a:t> </a:t>
            </a:r>
            <a:r>
              <a:rPr sz="1800" b="1" spc="-10" dirty="0">
                <a:latin typeface="Calibri"/>
                <a:cs typeface="Calibri"/>
              </a:rPr>
              <a:t>late</a:t>
            </a:r>
            <a:r>
              <a:rPr sz="1800" b="1" dirty="0">
                <a:latin typeface="Calibri"/>
                <a:cs typeface="Calibri"/>
              </a:rPr>
              <a:t> </a:t>
            </a:r>
            <a:r>
              <a:rPr sz="1800" b="1" spc="-15" dirty="0">
                <a:latin typeface="Calibri"/>
                <a:cs typeface="Calibri"/>
              </a:rPr>
              <a:t>fees</a:t>
            </a:r>
            <a:r>
              <a:rPr sz="1800" b="1" spc="30" dirty="0">
                <a:latin typeface="Calibri"/>
                <a:cs typeface="Calibri"/>
              </a:rPr>
              <a:t> </a:t>
            </a:r>
            <a:r>
              <a:rPr sz="1800" b="1" dirty="0">
                <a:latin typeface="Calibri"/>
                <a:cs typeface="Calibri"/>
              </a:rPr>
              <a:t>–</a:t>
            </a:r>
            <a:r>
              <a:rPr sz="1800" b="1" spc="-20" dirty="0">
                <a:latin typeface="Calibri"/>
                <a:cs typeface="Calibri"/>
              </a:rPr>
              <a:t> </a:t>
            </a:r>
            <a:r>
              <a:rPr sz="2700" spc="-60" baseline="-4629" dirty="0">
                <a:latin typeface="Lucida Sans Unicode"/>
                <a:cs typeface="Lucida Sans Unicode"/>
              </a:rPr>
              <a:t>GST</a:t>
            </a:r>
            <a:r>
              <a:rPr sz="2700" spc="-247" baseline="-4629" dirty="0">
                <a:latin typeface="Lucida Sans Unicode"/>
                <a:cs typeface="Lucida Sans Unicode"/>
              </a:rPr>
              <a:t> </a:t>
            </a:r>
            <a:r>
              <a:rPr sz="2700" spc="-89" baseline="-4629" dirty="0">
                <a:latin typeface="Lucida Sans Unicode"/>
                <a:cs typeface="Lucida Sans Unicode"/>
              </a:rPr>
              <a:t>is</a:t>
            </a:r>
            <a:r>
              <a:rPr sz="2700" spc="-135" baseline="-4629" dirty="0">
                <a:latin typeface="Lucida Sans Unicode"/>
                <a:cs typeface="Lucida Sans Unicode"/>
              </a:rPr>
              <a:t> </a:t>
            </a:r>
            <a:r>
              <a:rPr sz="2700" spc="-52" baseline="-4629" dirty="0">
                <a:latin typeface="Lucida Sans Unicode"/>
                <a:cs typeface="Lucida Sans Unicode"/>
              </a:rPr>
              <a:t>applicable</a:t>
            </a:r>
            <a:r>
              <a:rPr sz="2700" spc="-112" baseline="-4629" dirty="0">
                <a:latin typeface="Lucida Sans Unicode"/>
                <a:cs typeface="Lucida Sans Unicode"/>
              </a:rPr>
              <a:t> </a:t>
            </a:r>
            <a:r>
              <a:rPr sz="2700" spc="104" baseline="-4629" dirty="0">
                <a:latin typeface="Lucida Sans Unicode"/>
                <a:cs typeface="Lucida Sans Unicode"/>
              </a:rPr>
              <a:t>@</a:t>
            </a:r>
            <a:r>
              <a:rPr sz="2700" spc="-127" baseline="-4629" dirty="0">
                <a:latin typeface="Lucida Sans Unicode"/>
                <a:cs typeface="Lucida Sans Unicode"/>
              </a:rPr>
              <a:t> </a:t>
            </a:r>
            <a:r>
              <a:rPr sz="2700" spc="30" baseline="-4629" dirty="0">
                <a:latin typeface="Lucida Sans Unicode"/>
                <a:cs typeface="Lucida Sans Unicode"/>
              </a:rPr>
              <a:t>18%</a:t>
            </a:r>
            <a:r>
              <a:rPr sz="2700" spc="-172" baseline="-4629" dirty="0">
                <a:latin typeface="Lucida Sans Unicode"/>
                <a:cs typeface="Lucida Sans Unicode"/>
              </a:rPr>
              <a:t> </a:t>
            </a:r>
            <a:r>
              <a:rPr sz="2700" spc="-22" baseline="-4629" dirty="0">
                <a:latin typeface="Lucida Sans Unicode"/>
                <a:cs typeface="Lucida Sans Unicode"/>
              </a:rPr>
              <a:t>on</a:t>
            </a:r>
            <a:r>
              <a:rPr sz="2700" spc="-97" baseline="-4629" dirty="0">
                <a:latin typeface="Lucida Sans Unicode"/>
                <a:cs typeface="Lucida Sans Unicode"/>
              </a:rPr>
              <a:t> </a:t>
            </a:r>
            <a:r>
              <a:rPr sz="2700" spc="-30" baseline="-4629" dirty="0">
                <a:latin typeface="Lucida Sans Unicode"/>
                <a:cs typeface="Lucida Sans Unicode"/>
              </a:rPr>
              <a:t>interest</a:t>
            </a:r>
            <a:r>
              <a:rPr sz="2700" spc="-120" baseline="-4629" dirty="0">
                <a:latin typeface="Lucida Sans Unicode"/>
                <a:cs typeface="Lucida Sans Unicode"/>
              </a:rPr>
              <a:t> </a:t>
            </a:r>
            <a:r>
              <a:rPr sz="2700" spc="-22" baseline="-4629" dirty="0">
                <a:latin typeface="Lucida Sans Unicode"/>
                <a:cs typeface="Lucida Sans Unicode"/>
              </a:rPr>
              <a:t>charges </a:t>
            </a:r>
            <a:r>
              <a:rPr sz="2700" spc="-832" baseline="-4629" dirty="0">
                <a:latin typeface="Lucida Sans Unicode"/>
                <a:cs typeface="Lucida Sans Unicode"/>
              </a:rPr>
              <a:t> </a:t>
            </a:r>
            <a:r>
              <a:rPr sz="1800" spc="-15" dirty="0">
                <a:latin typeface="Lucida Sans Unicode"/>
                <a:cs typeface="Lucida Sans Unicode"/>
              </a:rPr>
              <a:t>on</a:t>
            </a:r>
            <a:r>
              <a:rPr sz="1800" spc="-75" dirty="0">
                <a:latin typeface="Lucida Sans Unicode"/>
                <a:cs typeface="Lucida Sans Unicode"/>
              </a:rPr>
              <a:t> </a:t>
            </a:r>
            <a:r>
              <a:rPr sz="1800" spc="-20" dirty="0">
                <a:latin typeface="Lucida Sans Unicode"/>
                <a:cs typeface="Lucida Sans Unicode"/>
              </a:rPr>
              <a:t>delayed</a:t>
            </a:r>
            <a:r>
              <a:rPr sz="1800" spc="-105" dirty="0">
                <a:latin typeface="Lucida Sans Unicode"/>
                <a:cs typeface="Lucida Sans Unicode"/>
              </a:rPr>
              <a:t> </a:t>
            </a:r>
            <a:r>
              <a:rPr sz="1800" spc="-25" dirty="0">
                <a:latin typeface="Lucida Sans Unicode"/>
                <a:cs typeface="Lucida Sans Unicode"/>
              </a:rPr>
              <a:t>receipt</a:t>
            </a:r>
            <a:r>
              <a:rPr sz="1800" spc="-130" dirty="0">
                <a:latin typeface="Lucida Sans Unicode"/>
                <a:cs typeface="Lucida Sans Unicode"/>
              </a:rPr>
              <a:t> </a:t>
            </a:r>
            <a:r>
              <a:rPr sz="1800" spc="-30" dirty="0">
                <a:latin typeface="Lucida Sans Unicode"/>
                <a:cs typeface="Lucida Sans Unicode"/>
              </a:rPr>
              <a:t>of</a:t>
            </a:r>
            <a:r>
              <a:rPr sz="1800" spc="-80" dirty="0">
                <a:latin typeface="Lucida Sans Unicode"/>
                <a:cs typeface="Lucida Sans Unicode"/>
              </a:rPr>
              <a:t> </a:t>
            </a:r>
            <a:r>
              <a:rPr sz="1800" spc="-15" dirty="0">
                <a:latin typeface="Lucida Sans Unicode"/>
                <a:cs typeface="Lucida Sans Unicode"/>
              </a:rPr>
              <a:t>premium</a:t>
            </a:r>
            <a:r>
              <a:rPr sz="1800" spc="-80" dirty="0">
                <a:latin typeface="Lucida Sans Unicode"/>
                <a:cs typeface="Lucida Sans Unicode"/>
              </a:rPr>
              <a:t> </a:t>
            </a:r>
            <a:r>
              <a:rPr sz="1800" spc="-40" dirty="0">
                <a:latin typeface="Lucida Sans Unicode"/>
                <a:cs typeface="Lucida Sans Unicode"/>
              </a:rPr>
              <a:t>except</a:t>
            </a:r>
            <a:r>
              <a:rPr sz="1800" spc="-75" dirty="0">
                <a:latin typeface="Lucida Sans Unicode"/>
                <a:cs typeface="Lucida Sans Unicode"/>
              </a:rPr>
              <a:t> </a:t>
            </a:r>
            <a:r>
              <a:rPr sz="1800" spc="-10" dirty="0">
                <a:latin typeface="Lucida Sans Unicode"/>
                <a:cs typeface="Lucida Sans Unicode"/>
              </a:rPr>
              <a:t>the</a:t>
            </a:r>
            <a:r>
              <a:rPr sz="1800" spc="-150" dirty="0">
                <a:latin typeface="Lucida Sans Unicode"/>
                <a:cs typeface="Lucida Sans Unicode"/>
              </a:rPr>
              <a:t> </a:t>
            </a:r>
            <a:r>
              <a:rPr sz="1800" spc="-20" dirty="0">
                <a:latin typeface="Lucida Sans Unicode"/>
                <a:cs typeface="Lucida Sans Unicode"/>
              </a:rPr>
              <a:t>interest</a:t>
            </a:r>
            <a:endParaRPr sz="1800">
              <a:latin typeface="Lucida Sans Unicode"/>
              <a:cs typeface="Lucida Sans Unicode"/>
            </a:endParaRPr>
          </a:p>
          <a:p>
            <a:pPr marL="454025">
              <a:lnSpc>
                <a:spcPts val="2100"/>
              </a:lnSpc>
            </a:pPr>
            <a:r>
              <a:rPr sz="1800" spc="-15" dirty="0">
                <a:latin typeface="Lucida Sans Unicode"/>
                <a:cs typeface="Lucida Sans Unicode"/>
              </a:rPr>
              <a:t>charges</a:t>
            </a:r>
            <a:r>
              <a:rPr sz="1800" spc="-95" dirty="0">
                <a:latin typeface="Lucida Sans Unicode"/>
                <a:cs typeface="Lucida Sans Unicode"/>
              </a:rPr>
              <a:t> </a:t>
            </a:r>
            <a:r>
              <a:rPr sz="1800" spc="-10" dirty="0">
                <a:latin typeface="Lucida Sans Unicode"/>
                <a:cs typeface="Lucida Sans Unicode"/>
              </a:rPr>
              <a:t>on</a:t>
            </a:r>
            <a:r>
              <a:rPr sz="1800" spc="-70" dirty="0">
                <a:latin typeface="Lucida Sans Unicode"/>
                <a:cs typeface="Lucida Sans Unicode"/>
              </a:rPr>
              <a:t> </a:t>
            </a:r>
            <a:r>
              <a:rPr sz="1800" spc="-20" dirty="0">
                <a:latin typeface="Lucida Sans Unicode"/>
                <a:cs typeface="Lucida Sans Unicode"/>
              </a:rPr>
              <a:t>delayed</a:t>
            </a:r>
            <a:r>
              <a:rPr sz="1800" spc="-110" dirty="0">
                <a:latin typeface="Lucida Sans Unicode"/>
                <a:cs typeface="Lucida Sans Unicode"/>
              </a:rPr>
              <a:t> </a:t>
            </a:r>
            <a:r>
              <a:rPr sz="1800" spc="-25" dirty="0">
                <a:latin typeface="Lucida Sans Unicode"/>
                <a:cs typeface="Lucida Sans Unicode"/>
              </a:rPr>
              <a:t>receipt</a:t>
            </a:r>
            <a:r>
              <a:rPr sz="1800" spc="-135" dirty="0">
                <a:latin typeface="Lucida Sans Unicode"/>
                <a:cs typeface="Lucida Sans Unicode"/>
              </a:rPr>
              <a:t> </a:t>
            </a:r>
            <a:r>
              <a:rPr sz="1800" spc="-30" dirty="0">
                <a:latin typeface="Lucida Sans Unicode"/>
                <a:cs typeface="Lucida Sans Unicode"/>
              </a:rPr>
              <a:t>of</a:t>
            </a:r>
            <a:r>
              <a:rPr sz="1800" spc="-80" dirty="0">
                <a:latin typeface="Lucida Sans Unicode"/>
                <a:cs typeface="Lucida Sans Unicode"/>
              </a:rPr>
              <a:t> </a:t>
            </a:r>
            <a:r>
              <a:rPr sz="1800" spc="-15" dirty="0">
                <a:latin typeface="Lucida Sans Unicode"/>
                <a:cs typeface="Lucida Sans Unicode"/>
              </a:rPr>
              <a:t>premium</a:t>
            </a:r>
            <a:r>
              <a:rPr sz="1800" spc="-80" dirty="0">
                <a:latin typeface="Lucida Sans Unicode"/>
                <a:cs typeface="Lucida Sans Unicode"/>
              </a:rPr>
              <a:t> </a:t>
            </a:r>
            <a:r>
              <a:rPr sz="1800" spc="-10" dirty="0">
                <a:latin typeface="Lucida Sans Unicode"/>
                <a:cs typeface="Lucida Sans Unicode"/>
              </a:rPr>
              <a:t>on</a:t>
            </a:r>
            <a:r>
              <a:rPr sz="1800" spc="-70" dirty="0">
                <a:latin typeface="Lucida Sans Unicode"/>
                <a:cs typeface="Lucida Sans Unicode"/>
              </a:rPr>
              <a:t> </a:t>
            </a:r>
            <a:r>
              <a:rPr sz="1800" spc="-30" dirty="0">
                <a:latin typeface="Lucida Sans Unicode"/>
                <a:cs typeface="Lucida Sans Unicode"/>
              </a:rPr>
              <a:t>exempt</a:t>
            </a:r>
            <a:r>
              <a:rPr sz="1800" spc="-100" dirty="0">
                <a:latin typeface="Lucida Sans Unicode"/>
                <a:cs typeface="Lucida Sans Unicode"/>
              </a:rPr>
              <a:t> </a:t>
            </a:r>
            <a:r>
              <a:rPr sz="1800" spc="-50" dirty="0">
                <a:latin typeface="Lucida Sans Unicode"/>
                <a:cs typeface="Lucida Sans Unicode"/>
              </a:rPr>
              <a:t>polices.</a:t>
            </a:r>
            <a:endParaRPr sz="1800">
              <a:latin typeface="Lucida Sans Unicode"/>
              <a:cs typeface="Lucida Sans Unicode"/>
            </a:endParaRPr>
          </a:p>
          <a:p>
            <a:pPr marL="453390" indent="-287655">
              <a:lnSpc>
                <a:spcPct val="100000"/>
              </a:lnSpc>
              <a:spcBef>
                <a:spcPts val="2030"/>
              </a:spcBef>
              <a:buFont typeface="Wingdings"/>
              <a:buChar char=""/>
              <a:tabLst>
                <a:tab pos="454025" algn="l"/>
              </a:tabLst>
            </a:pPr>
            <a:r>
              <a:rPr sz="1800" b="1" spc="-5" dirty="0">
                <a:latin typeface="Calibri"/>
                <a:cs typeface="Calibri"/>
              </a:rPr>
              <a:t>Cheque</a:t>
            </a:r>
            <a:r>
              <a:rPr sz="1800" b="1" spc="-40" dirty="0">
                <a:latin typeface="Calibri"/>
                <a:cs typeface="Calibri"/>
              </a:rPr>
              <a:t> </a:t>
            </a:r>
            <a:r>
              <a:rPr sz="1800" b="1" dirty="0">
                <a:latin typeface="Calibri"/>
                <a:cs typeface="Calibri"/>
              </a:rPr>
              <a:t>Dishonor</a:t>
            </a:r>
            <a:r>
              <a:rPr sz="1800" b="1" spc="-35" dirty="0">
                <a:latin typeface="Calibri"/>
                <a:cs typeface="Calibri"/>
              </a:rPr>
              <a:t> </a:t>
            </a:r>
            <a:r>
              <a:rPr sz="1800" b="1" spc="-15" dirty="0">
                <a:latin typeface="Calibri"/>
                <a:cs typeface="Calibri"/>
              </a:rPr>
              <a:t>Charges</a:t>
            </a:r>
            <a:r>
              <a:rPr sz="1800" b="1" spc="5" dirty="0">
                <a:latin typeface="Calibri"/>
                <a:cs typeface="Calibri"/>
              </a:rPr>
              <a:t> </a:t>
            </a:r>
            <a:r>
              <a:rPr sz="1800" b="1" dirty="0">
                <a:latin typeface="Calibri"/>
                <a:cs typeface="Calibri"/>
              </a:rPr>
              <a:t>–</a:t>
            </a:r>
            <a:r>
              <a:rPr sz="1800" b="1" spc="5" dirty="0">
                <a:latin typeface="Calibri"/>
                <a:cs typeface="Calibri"/>
              </a:rPr>
              <a:t> </a:t>
            </a:r>
            <a:r>
              <a:rPr sz="1800" spc="-5" dirty="0">
                <a:latin typeface="Calibri"/>
                <a:cs typeface="Calibri"/>
              </a:rPr>
              <a:t>GST</a:t>
            </a:r>
            <a:r>
              <a:rPr sz="1800" dirty="0">
                <a:latin typeface="Calibri"/>
                <a:cs typeface="Calibri"/>
              </a:rPr>
              <a:t> is</a:t>
            </a:r>
            <a:r>
              <a:rPr sz="1800" spc="5" dirty="0">
                <a:latin typeface="Calibri"/>
                <a:cs typeface="Calibri"/>
              </a:rPr>
              <a:t> </a:t>
            </a:r>
            <a:r>
              <a:rPr sz="1800" spc="-5" dirty="0">
                <a:latin typeface="Calibri"/>
                <a:cs typeface="Calibri"/>
              </a:rPr>
              <a:t>applicable</a:t>
            </a:r>
            <a:r>
              <a:rPr sz="1800" spc="25" dirty="0">
                <a:latin typeface="Calibri"/>
                <a:cs typeface="Calibri"/>
              </a:rPr>
              <a:t> </a:t>
            </a:r>
            <a:r>
              <a:rPr sz="1800" spc="-5" dirty="0">
                <a:latin typeface="Calibri"/>
                <a:cs typeface="Calibri"/>
              </a:rPr>
              <a:t>on</a:t>
            </a:r>
            <a:r>
              <a:rPr sz="1800" spc="20" dirty="0">
                <a:latin typeface="Calibri"/>
                <a:cs typeface="Calibri"/>
              </a:rPr>
              <a:t> </a:t>
            </a:r>
            <a:r>
              <a:rPr sz="1800" spc="-15" dirty="0">
                <a:latin typeface="Calibri"/>
                <a:cs typeface="Calibri"/>
              </a:rPr>
              <a:t>CDA</a:t>
            </a:r>
            <a:r>
              <a:rPr sz="1800" dirty="0">
                <a:latin typeface="Calibri"/>
                <a:cs typeface="Calibri"/>
              </a:rPr>
              <a:t> </a:t>
            </a:r>
            <a:r>
              <a:rPr sz="1800" spc="-10" dirty="0">
                <a:latin typeface="Calibri"/>
                <a:cs typeface="Calibri"/>
              </a:rPr>
              <a:t>Charges</a:t>
            </a:r>
            <a:r>
              <a:rPr sz="1800" spc="10" dirty="0">
                <a:latin typeface="Calibri"/>
                <a:cs typeface="Calibri"/>
              </a:rPr>
              <a:t> </a:t>
            </a:r>
            <a:r>
              <a:rPr sz="1800" spc="-5" dirty="0">
                <a:latin typeface="Calibri"/>
                <a:cs typeface="Calibri"/>
              </a:rPr>
              <a:t>including</a:t>
            </a:r>
            <a:r>
              <a:rPr sz="1800" spc="25" dirty="0">
                <a:latin typeface="Calibri"/>
                <a:cs typeface="Calibri"/>
              </a:rPr>
              <a:t> </a:t>
            </a:r>
            <a:r>
              <a:rPr sz="1800" spc="-10" dirty="0">
                <a:latin typeface="Calibri"/>
                <a:cs typeface="Calibri"/>
              </a:rPr>
              <a:t>postage@</a:t>
            </a:r>
            <a:r>
              <a:rPr sz="1800" spc="20" dirty="0">
                <a:latin typeface="Calibri"/>
                <a:cs typeface="Calibri"/>
              </a:rPr>
              <a:t> </a:t>
            </a:r>
            <a:r>
              <a:rPr sz="1800" dirty="0">
                <a:latin typeface="Calibri"/>
                <a:cs typeface="Calibri"/>
              </a:rPr>
              <a:t>18%</a:t>
            </a:r>
            <a:r>
              <a:rPr sz="1800" spc="10" dirty="0">
                <a:latin typeface="Calibri"/>
                <a:cs typeface="Calibri"/>
              </a:rPr>
              <a:t> </a:t>
            </a:r>
            <a:r>
              <a:rPr sz="1800" spc="-25" dirty="0">
                <a:latin typeface="Calibri"/>
                <a:cs typeface="Calibri"/>
              </a:rPr>
              <a:t>rate</a:t>
            </a:r>
            <a:endParaRPr sz="1800">
              <a:latin typeface="Calibri"/>
              <a:cs typeface="Calibri"/>
            </a:endParaRPr>
          </a:p>
          <a:p>
            <a:pPr>
              <a:lnSpc>
                <a:spcPct val="100000"/>
              </a:lnSpc>
              <a:spcBef>
                <a:spcPts val="25"/>
              </a:spcBef>
              <a:buFont typeface="Wingdings"/>
              <a:buChar char=""/>
            </a:pPr>
            <a:endParaRPr sz="1750">
              <a:latin typeface="Calibri"/>
              <a:cs typeface="Calibri"/>
            </a:endParaRPr>
          </a:p>
          <a:p>
            <a:pPr marL="453390" indent="-287655">
              <a:lnSpc>
                <a:spcPct val="100000"/>
              </a:lnSpc>
              <a:buFont typeface="Wingdings"/>
              <a:buChar char=""/>
              <a:tabLst>
                <a:tab pos="454025" algn="l"/>
              </a:tabLst>
            </a:pPr>
            <a:r>
              <a:rPr sz="1800" spc="-5" dirty="0">
                <a:latin typeface="Calibri"/>
                <a:cs typeface="Calibri"/>
              </a:rPr>
              <a:t>GST</a:t>
            </a:r>
            <a:r>
              <a:rPr sz="1800" dirty="0">
                <a:latin typeface="Calibri"/>
                <a:cs typeface="Calibri"/>
              </a:rPr>
              <a:t> is</a:t>
            </a:r>
            <a:r>
              <a:rPr sz="1800" spc="5" dirty="0">
                <a:latin typeface="Calibri"/>
                <a:cs typeface="Calibri"/>
              </a:rPr>
              <a:t> </a:t>
            </a:r>
            <a:r>
              <a:rPr sz="1800" spc="-5" dirty="0">
                <a:latin typeface="Calibri"/>
                <a:cs typeface="Calibri"/>
              </a:rPr>
              <a:t>applicable</a:t>
            </a:r>
            <a:r>
              <a:rPr sz="1800" spc="30" dirty="0">
                <a:latin typeface="Calibri"/>
                <a:cs typeface="Calibri"/>
              </a:rPr>
              <a:t> </a:t>
            </a:r>
            <a:r>
              <a:rPr sz="1800" spc="-5" dirty="0">
                <a:latin typeface="Calibri"/>
                <a:cs typeface="Calibri"/>
              </a:rPr>
              <a:t>on</a:t>
            </a:r>
            <a:r>
              <a:rPr sz="1800" spc="20" dirty="0">
                <a:latin typeface="Calibri"/>
                <a:cs typeface="Calibri"/>
              </a:rPr>
              <a:t> </a:t>
            </a:r>
            <a:r>
              <a:rPr sz="1800" spc="-10" dirty="0">
                <a:latin typeface="Calibri"/>
                <a:cs typeface="Calibri"/>
              </a:rPr>
              <a:t>charges</a:t>
            </a:r>
            <a:r>
              <a:rPr sz="1800" spc="5" dirty="0">
                <a:latin typeface="Calibri"/>
                <a:cs typeface="Calibri"/>
              </a:rPr>
              <a:t> </a:t>
            </a:r>
            <a:r>
              <a:rPr sz="1800" spc="-5" dirty="0">
                <a:latin typeface="Calibri"/>
                <a:cs typeface="Calibri"/>
              </a:rPr>
              <a:t>paid</a:t>
            </a:r>
            <a:r>
              <a:rPr sz="1800" spc="15" dirty="0">
                <a:latin typeface="Calibri"/>
                <a:cs typeface="Calibri"/>
              </a:rPr>
              <a:t> </a:t>
            </a:r>
            <a:r>
              <a:rPr sz="1800" spc="-5" dirty="0">
                <a:latin typeface="Calibri"/>
                <a:cs typeface="Calibri"/>
              </a:rPr>
              <a:t>by</a:t>
            </a:r>
            <a:r>
              <a:rPr sz="1800" spc="5" dirty="0">
                <a:latin typeface="Calibri"/>
                <a:cs typeface="Calibri"/>
              </a:rPr>
              <a:t> </a:t>
            </a:r>
            <a:r>
              <a:rPr sz="1800" spc="-10" dirty="0">
                <a:latin typeface="Calibri"/>
                <a:cs typeface="Calibri"/>
              </a:rPr>
              <a:t>policyholders</a:t>
            </a:r>
            <a:r>
              <a:rPr sz="1800" spc="30" dirty="0">
                <a:latin typeface="Calibri"/>
                <a:cs typeface="Calibri"/>
              </a:rPr>
              <a:t> </a:t>
            </a:r>
            <a:r>
              <a:rPr sz="1800" dirty="0">
                <a:latin typeface="Calibri"/>
                <a:cs typeface="Calibri"/>
              </a:rPr>
              <a:t>as</a:t>
            </a:r>
            <a:r>
              <a:rPr sz="1800" spc="25" dirty="0">
                <a:latin typeface="Calibri"/>
                <a:cs typeface="Calibri"/>
              </a:rPr>
              <a:t> </a:t>
            </a:r>
            <a:r>
              <a:rPr sz="1800" b="1" spc="-10" dirty="0">
                <a:latin typeface="Calibri"/>
                <a:cs typeface="Calibri"/>
              </a:rPr>
              <a:t>alteration</a:t>
            </a:r>
            <a:r>
              <a:rPr sz="1800" b="1" spc="-35" dirty="0">
                <a:latin typeface="Calibri"/>
                <a:cs typeface="Calibri"/>
              </a:rPr>
              <a:t> </a:t>
            </a:r>
            <a:r>
              <a:rPr sz="1800" b="1" spc="-15" dirty="0">
                <a:latin typeface="Calibri"/>
                <a:cs typeface="Calibri"/>
              </a:rPr>
              <a:t>fee</a:t>
            </a:r>
            <a:r>
              <a:rPr sz="1800" b="1" spc="10" dirty="0">
                <a:latin typeface="Calibri"/>
                <a:cs typeface="Calibri"/>
              </a:rPr>
              <a:t> </a:t>
            </a:r>
            <a:r>
              <a:rPr sz="1800" b="1" dirty="0">
                <a:latin typeface="Calibri"/>
                <a:cs typeface="Calibri"/>
              </a:rPr>
              <a:t>/</a:t>
            </a:r>
            <a:r>
              <a:rPr sz="1800" b="1" spc="15" dirty="0">
                <a:latin typeface="Calibri"/>
                <a:cs typeface="Calibri"/>
              </a:rPr>
              <a:t> </a:t>
            </a:r>
            <a:r>
              <a:rPr sz="1800" b="1" spc="-5" dirty="0">
                <a:latin typeface="Calibri"/>
                <a:cs typeface="Calibri"/>
              </a:rPr>
              <a:t>quotation</a:t>
            </a:r>
            <a:r>
              <a:rPr sz="1800" b="1" spc="-35" dirty="0">
                <a:latin typeface="Calibri"/>
                <a:cs typeface="Calibri"/>
              </a:rPr>
              <a:t> </a:t>
            </a:r>
            <a:r>
              <a:rPr sz="1800" b="1" spc="-15" dirty="0">
                <a:latin typeface="Calibri"/>
                <a:cs typeface="Calibri"/>
              </a:rPr>
              <a:t>fee/</a:t>
            </a:r>
            <a:r>
              <a:rPr sz="1800" b="1" dirty="0">
                <a:latin typeface="Calibri"/>
                <a:cs typeface="Calibri"/>
              </a:rPr>
              <a:t> </a:t>
            </a:r>
            <a:r>
              <a:rPr sz="1800" b="1" spc="-10" dirty="0">
                <a:latin typeface="Calibri"/>
                <a:cs typeface="Calibri"/>
              </a:rPr>
              <a:t>duplicate</a:t>
            </a:r>
            <a:r>
              <a:rPr sz="1800" b="1" dirty="0">
                <a:latin typeface="Calibri"/>
                <a:cs typeface="Calibri"/>
              </a:rPr>
              <a:t> </a:t>
            </a:r>
            <a:r>
              <a:rPr sz="1800" b="1" spc="-5" dirty="0">
                <a:latin typeface="Calibri"/>
                <a:cs typeface="Calibri"/>
              </a:rPr>
              <a:t>policy</a:t>
            </a:r>
            <a:r>
              <a:rPr sz="1800" b="1" spc="-10" dirty="0">
                <a:latin typeface="Calibri"/>
                <a:cs typeface="Calibri"/>
              </a:rPr>
              <a:t> </a:t>
            </a:r>
            <a:r>
              <a:rPr sz="1800" spc="-10" dirty="0">
                <a:latin typeface="Calibri"/>
                <a:cs typeface="Calibri"/>
              </a:rPr>
              <a:t>preparation</a:t>
            </a:r>
            <a:endParaRPr sz="1800">
              <a:latin typeface="Calibri"/>
              <a:cs typeface="Calibri"/>
            </a:endParaRPr>
          </a:p>
          <a:p>
            <a:pPr marL="453390">
              <a:lnSpc>
                <a:spcPct val="100000"/>
              </a:lnSpc>
            </a:pPr>
            <a:r>
              <a:rPr sz="1800" spc="-10" dirty="0">
                <a:latin typeface="Calibri"/>
                <a:cs typeface="Calibri"/>
              </a:rPr>
              <a:t>charges</a:t>
            </a:r>
            <a:endParaRPr sz="1800">
              <a:latin typeface="Calibri"/>
              <a:cs typeface="Calibri"/>
            </a:endParaRPr>
          </a:p>
          <a:p>
            <a:pPr>
              <a:lnSpc>
                <a:spcPct val="100000"/>
              </a:lnSpc>
              <a:spcBef>
                <a:spcPts val="25"/>
              </a:spcBef>
            </a:pPr>
            <a:endParaRPr sz="1750">
              <a:latin typeface="Calibri"/>
              <a:cs typeface="Calibri"/>
            </a:endParaRPr>
          </a:p>
          <a:p>
            <a:pPr marL="453390" marR="5080" indent="-287020">
              <a:lnSpc>
                <a:spcPct val="100000"/>
              </a:lnSpc>
              <a:buFont typeface="Wingdings"/>
              <a:buChar char=""/>
              <a:tabLst>
                <a:tab pos="454025" algn="l"/>
              </a:tabLst>
            </a:pPr>
            <a:r>
              <a:rPr sz="1800" spc="-5" dirty="0">
                <a:latin typeface="Calibri"/>
                <a:cs typeface="Calibri"/>
              </a:rPr>
              <a:t>GST</a:t>
            </a:r>
            <a:r>
              <a:rPr sz="1800" spc="5" dirty="0">
                <a:latin typeface="Calibri"/>
                <a:cs typeface="Calibri"/>
              </a:rPr>
              <a:t> </a:t>
            </a:r>
            <a:r>
              <a:rPr sz="1800" dirty="0">
                <a:latin typeface="Calibri"/>
                <a:cs typeface="Calibri"/>
              </a:rPr>
              <a:t>is</a:t>
            </a:r>
            <a:r>
              <a:rPr sz="1800" spc="10" dirty="0">
                <a:latin typeface="Calibri"/>
                <a:cs typeface="Calibri"/>
              </a:rPr>
              <a:t> </a:t>
            </a:r>
            <a:r>
              <a:rPr sz="1800" spc="-5" dirty="0">
                <a:latin typeface="Calibri"/>
                <a:cs typeface="Calibri"/>
              </a:rPr>
              <a:t>applicable</a:t>
            </a:r>
            <a:r>
              <a:rPr sz="1800" spc="35" dirty="0">
                <a:latin typeface="Calibri"/>
                <a:cs typeface="Calibri"/>
              </a:rPr>
              <a:t> </a:t>
            </a:r>
            <a:r>
              <a:rPr sz="1800" spc="-5" dirty="0">
                <a:latin typeface="Calibri"/>
                <a:cs typeface="Calibri"/>
              </a:rPr>
              <a:t>on</a:t>
            </a:r>
            <a:r>
              <a:rPr sz="1800" spc="20" dirty="0">
                <a:latin typeface="Calibri"/>
                <a:cs typeface="Calibri"/>
              </a:rPr>
              <a:t> </a:t>
            </a:r>
            <a:r>
              <a:rPr sz="1800" spc="-10" dirty="0">
                <a:latin typeface="Calibri"/>
                <a:cs typeface="Calibri"/>
              </a:rPr>
              <a:t>charges</a:t>
            </a:r>
            <a:r>
              <a:rPr sz="1800" spc="15" dirty="0">
                <a:latin typeface="Calibri"/>
                <a:cs typeface="Calibri"/>
              </a:rPr>
              <a:t> </a:t>
            </a:r>
            <a:r>
              <a:rPr sz="1800" spc="-15" dirty="0">
                <a:latin typeface="Calibri"/>
                <a:cs typeface="Calibri"/>
              </a:rPr>
              <a:t>recovered</a:t>
            </a:r>
            <a:r>
              <a:rPr sz="1800" spc="15" dirty="0">
                <a:latin typeface="Calibri"/>
                <a:cs typeface="Calibri"/>
              </a:rPr>
              <a:t> </a:t>
            </a:r>
            <a:r>
              <a:rPr sz="1800" spc="-15" dirty="0">
                <a:latin typeface="Calibri"/>
                <a:cs typeface="Calibri"/>
              </a:rPr>
              <a:t>for</a:t>
            </a:r>
            <a:r>
              <a:rPr sz="1800" spc="10" dirty="0">
                <a:latin typeface="Calibri"/>
                <a:cs typeface="Calibri"/>
              </a:rPr>
              <a:t> </a:t>
            </a:r>
            <a:r>
              <a:rPr sz="1800" spc="-10" dirty="0">
                <a:latin typeface="Calibri"/>
                <a:cs typeface="Calibri"/>
              </a:rPr>
              <a:t>granting</a:t>
            </a:r>
            <a:r>
              <a:rPr sz="1800" spc="15" dirty="0">
                <a:latin typeface="Calibri"/>
                <a:cs typeface="Calibri"/>
              </a:rPr>
              <a:t> </a:t>
            </a:r>
            <a:r>
              <a:rPr sz="1800" dirty="0">
                <a:latin typeface="Calibri"/>
                <a:cs typeface="Calibri"/>
              </a:rPr>
              <a:t>a</a:t>
            </a:r>
            <a:r>
              <a:rPr sz="1800" spc="30" dirty="0">
                <a:latin typeface="Calibri"/>
                <a:cs typeface="Calibri"/>
              </a:rPr>
              <a:t> </a:t>
            </a:r>
            <a:r>
              <a:rPr sz="1800" b="1" spc="-10" dirty="0">
                <a:latin typeface="Calibri"/>
                <a:cs typeface="Calibri"/>
              </a:rPr>
              <a:t>written</a:t>
            </a:r>
            <a:r>
              <a:rPr sz="1800" b="1" spc="-15" dirty="0">
                <a:latin typeface="Calibri"/>
                <a:cs typeface="Calibri"/>
              </a:rPr>
              <a:t> </a:t>
            </a:r>
            <a:r>
              <a:rPr sz="1800" b="1" spc="-10" dirty="0">
                <a:latin typeface="Calibri"/>
                <a:cs typeface="Calibri"/>
              </a:rPr>
              <a:t>acknowledgement</a:t>
            </a:r>
            <a:r>
              <a:rPr sz="1800" b="1" spc="-15" dirty="0">
                <a:latin typeface="Calibri"/>
                <a:cs typeface="Calibri"/>
              </a:rPr>
              <a:t> </a:t>
            </a:r>
            <a:r>
              <a:rPr sz="1800" spc="-15" dirty="0">
                <a:latin typeface="Calibri"/>
                <a:cs typeface="Calibri"/>
              </a:rPr>
              <a:t>for</a:t>
            </a:r>
            <a:r>
              <a:rPr sz="1800" spc="10" dirty="0">
                <a:latin typeface="Calibri"/>
                <a:cs typeface="Calibri"/>
              </a:rPr>
              <a:t> </a:t>
            </a:r>
            <a:r>
              <a:rPr sz="1800" spc="-10" dirty="0">
                <a:latin typeface="Calibri"/>
                <a:cs typeface="Calibri"/>
              </a:rPr>
              <a:t>receipt</a:t>
            </a:r>
            <a:r>
              <a:rPr sz="1800" spc="30" dirty="0">
                <a:latin typeface="Calibri"/>
                <a:cs typeface="Calibri"/>
              </a:rPr>
              <a:t> </a:t>
            </a:r>
            <a:r>
              <a:rPr sz="1800" spc="-5" dirty="0">
                <a:latin typeface="Calibri"/>
                <a:cs typeface="Calibri"/>
              </a:rPr>
              <a:t>of</a:t>
            </a:r>
            <a:r>
              <a:rPr sz="1800" spc="10" dirty="0">
                <a:latin typeface="Calibri"/>
                <a:cs typeface="Calibri"/>
              </a:rPr>
              <a:t> </a:t>
            </a:r>
            <a:r>
              <a:rPr sz="1800" spc="-5" dirty="0">
                <a:latin typeface="Calibri"/>
                <a:cs typeface="Calibri"/>
              </a:rPr>
              <a:t>notice</a:t>
            </a:r>
            <a:r>
              <a:rPr sz="1800" spc="40" dirty="0">
                <a:latin typeface="Calibri"/>
                <a:cs typeface="Calibri"/>
              </a:rPr>
              <a:t> </a:t>
            </a:r>
            <a:r>
              <a:rPr sz="1800" spc="-5" dirty="0">
                <a:latin typeface="Calibri"/>
                <a:cs typeface="Calibri"/>
              </a:rPr>
              <a:t>of</a:t>
            </a:r>
            <a:r>
              <a:rPr sz="1800" spc="5" dirty="0">
                <a:latin typeface="Calibri"/>
                <a:cs typeface="Calibri"/>
              </a:rPr>
              <a:t> </a:t>
            </a:r>
            <a:r>
              <a:rPr sz="1800" spc="-5" dirty="0">
                <a:latin typeface="Calibri"/>
                <a:cs typeface="Calibri"/>
              </a:rPr>
              <a:t>assignment/ </a:t>
            </a:r>
            <a:r>
              <a:rPr sz="1800" spc="-390" dirty="0">
                <a:latin typeface="Calibri"/>
                <a:cs typeface="Calibri"/>
              </a:rPr>
              <a:t> </a:t>
            </a:r>
            <a:r>
              <a:rPr sz="1800" spc="-10" dirty="0">
                <a:latin typeface="Calibri"/>
                <a:cs typeface="Calibri"/>
              </a:rPr>
              <a:t>registering</a:t>
            </a:r>
            <a:r>
              <a:rPr sz="1800" spc="10" dirty="0">
                <a:latin typeface="Calibri"/>
                <a:cs typeface="Calibri"/>
              </a:rPr>
              <a:t> </a:t>
            </a:r>
            <a:r>
              <a:rPr sz="1800" spc="-5" dirty="0">
                <a:latin typeface="Calibri"/>
                <a:cs typeface="Calibri"/>
              </a:rPr>
              <a:t>cancellation</a:t>
            </a:r>
            <a:r>
              <a:rPr sz="1800" spc="25" dirty="0">
                <a:latin typeface="Calibri"/>
                <a:cs typeface="Calibri"/>
              </a:rPr>
              <a:t> </a:t>
            </a:r>
            <a:r>
              <a:rPr sz="1800" spc="-5" dirty="0">
                <a:latin typeface="Calibri"/>
                <a:cs typeface="Calibri"/>
              </a:rPr>
              <a:t>or</a:t>
            </a:r>
            <a:r>
              <a:rPr sz="1800" dirty="0">
                <a:latin typeface="Calibri"/>
                <a:cs typeface="Calibri"/>
              </a:rPr>
              <a:t> </a:t>
            </a:r>
            <a:r>
              <a:rPr sz="1800" spc="-5" dirty="0">
                <a:latin typeface="Calibri"/>
                <a:cs typeface="Calibri"/>
              </a:rPr>
              <a:t>change</a:t>
            </a:r>
            <a:r>
              <a:rPr sz="1800" spc="15" dirty="0">
                <a:latin typeface="Calibri"/>
                <a:cs typeface="Calibri"/>
              </a:rPr>
              <a:t> </a:t>
            </a:r>
            <a:r>
              <a:rPr sz="1800" spc="-5" dirty="0">
                <a:latin typeface="Calibri"/>
                <a:cs typeface="Calibri"/>
              </a:rPr>
              <a:t>of nomination.</a:t>
            </a:r>
            <a:endParaRPr sz="1800">
              <a:latin typeface="Calibri"/>
              <a:cs typeface="Calibri"/>
            </a:endParaRPr>
          </a:p>
        </p:txBody>
      </p:sp>
      <p:grpSp>
        <p:nvGrpSpPr>
          <p:cNvPr id="8" name="object 8"/>
          <p:cNvGrpSpPr/>
          <p:nvPr/>
        </p:nvGrpSpPr>
        <p:grpSpPr>
          <a:xfrm>
            <a:off x="10317289" y="6289356"/>
            <a:ext cx="1879600" cy="573405"/>
            <a:chOff x="10317289" y="6289356"/>
            <a:chExt cx="1879600" cy="573405"/>
          </a:xfrm>
        </p:grpSpPr>
        <p:sp>
          <p:nvSpPr>
            <p:cNvPr id="9" name="object 9"/>
            <p:cNvSpPr/>
            <p:nvPr/>
          </p:nvSpPr>
          <p:spPr>
            <a:xfrm>
              <a:off x="10322052" y="6294119"/>
              <a:ext cx="1870075" cy="563880"/>
            </a:xfrm>
            <a:custGeom>
              <a:avLst/>
              <a:gdLst/>
              <a:ahLst/>
              <a:cxnLst/>
              <a:rect l="l" t="t" r="r" b="b"/>
              <a:pathLst>
                <a:path w="1870075" h="563879">
                  <a:moveTo>
                    <a:pt x="1869946" y="0"/>
                  </a:moveTo>
                  <a:lnTo>
                    <a:pt x="0" y="0"/>
                  </a:lnTo>
                  <a:lnTo>
                    <a:pt x="0" y="563880"/>
                  </a:lnTo>
                  <a:lnTo>
                    <a:pt x="1869946" y="563880"/>
                  </a:lnTo>
                  <a:lnTo>
                    <a:pt x="1869946" y="0"/>
                  </a:lnTo>
                  <a:close/>
                </a:path>
              </a:pathLst>
            </a:custGeom>
            <a:solidFill>
              <a:srgbClr val="124262"/>
            </a:solidFill>
          </p:spPr>
          <p:txBody>
            <a:bodyPr wrap="square" lIns="0" tIns="0" rIns="0" bIns="0" rtlCol="0"/>
            <a:lstStyle/>
            <a:p>
              <a:endParaRPr/>
            </a:p>
          </p:txBody>
        </p:sp>
        <p:sp>
          <p:nvSpPr>
            <p:cNvPr id="10" name="object 10"/>
            <p:cNvSpPr/>
            <p:nvPr/>
          </p:nvSpPr>
          <p:spPr>
            <a:xfrm>
              <a:off x="10322052" y="6294119"/>
              <a:ext cx="1870075" cy="563880"/>
            </a:xfrm>
            <a:custGeom>
              <a:avLst/>
              <a:gdLst/>
              <a:ahLst/>
              <a:cxnLst/>
              <a:rect l="l" t="t" r="r" b="b"/>
              <a:pathLst>
                <a:path w="1870075" h="563879">
                  <a:moveTo>
                    <a:pt x="1869946" y="0"/>
                  </a:moveTo>
                  <a:lnTo>
                    <a:pt x="0" y="0"/>
                  </a:lnTo>
                  <a:lnTo>
                    <a:pt x="0" y="563880"/>
                  </a:lnTo>
                </a:path>
              </a:pathLst>
            </a:custGeom>
            <a:ln w="9525">
              <a:solidFill>
                <a:srgbClr val="C00000"/>
              </a:solidFill>
            </a:ln>
          </p:spPr>
          <p:txBody>
            <a:bodyPr wrap="square" lIns="0" tIns="0" rIns="0" bIns="0" rtlCol="0"/>
            <a:lstStyle/>
            <a:p>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6333743"/>
            <a:ext cx="10322560" cy="524510"/>
            <a:chOff x="0" y="6333743"/>
            <a:chExt cx="10322560" cy="524510"/>
          </a:xfrm>
        </p:grpSpPr>
        <p:sp>
          <p:nvSpPr>
            <p:cNvPr id="3" name="object 3"/>
            <p:cNvSpPr/>
            <p:nvPr/>
          </p:nvSpPr>
          <p:spPr>
            <a:xfrm>
              <a:off x="3046" y="6429757"/>
              <a:ext cx="10319385" cy="428625"/>
            </a:xfrm>
            <a:custGeom>
              <a:avLst/>
              <a:gdLst/>
              <a:ahLst/>
              <a:cxnLst/>
              <a:rect l="l" t="t" r="r" b="b"/>
              <a:pathLst>
                <a:path w="10319385" h="428625">
                  <a:moveTo>
                    <a:pt x="0" y="428242"/>
                  </a:moveTo>
                  <a:lnTo>
                    <a:pt x="10319006" y="428242"/>
                  </a:lnTo>
                  <a:lnTo>
                    <a:pt x="10319006" y="0"/>
                  </a:lnTo>
                  <a:lnTo>
                    <a:pt x="0" y="0"/>
                  </a:lnTo>
                  <a:lnTo>
                    <a:pt x="0" y="428242"/>
                  </a:lnTo>
                  <a:close/>
                </a:path>
              </a:pathLst>
            </a:custGeom>
            <a:solidFill>
              <a:srgbClr val="2582C5"/>
            </a:solidFill>
          </p:spPr>
          <p:txBody>
            <a:bodyPr wrap="square" lIns="0" tIns="0" rIns="0" bIns="0" rtlCol="0"/>
            <a:lstStyle/>
            <a:p>
              <a:endParaRPr/>
            </a:p>
          </p:txBody>
        </p:sp>
        <p:sp>
          <p:nvSpPr>
            <p:cNvPr id="4" name="object 4"/>
            <p:cNvSpPr/>
            <p:nvPr/>
          </p:nvSpPr>
          <p:spPr>
            <a:xfrm>
              <a:off x="0" y="6333743"/>
              <a:ext cx="10322560" cy="64135"/>
            </a:xfrm>
            <a:custGeom>
              <a:avLst/>
              <a:gdLst/>
              <a:ahLst/>
              <a:cxnLst/>
              <a:rect l="l" t="t" r="r" b="b"/>
              <a:pathLst>
                <a:path w="10322560" h="64135">
                  <a:moveTo>
                    <a:pt x="0" y="64010"/>
                  </a:moveTo>
                  <a:lnTo>
                    <a:pt x="10322052" y="64010"/>
                  </a:lnTo>
                  <a:lnTo>
                    <a:pt x="10322052" y="0"/>
                  </a:lnTo>
                  <a:lnTo>
                    <a:pt x="0" y="0"/>
                  </a:lnTo>
                  <a:lnTo>
                    <a:pt x="0" y="64010"/>
                  </a:lnTo>
                  <a:close/>
                </a:path>
              </a:pathLst>
            </a:custGeom>
            <a:solidFill>
              <a:srgbClr val="1CACE4"/>
            </a:solidFill>
          </p:spPr>
          <p:txBody>
            <a:bodyPr wrap="square" lIns="0" tIns="0" rIns="0" bIns="0" rtlCol="0"/>
            <a:lstStyle/>
            <a:p>
              <a:endParaRPr/>
            </a:p>
          </p:txBody>
        </p:sp>
      </p:grpSp>
      <p:sp>
        <p:nvSpPr>
          <p:cNvPr id="5" name="object 5"/>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sp>
        <p:nvSpPr>
          <p:cNvPr id="6" name="object 6"/>
          <p:cNvSpPr txBox="1">
            <a:spLocks noGrp="1"/>
          </p:cNvSpPr>
          <p:nvPr>
            <p:ph type="title"/>
          </p:nvPr>
        </p:nvSpPr>
        <p:spPr>
          <a:xfrm>
            <a:off x="1447801" y="144856"/>
            <a:ext cx="8306688" cy="504625"/>
          </a:xfrm>
          <a:prstGeom prst="rect">
            <a:avLst/>
          </a:prstGeom>
        </p:spPr>
        <p:txBody>
          <a:bodyPr vert="horz" wrap="square" lIns="0" tIns="12065" rIns="0" bIns="0" rtlCol="0">
            <a:spAutoFit/>
          </a:bodyPr>
          <a:lstStyle/>
          <a:p>
            <a:pPr marL="12700">
              <a:lnSpc>
                <a:spcPct val="100000"/>
              </a:lnSpc>
              <a:spcBef>
                <a:spcPts val="95"/>
              </a:spcBef>
            </a:pPr>
            <a:r>
              <a:rPr b="1" spc="-15" dirty="0">
                <a:solidFill>
                  <a:schemeClr val="accent6">
                    <a:lumMod val="50000"/>
                  </a:schemeClr>
                </a:solidFill>
              </a:rPr>
              <a:t>LEVY</a:t>
            </a:r>
            <a:r>
              <a:rPr b="1" spc="-65" dirty="0">
                <a:solidFill>
                  <a:schemeClr val="accent6">
                    <a:lumMod val="50000"/>
                  </a:schemeClr>
                </a:solidFill>
              </a:rPr>
              <a:t> </a:t>
            </a:r>
            <a:r>
              <a:rPr b="1" spc="-25" dirty="0">
                <a:solidFill>
                  <a:schemeClr val="accent6">
                    <a:lumMod val="50000"/>
                  </a:schemeClr>
                </a:solidFill>
              </a:rPr>
              <a:t>u/s</a:t>
            </a:r>
            <a:r>
              <a:rPr b="1" spc="-65" dirty="0">
                <a:solidFill>
                  <a:schemeClr val="accent6">
                    <a:lumMod val="50000"/>
                  </a:schemeClr>
                </a:solidFill>
              </a:rPr>
              <a:t> </a:t>
            </a:r>
            <a:r>
              <a:rPr b="1" spc="-15" dirty="0">
                <a:solidFill>
                  <a:schemeClr val="accent6">
                    <a:lumMod val="50000"/>
                  </a:schemeClr>
                </a:solidFill>
              </a:rPr>
              <a:t>9(1)</a:t>
            </a:r>
            <a:r>
              <a:rPr b="1" spc="-55" dirty="0">
                <a:solidFill>
                  <a:schemeClr val="accent6">
                    <a:lumMod val="50000"/>
                  </a:schemeClr>
                </a:solidFill>
              </a:rPr>
              <a:t> </a:t>
            </a:r>
            <a:r>
              <a:rPr b="1" spc="-5" dirty="0">
                <a:solidFill>
                  <a:schemeClr val="accent6">
                    <a:lumMod val="50000"/>
                  </a:schemeClr>
                </a:solidFill>
              </a:rPr>
              <a:t>–</a:t>
            </a:r>
            <a:r>
              <a:rPr b="1" spc="-35" dirty="0">
                <a:solidFill>
                  <a:schemeClr val="accent6">
                    <a:lumMod val="50000"/>
                  </a:schemeClr>
                </a:solidFill>
              </a:rPr>
              <a:t> Outward</a:t>
            </a:r>
            <a:r>
              <a:rPr b="1" spc="-75" dirty="0">
                <a:solidFill>
                  <a:schemeClr val="accent6">
                    <a:lumMod val="50000"/>
                  </a:schemeClr>
                </a:solidFill>
              </a:rPr>
              <a:t> </a:t>
            </a:r>
            <a:r>
              <a:rPr b="1" spc="-20" dirty="0">
                <a:solidFill>
                  <a:schemeClr val="accent6">
                    <a:lumMod val="50000"/>
                  </a:schemeClr>
                </a:solidFill>
              </a:rPr>
              <a:t>Supplies</a:t>
            </a:r>
            <a:r>
              <a:rPr b="1" spc="-55" dirty="0">
                <a:solidFill>
                  <a:schemeClr val="accent6">
                    <a:lumMod val="50000"/>
                  </a:schemeClr>
                </a:solidFill>
              </a:rPr>
              <a:t> </a:t>
            </a:r>
            <a:r>
              <a:rPr b="1" spc="-5" dirty="0">
                <a:solidFill>
                  <a:schemeClr val="accent6">
                    <a:lumMod val="50000"/>
                  </a:schemeClr>
                </a:solidFill>
              </a:rPr>
              <a:t>–</a:t>
            </a:r>
            <a:r>
              <a:rPr b="1" spc="-35" dirty="0">
                <a:solidFill>
                  <a:schemeClr val="accent6">
                    <a:lumMod val="50000"/>
                  </a:schemeClr>
                </a:solidFill>
              </a:rPr>
              <a:t> </a:t>
            </a:r>
            <a:r>
              <a:rPr b="1" spc="-25" dirty="0">
                <a:solidFill>
                  <a:schemeClr val="accent6">
                    <a:lumMod val="50000"/>
                  </a:schemeClr>
                </a:solidFill>
              </a:rPr>
              <a:t>Litigative</a:t>
            </a:r>
            <a:r>
              <a:rPr b="1" spc="-65" dirty="0">
                <a:solidFill>
                  <a:schemeClr val="accent6">
                    <a:lumMod val="50000"/>
                  </a:schemeClr>
                </a:solidFill>
              </a:rPr>
              <a:t> </a:t>
            </a:r>
            <a:r>
              <a:rPr b="1" spc="-15" dirty="0">
                <a:solidFill>
                  <a:schemeClr val="accent6">
                    <a:lumMod val="50000"/>
                  </a:schemeClr>
                </a:solidFill>
              </a:rPr>
              <a:t>Issues</a:t>
            </a:r>
            <a:endParaRPr b="1" dirty="0">
              <a:solidFill>
                <a:schemeClr val="accent6">
                  <a:lumMod val="50000"/>
                </a:schemeClr>
              </a:solidFill>
            </a:endParaRPr>
          </a:p>
        </p:txBody>
      </p:sp>
      <p:sp>
        <p:nvSpPr>
          <p:cNvPr id="7" name="object 7"/>
          <p:cNvSpPr txBox="1"/>
          <p:nvPr/>
        </p:nvSpPr>
        <p:spPr>
          <a:xfrm>
            <a:off x="231330" y="826651"/>
            <a:ext cx="11811635" cy="4973797"/>
          </a:xfrm>
          <a:prstGeom prst="rect">
            <a:avLst/>
          </a:prstGeom>
        </p:spPr>
        <p:txBody>
          <a:bodyPr vert="horz" wrap="square" lIns="0" tIns="38735" rIns="0" bIns="0" rtlCol="0">
            <a:spAutoFit/>
          </a:bodyPr>
          <a:lstStyle/>
          <a:p>
            <a:pPr marL="324485" indent="-287020" algn="just">
              <a:lnSpc>
                <a:spcPct val="100000"/>
              </a:lnSpc>
              <a:spcBef>
                <a:spcPts val="305"/>
              </a:spcBef>
              <a:buFont typeface="Wingdings"/>
              <a:buChar char=""/>
              <a:tabLst>
                <a:tab pos="325120" algn="l"/>
              </a:tabLst>
            </a:pPr>
            <a:r>
              <a:rPr sz="1800" b="1" spc="-5" dirty="0">
                <a:latin typeface="Calibri"/>
                <a:cs typeface="Calibri"/>
              </a:rPr>
              <a:t>GST Incidence</a:t>
            </a:r>
            <a:r>
              <a:rPr sz="1800" b="1" dirty="0">
                <a:latin typeface="Calibri"/>
                <a:cs typeface="Calibri"/>
              </a:rPr>
              <a:t> on</a:t>
            </a:r>
            <a:r>
              <a:rPr sz="1800" b="1" spc="-35" dirty="0">
                <a:latin typeface="Calibri"/>
                <a:cs typeface="Calibri"/>
              </a:rPr>
              <a:t> </a:t>
            </a:r>
            <a:r>
              <a:rPr sz="1800" b="1" spc="-15" dirty="0">
                <a:latin typeface="Calibri"/>
                <a:cs typeface="Calibri"/>
              </a:rPr>
              <a:t>1</a:t>
            </a:r>
            <a:r>
              <a:rPr sz="1800" b="1" spc="-22" baseline="25462" dirty="0">
                <a:latin typeface="Calibri"/>
                <a:cs typeface="Calibri"/>
              </a:rPr>
              <a:t>st</a:t>
            </a:r>
            <a:r>
              <a:rPr sz="1800" b="1" spc="209" baseline="25462" dirty="0">
                <a:latin typeface="Calibri"/>
                <a:cs typeface="Calibri"/>
              </a:rPr>
              <a:t> </a:t>
            </a:r>
            <a:r>
              <a:rPr sz="1800" b="1" spc="-10" dirty="0">
                <a:latin typeface="Calibri"/>
                <a:cs typeface="Calibri"/>
              </a:rPr>
              <a:t>Premium</a:t>
            </a:r>
            <a:r>
              <a:rPr sz="1800" b="1" spc="-30" dirty="0">
                <a:latin typeface="Calibri"/>
                <a:cs typeface="Calibri"/>
              </a:rPr>
              <a:t> </a:t>
            </a:r>
            <a:r>
              <a:rPr sz="1800" b="1" spc="-10" dirty="0">
                <a:latin typeface="Calibri"/>
                <a:cs typeface="Calibri"/>
              </a:rPr>
              <a:t>received</a:t>
            </a:r>
            <a:endParaRPr sz="1800" dirty="0">
              <a:latin typeface="Calibri"/>
              <a:cs typeface="Calibri"/>
            </a:endParaRPr>
          </a:p>
          <a:p>
            <a:pPr marL="324485" indent="-287020" algn="just">
              <a:lnSpc>
                <a:spcPct val="100000"/>
              </a:lnSpc>
              <a:spcBef>
                <a:spcPts val="195"/>
              </a:spcBef>
              <a:buFont typeface="Wingdings"/>
              <a:buChar char=""/>
              <a:tabLst>
                <a:tab pos="325120" algn="l"/>
              </a:tabLst>
            </a:pPr>
            <a:r>
              <a:rPr sz="1700" u="heavy" dirty="0">
                <a:uFill>
                  <a:solidFill>
                    <a:srgbClr val="000000"/>
                  </a:solidFill>
                </a:uFill>
                <a:latin typeface="Calibri"/>
                <a:cs typeface="Calibri"/>
              </a:rPr>
              <a:t>Modality</a:t>
            </a:r>
            <a:r>
              <a:rPr sz="1700" u="heavy" spc="-35" dirty="0">
                <a:uFill>
                  <a:solidFill>
                    <a:srgbClr val="000000"/>
                  </a:solidFill>
                </a:uFill>
                <a:latin typeface="Calibri"/>
                <a:cs typeface="Calibri"/>
              </a:rPr>
              <a:t> </a:t>
            </a:r>
            <a:r>
              <a:rPr sz="1700" u="heavy" dirty="0">
                <a:uFill>
                  <a:solidFill>
                    <a:srgbClr val="000000"/>
                  </a:solidFill>
                </a:uFill>
                <a:latin typeface="Calibri"/>
                <a:cs typeface="Calibri"/>
              </a:rPr>
              <a:t>while</a:t>
            </a:r>
            <a:r>
              <a:rPr sz="1700" u="heavy" spc="-25" dirty="0">
                <a:uFill>
                  <a:solidFill>
                    <a:srgbClr val="000000"/>
                  </a:solidFill>
                </a:uFill>
                <a:latin typeface="Calibri"/>
                <a:cs typeface="Calibri"/>
              </a:rPr>
              <a:t> </a:t>
            </a:r>
            <a:r>
              <a:rPr sz="1700" u="heavy" dirty="0">
                <a:uFill>
                  <a:solidFill>
                    <a:srgbClr val="000000"/>
                  </a:solidFill>
                </a:uFill>
                <a:latin typeface="Calibri"/>
                <a:cs typeface="Calibri"/>
              </a:rPr>
              <a:t>Issuing</a:t>
            </a:r>
            <a:r>
              <a:rPr sz="1700" u="heavy" spc="-15" dirty="0">
                <a:uFill>
                  <a:solidFill>
                    <a:srgbClr val="000000"/>
                  </a:solidFill>
                </a:uFill>
                <a:latin typeface="Calibri"/>
                <a:cs typeface="Calibri"/>
              </a:rPr>
              <a:t> </a:t>
            </a:r>
            <a:r>
              <a:rPr sz="1700" u="heavy" dirty="0">
                <a:uFill>
                  <a:solidFill>
                    <a:srgbClr val="000000"/>
                  </a:solidFill>
                </a:uFill>
                <a:latin typeface="Calibri"/>
                <a:cs typeface="Calibri"/>
              </a:rPr>
              <a:t>a</a:t>
            </a:r>
            <a:r>
              <a:rPr sz="1700" u="heavy" spc="-25" dirty="0">
                <a:uFill>
                  <a:solidFill>
                    <a:srgbClr val="000000"/>
                  </a:solidFill>
                </a:uFill>
                <a:latin typeface="Calibri"/>
                <a:cs typeface="Calibri"/>
              </a:rPr>
              <a:t> </a:t>
            </a:r>
            <a:r>
              <a:rPr sz="1700" u="heavy" spc="-5" dirty="0">
                <a:uFill>
                  <a:solidFill>
                    <a:srgbClr val="000000"/>
                  </a:solidFill>
                </a:uFill>
                <a:latin typeface="Calibri"/>
                <a:cs typeface="Calibri"/>
              </a:rPr>
              <a:t>New</a:t>
            </a:r>
            <a:r>
              <a:rPr sz="1700" u="heavy" spc="-15" dirty="0">
                <a:uFill>
                  <a:solidFill>
                    <a:srgbClr val="000000"/>
                  </a:solidFill>
                </a:uFill>
                <a:latin typeface="Calibri"/>
                <a:cs typeface="Calibri"/>
              </a:rPr>
              <a:t> </a:t>
            </a:r>
            <a:r>
              <a:rPr sz="1700" u="heavy" spc="-10" dirty="0">
                <a:uFill>
                  <a:solidFill>
                    <a:srgbClr val="000000"/>
                  </a:solidFill>
                </a:uFill>
                <a:latin typeface="Calibri"/>
                <a:cs typeface="Calibri"/>
              </a:rPr>
              <a:t>Policy</a:t>
            </a:r>
            <a:r>
              <a:rPr sz="1700" spc="-10" dirty="0">
                <a:latin typeface="Calibri"/>
                <a:cs typeface="Calibri"/>
              </a:rPr>
              <a:t>:</a:t>
            </a:r>
            <a:r>
              <a:rPr sz="1700" spc="-15" dirty="0">
                <a:latin typeface="Calibri"/>
                <a:cs typeface="Calibri"/>
              </a:rPr>
              <a:t> </a:t>
            </a:r>
            <a:r>
              <a:rPr sz="1700" dirty="0">
                <a:latin typeface="Calibri"/>
                <a:cs typeface="Calibri"/>
              </a:rPr>
              <a:t>-</a:t>
            </a:r>
          </a:p>
          <a:p>
            <a:pPr marL="324485" marR="66040" indent="-287020" algn="just">
              <a:lnSpc>
                <a:spcPct val="100000"/>
              </a:lnSpc>
              <a:spcBef>
                <a:spcPts val="600"/>
              </a:spcBef>
              <a:buFont typeface="Wingdings"/>
              <a:buChar char=""/>
              <a:tabLst>
                <a:tab pos="325120" algn="l"/>
              </a:tabLst>
            </a:pPr>
            <a:r>
              <a:rPr sz="1700" dirty="0">
                <a:latin typeface="Calibri"/>
                <a:cs typeface="Calibri"/>
              </a:rPr>
              <a:t>The </a:t>
            </a:r>
            <a:r>
              <a:rPr sz="1700" spc="-5" dirty="0">
                <a:latin typeface="Calibri"/>
                <a:cs typeface="Calibri"/>
              </a:rPr>
              <a:t>proposal </a:t>
            </a:r>
            <a:r>
              <a:rPr sz="1700" spc="-10" dirty="0">
                <a:latin typeface="Calibri"/>
                <a:cs typeface="Calibri"/>
              </a:rPr>
              <a:t>form </a:t>
            </a:r>
            <a:r>
              <a:rPr sz="1700" dirty="0">
                <a:latin typeface="Calibri"/>
                <a:cs typeface="Calibri"/>
              </a:rPr>
              <a:t>is duly signed </a:t>
            </a:r>
            <a:r>
              <a:rPr sz="1700" spc="-5" dirty="0">
                <a:latin typeface="Calibri"/>
                <a:cs typeface="Calibri"/>
              </a:rPr>
              <a:t>by </a:t>
            </a:r>
            <a:r>
              <a:rPr sz="1700" dirty="0">
                <a:latin typeface="Calibri"/>
                <a:cs typeface="Calibri"/>
              </a:rPr>
              <a:t>the </a:t>
            </a:r>
            <a:r>
              <a:rPr sz="1700" spc="-5" dirty="0">
                <a:latin typeface="Calibri"/>
                <a:cs typeface="Calibri"/>
              </a:rPr>
              <a:t>prospective </a:t>
            </a:r>
            <a:r>
              <a:rPr sz="1700" dirty="0">
                <a:latin typeface="Calibri"/>
                <a:cs typeface="Calibri"/>
              </a:rPr>
              <a:t>policy </a:t>
            </a:r>
            <a:r>
              <a:rPr sz="1700" spc="-25" dirty="0">
                <a:latin typeface="Calibri"/>
                <a:cs typeface="Calibri"/>
              </a:rPr>
              <a:t>holder. </a:t>
            </a:r>
            <a:r>
              <a:rPr sz="1700" dirty="0">
                <a:latin typeface="Calibri"/>
                <a:cs typeface="Calibri"/>
              </a:rPr>
              <a:t>Along </a:t>
            </a:r>
            <a:r>
              <a:rPr sz="1700" spc="5" dirty="0">
                <a:latin typeface="Calibri"/>
                <a:cs typeface="Calibri"/>
              </a:rPr>
              <a:t>with </a:t>
            </a:r>
            <a:r>
              <a:rPr sz="1700" dirty="0">
                <a:latin typeface="Calibri"/>
                <a:cs typeface="Calibri"/>
              </a:rPr>
              <a:t>this </a:t>
            </a:r>
            <a:r>
              <a:rPr sz="1700" spc="-5" dirty="0">
                <a:latin typeface="Calibri"/>
                <a:cs typeface="Calibri"/>
              </a:rPr>
              <a:t>proposal </a:t>
            </a:r>
            <a:r>
              <a:rPr sz="1700" spc="-10" dirty="0">
                <a:latin typeface="Calibri"/>
                <a:cs typeface="Calibri"/>
              </a:rPr>
              <a:t>form, </a:t>
            </a:r>
            <a:r>
              <a:rPr sz="1700" dirty="0">
                <a:latin typeface="Calibri"/>
                <a:cs typeface="Calibri"/>
              </a:rPr>
              <a:t>the </a:t>
            </a:r>
            <a:r>
              <a:rPr sz="1700" spc="-5" dirty="0">
                <a:latin typeface="Calibri"/>
                <a:cs typeface="Calibri"/>
              </a:rPr>
              <a:t>proposed </a:t>
            </a:r>
            <a:r>
              <a:rPr sz="1700" dirty="0">
                <a:latin typeface="Calibri"/>
                <a:cs typeface="Calibri"/>
              </a:rPr>
              <a:t>policy holder is also </a:t>
            </a:r>
            <a:r>
              <a:rPr sz="1700" spc="-370" dirty="0">
                <a:latin typeface="Calibri"/>
                <a:cs typeface="Calibri"/>
              </a:rPr>
              <a:t> </a:t>
            </a:r>
            <a:r>
              <a:rPr sz="1700" spc="-5" dirty="0">
                <a:latin typeface="Calibri"/>
                <a:cs typeface="Calibri"/>
              </a:rPr>
              <a:t>required to </a:t>
            </a:r>
            <a:r>
              <a:rPr sz="1700" dirty="0">
                <a:latin typeface="Calibri"/>
                <a:cs typeface="Calibri"/>
              </a:rPr>
              <a:t>give </a:t>
            </a:r>
            <a:r>
              <a:rPr sz="1700" b="1" dirty="0">
                <a:solidFill>
                  <a:srgbClr val="C00000"/>
                </a:solidFill>
                <a:latin typeface="Calibri"/>
                <a:cs typeface="Calibri"/>
              </a:rPr>
              <a:t>an </a:t>
            </a:r>
            <a:r>
              <a:rPr sz="1700" b="1" spc="-5" dirty="0">
                <a:solidFill>
                  <a:srgbClr val="C00000"/>
                </a:solidFill>
                <a:latin typeface="Calibri"/>
                <a:cs typeface="Calibri"/>
              </a:rPr>
              <a:t>amount called “proposal </a:t>
            </a:r>
            <a:r>
              <a:rPr sz="1700" b="1" spc="-15" dirty="0">
                <a:solidFill>
                  <a:srgbClr val="C00000"/>
                </a:solidFill>
                <a:latin typeface="Calibri"/>
                <a:cs typeface="Calibri"/>
              </a:rPr>
              <a:t>deposit”. </a:t>
            </a:r>
            <a:r>
              <a:rPr sz="1700" dirty="0">
                <a:latin typeface="Calibri"/>
                <a:cs typeface="Calibri"/>
              </a:rPr>
              <a:t>Once the </a:t>
            </a:r>
            <a:r>
              <a:rPr sz="1700" spc="-5" dirty="0">
                <a:latin typeface="Calibri"/>
                <a:cs typeface="Calibri"/>
              </a:rPr>
              <a:t>proposal </a:t>
            </a:r>
            <a:r>
              <a:rPr sz="1700" spc="-10" dirty="0">
                <a:latin typeface="Calibri"/>
                <a:cs typeface="Calibri"/>
              </a:rPr>
              <a:t>form </a:t>
            </a:r>
            <a:r>
              <a:rPr sz="1700" dirty="0">
                <a:latin typeface="Calibri"/>
                <a:cs typeface="Calibri"/>
              </a:rPr>
              <a:t>along with the </a:t>
            </a:r>
            <a:r>
              <a:rPr sz="1700" spc="-10" dirty="0">
                <a:latin typeface="Calibri"/>
                <a:cs typeface="Calibri"/>
              </a:rPr>
              <a:t>proposal </a:t>
            </a:r>
            <a:r>
              <a:rPr sz="1700" dirty="0">
                <a:latin typeface="Calibri"/>
                <a:cs typeface="Calibri"/>
              </a:rPr>
              <a:t>deposit has been </a:t>
            </a:r>
            <a:r>
              <a:rPr sz="1700" spc="-5" dirty="0">
                <a:latin typeface="Calibri"/>
                <a:cs typeface="Calibri"/>
              </a:rPr>
              <a:t>received, </a:t>
            </a:r>
            <a:r>
              <a:rPr sz="1700" spc="-370" dirty="0">
                <a:latin typeface="Calibri"/>
                <a:cs typeface="Calibri"/>
              </a:rPr>
              <a:t> </a:t>
            </a:r>
            <a:r>
              <a:rPr sz="1700" dirty="0">
                <a:latin typeface="Calibri"/>
                <a:cs typeface="Calibri"/>
              </a:rPr>
              <a:t>the</a:t>
            </a:r>
            <a:r>
              <a:rPr sz="1700" spc="-10" dirty="0">
                <a:latin typeface="Calibri"/>
                <a:cs typeface="Calibri"/>
              </a:rPr>
              <a:t> </a:t>
            </a:r>
            <a:r>
              <a:rPr sz="1700" spc="-5" dirty="0">
                <a:latin typeface="Calibri"/>
                <a:cs typeface="Calibri"/>
              </a:rPr>
              <a:t>insurer carries</a:t>
            </a:r>
            <a:r>
              <a:rPr sz="1700" spc="-40" dirty="0">
                <a:latin typeface="Calibri"/>
                <a:cs typeface="Calibri"/>
              </a:rPr>
              <a:t> </a:t>
            </a:r>
            <a:r>
              <a:rPr sz="1700" dirty="0">
                <a:latin typeface="Calibri"/>
                <a:cs typeface="Calibri"/>
              </a:rPr>
              <a:t>out</a:t>
            </a:r>
            <a:r>
              <a:rPr sz="1700" spc="-5" dirty="0">
                <a:latin typeface="Calibri"/>
                <a:cs typeface="Calibri"/>
              </a:rPr>
              <a:t> </a:t>
            </a:r>
            <a:r>
              <a:rPr sz="1700" dirty="0">
                <a:latin typeface="Calibri"/>
                <a:cs typeface="Calibri"/>
              </a:rPr>
              <a:t>the</a:t>
            </a:r>
            <a:r>
              <a:rPr sz="1700" spc="-10" dirty="0">
                <a:latin typeface="Calibri"/>
                <a:cs typeface="Calibri"/>
              </a:rPr>
              <a:t> </a:t>
            </a:r>
            <a:r>
              <a:rPr sz="1700" dirty="0">
                <a:latin typeface="Calibri"/>
                <a:cs typeface="Calibri"/>
              </a:rPr>
              <a:t>underwriting</a:t>
            </a:r>
            <a:r>
              <a:rPr sz="1700" spc="-35" dirty="0">
                <a:latin typeface="Calibri"/>
                <a:cs typeface="Calibri"/>
              </a:rPr>
              <a:t> </a:t>
            </a:r>
            <a:r>
              <a:rPr sz="1700" dirty="0">
                <a:latin typeface="Calibri"/>
                <a:cs typeface="Calibri"/>
              </a:rPr>
              <a:t>so as</a:t>
            </a:r>
            <a:r>
              <a:rPr sz="1700" spc="-5" dirty="0">
                <a:latin typeface="Calibri"/>
                <a:cs typeface="Calibri"/>
              </a:rPr>
              <a:t> to determine </a:t>
            </a:r>
            <a:r>
              <a:rPr sz="1700" spc="5" dirty="0">
                <a:latin typeface="Calibri"/>
                <a:cs typeface="Calibri"/>
              </a:rPr>
              <a:t>the</a:t>
            </a:r>
            <a:r>
              <a:rPr sz="1700" spc="-5" dirty="0">
                <a:latin typeface="Calibri"/>
                <a:cs typeface="Calibri"/>
              </a:rPr>
              <a:t> risk</a:t>
            </a:r>
            <a:r>
              <a:rPr sz="1700" spc="-25" dirty="0">
                <a:latin typeface="Calibri"/>
                <a:cs typeface="Calibri"/>
              </a:rPr>
              <a:t> </a:t>
            </a:r>
            <a:r>
              <a:rPr sz="1700" spc="-10" dirty="0">
                <a:latin typeface="Calibri"/>
                <a:cs typeface="Calibri"/>
              </a:rPr>
              <a:t>undertaken </a:t>
            </a:r>
            <a:r>
              <a:rPr sz="1700" spc="-5" dirty="0">
                <a:latin typeface="Calibri"/>
                <a:cs typeface="Calibri"/>
              </a:rPr>
              <a:t>by</a:t>
            </a:r>
            <a:r>
              <a:rPr sz="1700" spc="-30" dirty="0">
                <a:latin typeface="Calibri"/>
                <a:cs typeface="Calibri"/>
              </a:rPr>
              <a:t> </a:t>
            </a:r>
            <a:r>
              <a:rPr sz="1700" spc="-5" dirty="0">
                <a:latin typeface="Calibri"/>
                <a:cs typeface="Calibri"/>
              </a:rPr>
              <a:t>company</a:t>
            </a:r>
            <a:r>
              <a:rPr sz="1700" spc="5" dirty="0">
                <a:latin typeface="Calibri"/>
                <a:cs typeface="Calibri"/>
              </a:rPr>
              <a:t> </a:t>
            </a:r>
            <a:r>
              <a:rPr sz="1700" spc="-5" dirty="0">
                <a:latin typeface="Calibri"/>
                <a:cs typeface="Calibri"/>
              </a:rPr>
              <a:t>on </a:t>
            </a:r>
            <a:r>
              <a:rPr sz="1700" dirty="0">
                <a:latin typeface="Calibri"/>
                <a:cs typeface="Calibri"/>
              </a:rPr>
              <a:t>issuance</a:t>
            </a:r>
            <a:r>
              <a:rPr sz="1700" spc="-25" dirty="0">
                <a:latin typeface="Calibri"/>
                <a:cs typeface="Calibri"/>
              </a:rPr>
              <a:t> </a:t>
            </a:r>
            <a:r>
              <a:rPr sz="1700" spc="-5" dirty="0">
                <a:latin typeface="Calibri"/>
                <a:cs typeface="Calibri"/>
              </a:rPr>
              <a:t>of</a:t>
            </a:r>
            <a:r>
              <a:rPr sz="1700" spc="10" dirty="0">
                <a:latin typeface="Calibri"/>
                <a:cs typeface="Calibri"/>
              </a:rPr>
              <a:t> </a:t>
            </a:r>
            <a:r>
              <a:rPr sz="1700" dirty="0">
                <a:latin typeface="Calibri"/>
                <a:cs typeface="Calibri"/>
              </a:rPr>
              <a:t>the</a:t>
            </a:r>
            <a:r>
              <a:rPr sz="1700" spc="-5" dirty="0">
                <a:latin typeface="Calibri"/>
                <a:cs typeface="Calibri"/>
              </a:rPr>
              <a:t> </a:t>
            </a:r>
            <a:r>
              <a:rPr sz="1700" spc="-15" dirty="0">
                <a:latin typeface="Calibri"/>
                <a:cs typeface="Calibri"/>
              </a:rPr>
              <a:t>policy.</a:t>
            </a:r>
            <a:endParaRPr sz="1700" dirty="0">
              <a:latin typeface="Calibri"/>
              <a:cs typeface="Calibri"/>
            </a:endParaRPr>
          </a:p>
          <a:p>
            <a:pPr marL="324485" marR="30480" indent="-287020">
              <a:lnSpc>
                <a:spcPct val="100000"/>
              </a:lnSpc>
              <a:spcBef>
                <a:spcPts val="605"/>
              </a:spcBef>
              <a:buFont typeface="Wingdings"/>
              <a:buChar char=""/>
              <a:tabLst>
                <a:tab pos="325120" algn="l"/>
              </a:tabLst>
            </a:pPr>
            <a:r>
              <a:rPr sz="1700" dirty="0">
                <a:latin typeface="Calibri"/>
                <a:cs typeface="Calibri"/>
              </a:rPr>
              <a:t>Based </a:t>
            </a:r>
            <a:r>
              <a:rPr sz="1700" spc="-5" dirty="0">
                <a:latin typeface="Calibri"/>
                <a:cs typeface="Calibri"/>
              </a:rPr>
              <a:t>on </a:t>
            </a:r>
            <a:r>
              <a:rPr sz="1700" dirty="0">
                <a:latin typeface="Calibri"/>
                <a:cs typeface="Calibri"/>
              </a:rPr>
              <a:t>the </a:t>
            </a:r>
            <a:r>
              <a:rPr sz="1700" b="1" spc="-5" dirty="0">
                <a:latin typeface="Calibri"/>
                <a:cs typeface="Calibri"/>
              </a:rPr>
              <a:t>underwriting advice</a:t>
            </a:r>
            <a:r>
              <a:rPr sz="1700" spc="-5" dirty="0">
                <a:latin typeface="Calibri"/>
                <a:cs typeface="Calibri"/>
              </a:rPr>
              <a:t>, </a:t>
            </a:r>
            <a:r>
              <a:rPr sz="1700" dirty="0">
                <a:latin typeface="Calibri"/>
                <a:cs typeface="Calibri"/>
              </a:rPr>
              <a:t>either the policy is issued </a:t>
            </a:r>
            <a:r>
              <a:rPr sz="1700" spc="-5" dirty="0">
                <a:latin typeface="Calibri"/>
                <a:cs typeface="Calibri"/>
              </a:rPr>
              <a:t>or </a:t>
            </a:r>
            <a:r>
              <a:rPr sz="1700" dirty="0">
                <a:latin typeface="Calibri"/>
                <a:cs typeface="Calibri"/>
              </a:rPr>
              <a:t>further </a:t>
            </a:r>
            <a:r>
              <a:rPr sz="1700" spc="-5" dirty="0">
                <a:latin typeface="Calibri"/>
                <a:cs typeface="Calibri"/>
              </a:rPr>
              <a:t>financial/medical </a:t>
            </a:r>
            <a:r>
              <a:rPr sz="1700" spc="-10" dirty="0">
                <a:latin typeface="Calibri"/>
                <a:cs typeface="Calibri"/>
              </a:rPr>
              <a:t>examinations etc. are </a:t>
            </a:r>
            <a:r>
              <a:rPr sz="1700" dirty="0">
                <a:latin typeface="Calibri"/>
                <a:cs typeface="Calibri"/>
              </a:rPr>
              <a:t>carried out </a:t>
            </a:r>
            <a:r>
              <a:rPr sz="1700" spc="-5" dirty="0">
                <a:latin typeface="Calibri"/>
                <a:cs typeface="Calibri"/>
              </a:rPr>
              <a:t>through </a:t>
            </a:r>
            <a:r>
              <a:rPr sz="1700" spc="-370" dirty="0">
                <a:latin typeface="Calibri"/>
                <a:cs typeface="Calibri"/>
              </a:rPr>
              <a:t> </a:t>
            </a:r>
            <a:r>
              <a:rPr sz="1700" spc="-5" dirty="0">
                <a:latin typeface="Calibri"/>
                <a:cs typeface="Calibri"/>
              </a:rPr>
              <a:t>third</a:t>
            </a:r>
            <a:r>
              <a:rPr sz="1700" spc="-25" dirty="0">
                <a:latin typeface="Calibri"/>
                <a:cs typeface="Calibri"/>
              </a:rPr>
              <a:t> </a:t>
            </a:r>
            <a:r>
              <a:rPr sz="1700" dirty="0">
                <a:latin typeface="Calibri"/>
                <a:cs typeface="Calibri"/>
              </a:rPr>
              <a:t>party</a:t>
            </a:r>
            <a:r>
              <a:rPr sz="1700" spc="5" dirty="0">
                <a:latin typeface="Calibri"/>
                <a:cs typeface="Calibri"/>
              </a:rPr>
              <a:t> </a:t>
            </a:r>
            <a:r>
              <a:rPr sz="1700" spc="-10" dirty="0">
                <a:latin typeface="Calibri"/>
                <a:cs typeface="Calibri"/>
              </a:rPr>
              <a:t>examiners.</a:t>
            </a:r>
            <a:r>
              <a:rPr sz="1700" spc="-25" dirty="0">
                <a:latin typeface="Calibri"/>
                <a:cs typeface="Calibri"/>
              </a:rPr>
              <a:t> </a:t>
            </a:r>
            <a:r>
              <a:rPr sz="1700" dirty="0">
                <a:latin typeface="Calibri"/>
                <a:cs typeface="Calibri"/>
              </a:rPr>
              <a:t>Until</a:t>
            </a:r>
            <a:r>
              <a:rPr sz="1700" spc="-15" dirty="0">
                <a:latin typeface="Calibri"/>
                <a:cs typeface="Calibri"/>
              </a:rPr>
              <a:t> </a:t>
            </a:r>
            <a:r>
              <a:rPr sz="1700" dirty="0">
                <a:latin typeface="Calibri"/>
                <a:cs typeface="Calibri"/>
              </a:rPr>
              <a:t>the </a:t>
            </a:r>
            <a:r>
              <a:rPr sz="1700" u="heavy" spc="-5" dirty="0">
                <a:uFill>
                  <a:solidFill>
                    <a:srgbClr val="000000"/>
                  </a:solidFill>
                </a:uFill>
                <a:latin typeface="Calibri"/>
                <a:cs typeface="Calibri"/>
              </a:rPr>
              <a:t>evaluation</a:t>
            </a:r>
            <a:r>
              <a:rPr sz="1700" u="heavy" spc="15" dirty="0">
                <a:uFill>
                  <a:solidFill>
                    <a:srgbClr val="000000"/>
                  </a:solidFill>
                </a:uFill>
                <a:latin typeface="Calibri"/>
                <a:cs typeface="Calibri"/>
              </a:rPr>
              <a:t> </a:t>
            </a:r>
            <a:r>
              <a:rPr sz="1700" u="heavy" spc="-10" dirty="0">
                <a:uFill>
                  <a:solidFill>
                    <a:srgbClr val="000000"/>
                  </a:solidFill>
                </a:uFill>
                <a:latin typeface="Calibri"/>
                <a:cs typeface="Calibri"/>
              </a:rPr>
              <a:t>process</a:t>
            </a:r>
            <a:r>
              <a:rPr sz="1700" spc="-20" dirty="0">
                <a:latin typeface="Calibri"/>
                <a:cs typeface="Calibri"/>
              </a:rPr>
              <a:t> </a:t>
            </a:r>
            <a:r>
              <a:rPr sz="1700" dirty="0">
                <a:latin typeface="Calibri"/>
                <a:cs typeface="Calibri"/>
              </a:rPr>
              <a:t>is</a:t>
            </a:r>
            <a:r>
              <a:rPr sz="1700" spc="15" dirty="0">
                <a:latin typeface="Calibri"/>
                <a:cs typeface="Calibri"/>
              </a:rPr>
              <a:t> </a:t>
            </a:r>
            <a:r>
              <a:rPr sz="1700" dirty="0">
                <a:latin typeface="Calibri"/>
                <a:cs typeface="Calibri"/>
              </a:rPr>
              <a:t>not</a:t>
            </a:r>
            <a:r>
              <a:rPr sz="1700" spc="10" dirty="0">
                <a:latin typeface="Calibri"/>
                <a:cs typeface="Calibri"/>
              </a:rPr>
              <a:t> </a:t>
            </a:r>
            <a:r>
              <a:rPr sz="1700" spc="-5" dirty="0">
                <a:latin typeface="Calibri"/>
                <a:cs typeface="Calibri"/>
              </a:rPr>
              <a:t>completed</a:t>
            </a:r>
            <a:r>
              <a:rPr sz="1700" spc="10" dirty="0">
                <a:latin typeface="Calibri"/>
                <a:cs typeface="Calibri"/>
              </a:rPr>
              <a:t> </a:t>
            </a:r>
            <a:r>
              <a:rPr sz="1700" dirty="0">
                <a:latin typeface="Calibri"/>
                <a:cs typeface="Calibri"/>
              </a:rPr>
              <a:t>the</a:t>
            </a:r>
            <a:r>
              <a:rPr sz="1700" spc="15" dirty="0">
                <a:latin typeface="Calibri"/>
                <a:cs typeface="Calibri"/>
              </a:rPr>
              <a:t> </a:t>
            </a:r>
            <a:r>
              <a:rPr sz="1700" spc="-10" dirty="0">
                <a:latin typeface="Calibri"/>
                <a:cs typeface="Calibri"/>
              </a:rPr>
              <a:t>company</a:t>
            </a:r>
            <a:r>
              <a:rPr sz="1700" spc="20" dirty="0">
                <a:latin typeface="Calibri"/>
                <a:cs typeface="Calibri"/>
              </a:rPr>
              <a:t> </a:t>
            </a:r>
            <a:r>
              <a:rPr sz="1700" dirty="0">
                <a:latin typeface="Calibri"/>
                <a:cs typeface="Calibri"/>
              </a:rPr>
              <a:t>is not</a:t>
            </a:r>
            <a:r>
              <a:rPr sz="1700" spc="10" dirty="0">
                <a:latin typeface="Calibri"/>
                <a:cs typeface="Calibri"/>
              </a:rPr>
              <a:t> </a:t>
            </a:r>
            <a:r>
              <a:rPr sz="1700" spc="-10" dirty="0">
                <a:latin typeface="Calibri"/>
                <a:cs typeface="Calibri"/>
              </a:rPr>
              <a:t>aware</a:t>
            </a:r>
            <a:r>
              <a:rPr sz="1700" spc="15" dirty="0">
                <a:latin typeface="Calibri"/>
                <a:cs typeface="Calibri"/>
              </a:rPr>
              <a:t> </a:t>
            </a:r>
            <a:r>
              <a:rPr sz="1700" spc="-5" dirty="0">
                <a:latin typeface="Calibri"/>
                <a:cs typeface="Calibri"/>
              </a:rPr>
              <a:t>whether</a:t>
            </a:r>
            <a:r>
              <a:rPr sz="1700" spc="10" dirty="0">
                <a:latin typeface="Calibri"/>
                <a:cs typeface="Calibri"/>
              </a:rPr>
              <a:t> </a:t>
            </a:r>
            <a:r>
              <a:rPr sz="1700" dirty="0">
                <a:latin typeface="Calibri"/>
                <a:cs typeface="Calibri"/>
              </a:rPr>
              <a:t>it</a:t>
            </a:r>
            <a:r>
              <a:rPr sz="1700" spc="-15" dirty="0">
                <a:latin typeface="Calibri"/>
                <a:cs typeface="Calibri"/>
              </a:rPr>
              <a:t> </a:t>
            </a:r>
            <a:r>
              <a:rPr sz="1700" dirty="0">
                <a:latin typeface="Calibri"/>
                <a:cs typeface="Calibri"/>
              </a:rPr>
              <a:t>will</a:t>
            </a:r>
            <a:r>
              <a:rPr sz="1700" spc="-10" dirty="0">
                <a:latin typeface="Calibri"/>
                <a:cs typeface="Calibri"/>
              </a:rPr>
              <a:t> </a:t>
            </a:r>
            <a:r>
              <a:rPr sz="1700" spc="-5" dirty="0">
                <a:latin typeface="Calibri"/>
                <a:cs typeface="Calibri"/>
              </a:rPr>
              <a:t>provide</a:t>
            </a:r>
            <a:r>
              <a:rPr sz="1700" spc="-25" dirty="0">
                <a:latin typeface="Calibri"/>
                <a:cs typeface="Calibri"/>
              </a:rPr>
              <a:t> </a:t>
            </a:r>
            <a:r>
              <a:rPr sz="1700" dirty="0">
                <a:latin typeface="Calibri"/>
                <a:cs typeface="Calibri"/>
              </a:rPr>
              <a:t>the </a:t>
            </a:r>
            <a:r>
              <a:rPr sz="1700" spc="5" dirty="0">
                <a:latin typeface="Calibri"/>
                <a:cs typeface="Calibri"/>
              </a:rPr>
              <a:t> </a:t>
            </a:r>
            <a:r>
              <a:rPr sz="1700" spc="-5" dirty="0">
                <a:latin typeface="Calibri"/>
                <a:cs typeface="Calibri"/>
              </a:rPr>
              <a:t>insurance </a:t>
            </a:r>
            <a:r>
              <a:rPr sz="1700" spc="5" dirty="0">
                <a:latin typeface="Calibri"/>
                <a:cs typeface="Calibri"/>
              </a:rPr>
              <a:t>service. </a:t>
            </a:r>
            <a:r>
              <a:rPr sz="1700" dirty="0">
                <a:latin typeface="Calibri"/>
                <a:cs typeface="Calibri"/>
              </a:rPr>
              <a:t>In </a:t>
            </a:r>
            <a:r>
              <a:rPr sz="1700" u="heavy" spc="-5" dirty="0">
                <a:uFill>
                  <a:solidFill>
                    <a:srgbClr val="000000"/>
                  </a:solidFill>
                </a:uFill>
                <a:latin typeface="Calibri"/>
                <a:cs typeface="Calibri"/>
              </a:rPr>
              <a:t>some cases </a:t>
            </a:r>
            <a:r>
              <a:rPr sz="1700" u="heavy" dirty="0">
                <a:uFill>
                  <a:solidFill>
                    <a:srgbClr val="000000"/>
                  </a:solidFill>
                </a:uFill>
                <a:latin typeface="Calibri"/>
                <a:cs typeface="Calibri"/>
              </a:rPr>
              <a:t>the </a:t>
            </a:r>
            <a:r>
              <a:rPr sz="1700" u="heavy" spc="-5" dirty="0">
                <a:uFill>
                  <a:solidFill>
                    <a:srgbClr val="000000"/>
                  </a:solidFill>
                </a:uFill>
                <a:latin typeface="Calibri"/>
                <a:cs typeface="Calibri"/>
              </a:rPr>
              <a:t>proposal </a:t>
            </a:r>
            <a:r>
              <a:rPr sz="1700" u="heavy" dirty="0">
                <a:uFill>
                  <a:solidFill>
                    <a:srgbClr val="000000"/>
                  </a:solidFill>
                </a:uFill>
                <a:latin typeface="Calibri"/>
                <a:cs typeface="Calibri"/>
              </a:rPr>
              <a:t>is </a:t>
            </a:r>
            <a:r>
              <a:rPr sz="1700" u="heavy" spc="-5" dirty="0">
                <a:uFill>
                  <a:solidFill>
                    <a:srgbClr val="000000"/>
                  </a:solidFill>
                </a:uFill>
                <a:latin typeface="Calibri"/>
                <a:cs typeface="Calibri"/>
              </a:rPr>
              <a:t>rejected </a:t>
            </a:r>
            <a:r>
              <a:rPr sz="1700" dirty="0">
                <a:latin typeface="Calibri"/>
                <a:cs typeface="Calibri"/>
              </a:rPr>
              <a:t>and the </a:t>
            </a:r>
            <a:r>
              <a:rPr sz="1700" spc="-5" dirty="0">
                <a:latin typeface="Calibri"/>
                <a:cs typeface="Calibri"/>
              </a:rPr>
              <a:t>full </a:t>
            </a:r>
            <a:r>
              <a:rPr sz="1700" dirty="0">
                <a:latin typeface="Calibri"/>
                <a:cs typeface="Calibri"/>
              </a:rPr>
              <a:t>amount of deposit is </a:t>
            </a:r>
            <a:r>
              <a:rPr sz="1700" spc="-10" dirty="0">
                <a:latin typeface="Calibri"/>
                <a:cs typeface="Calibri"/>
              </a:rPr>
              <a:t>refunded </a:t>
            </a:r>
            <a:r>
              <a:rPr sz="1700" spc="-5" dirty="0">
                <a:latin typeface="Calibri"/>
                <a:cs typeface="Calibri"/>
              </a:rPr>
              <a:t>to </a:t>
            </a:r>
            <a:r>
              <a:rPr sz="1700" dirty="0">
                <a:latin typeface="Calibri"/>
                <a:cs typeface="Calibri"/>
              </a:rPr>
              <a:t>the </a:t>
            </a:r>
            <a:r>
              <a:rPr sz="1700" spc="-5" dirty="0">
                <a:latin typeface="Calibri"/>
                <a:cs typeface="Calibri"/>
              </a:rPr>
              <a:t>prospective </a:t>
            </a:r>
            <a:r>
              <a:rPr sz="1700" dirty="0">
                <a:latin typeface="Calibri"/>
                <a:cs typeface="Calibri"/>
              </a:rPr>
              <a:t>policy </a:t>
            </a:r>
            <a:r>
              <a:rPr sz="1700" spc="5" dirty="0">
                <a:latin typeface="Calibri"/>
                <a:cs typeface="Calibri"/>
              </a:rPr>
              <a:t> </a:t>
            </a:r>
            <a:r>
              <a:rPr sz="1700" spc="-25" dirty="0">
                <a:latin typeface="Calibri"/>
                <a:cs typeface="Calibri"/>
              </a:rPr>
              <a:t>holder.</a:t>
            </a:r>
            <a:endParaRPr sz="1700" dirty="0">
              <a:latin typeface="Calibri"/>
              <a:cs typeface="Calibri"/>
            </a:endParaRPr>
          </a:p>
          <a:p>
            <a:pPr marL="324485" marR="85090" indent="-287020">
              <a:lnSpc>
                <a:spcPct val="100499"/>
              </a:lnSpc>
              <a:spcBef>
                <a:spcPts val="560"/>
              </a:spcBef>
              <a:buFont typeface="Wingdings"/>
              <a:buChar char=""/>
              <a:tabLst>
                <a:tab pos="325120" algn="l"/>
              </a:tabLst>
            </a:pPr>
            <a:r>
              <a:rPr sz="2100" b="1" spc="-10" dirty="0">
                <a:solidFill>
                  <a:srgbClr val="B52B1F"/>
                </a:solidFill>
                <a:latin typeface="Calibri"/>
                <a:cs typeface="Calibri"/>
              </a:rPr>
              <a:t>Litigative</a:t>
            </a:r>
            <a:r>
              <a:rPr sz="2100" b="1" spc="-5" dirty="0">
                <a:solidFill>
                  <a:srgbClr val="B52B1F"/>
                </a:solidFill>
                <a:latin typeface="Calibri"/>
                <a:cs typeface="Calibri"/>
              </a:rPr>
              <a:t> </a:t>
            </a:r>
            <a:r>
              <a:rPr sz="2100" b="1" dirty="0">
                <a:solidFill>
                  <a:srgbClr val="B52B1F"/>
                </a:solidFill>
                <a:latin typeface="Calibri"/>
                <a:cs typeface="Calibri"/>
              </a:rPr>
              <a:t>Issue:</a:t>
            </a:r>
            <a:r>
              <a:rPr sz="2100" b="1" spc="-25" dirty="0">
                <a:solidFill>
                  <a:srgbClr val="B52B1F"/>
                </a:solidFill>
                <a:latin typeface="Calibri"/>
                <a:cs typeface="Calibri"/>
              </a:rPr>
              <a:t> </a:t>
            </a:r>
            <a:r>
              <a:rPr sz="1800" b="1" dirty="0">
                <a:latin typeface="Calibri"/>
                <a:cs typeface="Calibri"/>
              </a:rPr>
              <a:t>-</a:t>
            </a:r>
            <a:r>
              <a:rPr sz="1800" b="1" spc="5" dirty="0">
                <a:latin typeface="Calibri"/>
                <a:cs typeface="Calibri"/>
              </a:rPr>
              <a:t> </a:t>
            </a:r>
            <a:r>
              <a:rPr sz="1800" spc="-5" dirty="0">
                <a:latin typeface="Calibri"/>
                <a:cs typeface="Calibri"/>
              </a:rPr>
              <a:t>Whether</a:t>
            </a:r>
            <a:r>
              <a:rPr sz="1800" spc="25" dirty="0">
                <a:latin typeface="Calibri"/>
                <a:cs typeface="Calibri"/>
              </a:rPr>
              <a:t> </a:t>
            </a:r>
            <a:r>
              <a:rPr sz="1800" dirty="0">
                <a:latin typeface="Calibri"/>
                <a:cs typeface="Calibri"/>
              </a:rPr>
              <a:t>the</a:t>
            </a:r>
            <a:r>
              <a:rPr sz="1800" spc="10" dirty="0">
                <a:latin typeface="Calibri"/>
                <a:cs typeface="Calibri"/>
              </a:rPr>
              <a:t> </a:t>
            </a:r>
            <a:r>
              <a:rPr sz="1800" b="1" spc="-5" dirty="0">
                <a:latin typeface="Calibri"/>
                <a:cs typeface="Calibri"/>
              </a:rPr>
              <a:t>Time</a:t>
            </a:r>
            <a:r>
              <a:rPr sz="1800" b="1" dirty="0">
                <a:latin typeface="Calibri"/>
                <a:cs typeface="Calibri"/>
              </a:rPr>
              <a:t> of Supply</a:t>
            </a:r>
            <a:r>
              <a:rPr sz="1800" b="1" spc="-20" dirty="0">
                <a:latin typeface="Calibri"/>
                <a:cs typeface="Calibri"/>
              </a:rPr>
              <a:t> </a:t>
            </a:r>
            <a:r>
              <a:rPr sz="1800" spc="-5" dirty="0">
                <a:latin typeface="Calibri"/>
                <a:cs typeface="Calibri"/>
              </a:rPr>
              <a:t>would</a:t>
            </a:r>
            <a:r>
              <a:rPr sz="1800" spc="15" dirty="0">
                <a:latin typeface="Calibri"/>
                <a:cs typeface="Calibri"/>
              </a:rPr>
              <a:t> </a:t>
            </a:r>
            <a:r>
              <a:rPr sz="1800" spc="-5" dirty="0">
                <a:latin typeface="Calibri"/>
                <a:cs typeface="Calibri"/>
              </a:rPr>
              <a:t>be</a:t>
            </a:r>
            <a:r>
              <a:rPr sz="1800" spc="5" dirty="0">
                <a:latin typeface="Calibri"/>
                <a:cs typeface="Calibri"/>
              </a:rPr>
              <a:t> </a:t>
            </a:r>
            <a:r>
              <a:rPr sz="1800" dirty="0">
                <a:latin typeface="Calibri"/>
                <a:cs typeface="Calibri"/>
              </a:rPr>
              <a:t>the</a:t>
            </a:r>
            <a:r>
              <a:rPr sz="1800" spc="15" dirty="0">
                <a:latin typeface="Calibri"/>
                <a:cs typeface="Calibri"/>
              </a:rPr>
              <a:t> </a:t>
            </a:r>
            <a:r>
              <a:rPr sz="1800" spc="-15" dirty="0">
                <a:latin typeface="Calibri"/>
                <a:cs typeface="Calibri"/>
              </a:rPr>
              <a:t>date</a:t>
            </a:r>
            <a:r>
              <a:rPr sz="1800" spc="5" dirty="0">
                <a:latin typeface="Calibri"/>
                <a:cs typeface="Calibri"/>
              </a:rPr>
              <a:t> </a:t>
            </a:r>
            <a:r>
              <a:rPr sz="1800" spc="-5" dirty="0">
                <a:latin typeface="Calibri"/>
                <a:cs typeface="Calibri"/>
              </a:rPr>
              <a:t>on</a:t>
            </a:r>
            <a:r>
              <a:rPr sz="1800" spc="15" dirty="0">
                <a:latin typeface="Calibri"/>
                <a:cs typeface="Calibri"/>
              </a:rPr>
              <a:t> </a:t>
            </a:r>
            <a:r>
              <a:rPr sz="1800" spc="-5" dirty="0">
                <a:latin typeface="Calibri"/>
                <a:cs typeface="Calibri"/>
              </a:rPr>
              <a:t>which</a:t>
            </a:r>
            <a:r>
              <a:rPr sz="1800" spc="25" dirty="0">
                <a:latin typeface="Calibri"/>
                <a:cs typeface="Calibri"/>
              </a:rPr>
              <a:t> </a:t>
            </a:r>
            <a:r>
              <a:rPr sz="1800" dirty="0">
                <a:latin typeface="Calibri"/>
                <a:cs typeface="Calibri"/>
              </a:rPr>
              <a:t>the</a:t>
            </a:r>
            <a:r>
              <a:rPr sz="1800" spc="5" dirty="0">
                <a:latin typeface="Calibri"/>
                <a:cs typeface="Calibri"/>
              </a:rPr>
              <a:t> </a:t>
            </a:r>
            <a:r>
              <a:rPr sz="1800" spc="-10" dirty="0">
                <a:latin typeface="Calibri"/>
                <a:cs typeface="Calibri"/>
              </a:rPr>
              <a:t>insurance</a:t>
            </a:r>
            <a:r>
              <a:rPr sz="1800" spc="15" dirty="0">
                <a:latin typeface="Calibri"/>
                <a:cs typeface="Calibri"/>
              </a:rPr>
              <a:t> </a:t>
            </a:r>
            <a:r>
              <a:rPr sz="1800" spc="-10" dirty="0">
                <a:latin typeface="Calibri"/>
                <a:cs typeface="Calibri"/>
              </a:rPr>
              <a:t>company</a:t>
            </a:r>
            <a:r>
              <a:rPr sz="1800" spc="15" dirty="0">
                <a:latin typeface="Calibri"/>
                <a:cs typeface="Calibri"/>
              </a:rPr>
              <a:t> </a:t>
            </a:r>
            <a:r>
              <a:rPr sz="1800" spc="-10" dirty="0">
                <a:latin typeface="Calibri"/>
                <a:cs typeface="Calibri"/>
              </a:rPr>
              <a:t>receives</a:t>
            </a:r>
            <a:r>
              <a:rPr sz="1800" spc="10" dirty="0">
                <a:latin typeface="Calibri"/>
                <a:cs typeface="Calibri"/>
              </a:rPr>
              <a:t> </a:t>
            </a:r>
            <a:r>
              <a:rPr sz="1800" dirty="0">
                <a:latin typeface="Calibri"/>
                <a:cs typeface="Calibri"/>
              </a:rPr>
              <a:t>the</a:t>
            </a:r>
            <a:r>
              <a:rPr sz="1800" spc="15" dirty="0">
                <a:latin typeface="Calibri"/>
                <a:cs typeface="Calibri"/>
              </a:rPr>
              <a:t> </a:t>
            </a:r>
            <a:r>
              <a:rPr sz="1800" spc="-5" dirty="0">
                <a:latin typeface="Calibri"/>
                <a:cs typeface="Calibri"/>
              </a:rPr>
              <a:t>amount </a:t>
            </a:r>
            <a:r>
              <a:rPr sz="1800" dirty="0">
                <a:latin typeface="Calibri"/>
                <a:cs typeface="Calibri"/>
              </a:rPr>
              <a:t> </a:t>
            </a:r>
            <a:r>
              <a:rPr sz="1800" spc="-5" dirty="0">
                <a:latin typeface="Calibri"/>
                <a:cs typeface="Calibri"/>
              </a:rPr>
              <a:t>of</a:t>
            </a:r>
            <a:r>
              <a:rPr sz="1800" dirty="0">
                <a:latin typeface="Calibri"/>
                <a:cs typeface="Calibri"/>
              </a:rPr>
              <a:t> </a:t>
            </a:r>
            <a:r>
              <a:rPr sz="1800" spc="-5" dirty="0">
                <a:latin typeface="Calibri"/>
                <a:cs typeface="Calibri"/>
              </a:rPr>
              <a:t>proposal</a:t>
            </a:r>
            <a:r>
              <a:rPr sz="1800" spc="10" dirty="0">
                <a:latin typeface="Calibri"/>
                <a:cs typeface="Calibri"/>
              </a:rPr>
              <a:t> </a:t>
            </a:r>
            <a:r>
              <a:rPr sz="1800" spc="-5" dirty="0">
                <a:latin typeface="Calibri"/>
                <a:cs typeface="Calibri"/>
              </a:rPr>
              <a:t>deposit</a:t>
            </a:r>
            <a:r>
              <a:rPr sz="1800" dirty="0">
                <a:latin typeface="Calibri"/>
                <a:cs typeface="Calibri"/>
              </a:rPr>
              <a:t> </a:t>
            </a:r>
            <a:r>
              <a:rPr sz="1800" spc="-5" dirty="0">
                <a:latin typeface="Calibri"/>
                <a:cs typeface="Calibri"/>
              </a:rPr>
              <a:t>or</a:t>
            </a:r>
            <a:r>
              <a:rPr sz="1800" spc="10" dirty="0">
                <a:latin typeface="Calibri"/>
                <a:cs typeface="Calibri"/>
              </a:rPr>
              <a:t> </a:t>
            </a:r>
            <a:r>
              <a:rPr sz="1800" dirty="0">
                <a:latin typeface="Calibri"/>
                <a:cs typeface="Calibri"/>
              </a:rPr>
              <a:t>the</a:t>
            </a:r>
            <a:r>
              <a:rPr sz="1800" spc="5" dirty="0">
                <a:latin typeface="Calibri"/>
                <a:cs typeface="Calibri"/>
              </a:rPr>
              <a:t> </a:t>
            </a:r>
            <a:r>
              <a:rPr u="sng" spc="-10" dirty="0">
                <a:solidFill>
                  <a:srgbClr val="FF0000"/>
                </a:solidFill>
                <a:latin typeface="Calibri"/>
                <a:cs typeface="Calibri"/>
              </a:rPr>
              <a:t>date</a:t>
            </a:r>
            <a:r>
              <a:rPr u="sng" spc="15" dirty="0">
                <a:solidFill>
                  <a:srgbClr val="FF0000"/>
                </a:solidFill>
                <a:latin typeface="Calibri"/>
                <a:cs typeface="Calibri"/>
              </a:rPr>
              <a:t> </a:t>
            </a:r>
            <a:r>
              <a:rPr u="sng" spc="-5" dirty="0">
                <a:solidFill>
                  <a:srgbClr val="FF0000"/>
                </a:solidFill>
                <a:latin typeface="Calibri"/>
                <a:cs typeface="Calibri"/>
              </a:rPr>
              <a:t>on</a:t>
            </a:r>
            <a:r>
              <a:rPr u="sng" spc="20" dirty="0">
                <a:solidFill>
                  <a:srgbClr val="FF0000"/>
                </a:solidFill>
                <a:latin typeface="Calibri"/>
                <a:cs typeface="Calibri"/>
              </a:rPr>
              <a:t> </a:t>
            </a:r>
            <a:r>
              <a:rPr u="sng" dirty="0">
                <a:solidFill>
                  <a:srgbClr val="FF0000"/>
                </a:solidFill>
                <a:latin typeface="Calibri"/>
                <a:cs typeface="Calibri"/>
              </a:rPr>
              <a:t>which</a:t>
            </a:r>
            <a:r>
              <a:rPr u="sng" spc="10" dirty="0">
                <a:solidFill>
                  <a:srgbClr val="FF0000"/>
                </a:solidFill>
                <a:latin typeface="Calibri"/>
                <a:cs typeface="Calibri"/>
              </a:rPr>
              <a:t> </a:t>
            </a:r>
            <a:r>
              <a:rPr u="sng" dirty="0">
                <a:solidFill>
                  <a:srgbClr val="FF0000"/>
                </a:solidFill>
                <a:latin typeface="Calibri"/>
                <a:cs typeface="Calibri"/>
              </a:rPr>
              <a:t>the</a:t>
            </a:r>
            <a:r>
              <a:rPr u="sng" spc="15" dirty="0">
                <a:solidFill>
                  <a:srgbClr val="FF0000"/>
                </a:solidFill>
                <a:latin typeface="Calibri"/>
                <a:cs typeface="Calibri"/>
              </a:rPr>
              <a:t> </a:t>
            </a:r>
            <a:r>
              <a:rPr u="sng" spc="-5" dirty="0">
                <a:solidFill>
                  <a:srgbClr val="FF0000"/>
                </a:solidFill>
                <a:latin typeface="Calibri"/>
                <a:cs typeface="Calibri"/>
              </a:rPr>
              <a:t>policy</a:t>
            </a:r>
            <a:r>
              <a:rPr u="sng" spc="30" dirty="0">
                <a:solidFill>
                  <a:srgbClr val="FF0000"/>
                </a:solidFill>
                <a:latin typeface="Calibri"/>
                <a:cs typeface="Calibri"/>
              </a:rPr>
              <a:t> </a:t>
            </a:r>
            <a:r>
              <a:rPr u="sng" spc="-5" dirty="0">
                <a:solidFill>
                  <a:srgbClr val="FF0000"/>
                </a:solidFill>
                <a:latin typeface="Calibri"/>
                <a:cs typeface="Calibri"/>
              </a:rPr>
              <a:t>is</a:t>
            </a:r>
            <a:r>
              <a:rPr u="sng" spc="5" dirty="0">
                <a:solidFill>
                  <a:srgbClr val="FF0000"/>
                </a:solidFill>
                <a:latin typeface="Calibri"/>
                <a:cs typeface="Calibri"/>
              </a:rPr>
              <a:t> </a:t>
            </a:r>
            <a:r>
              <a:rPr u="sng" dirty="0">
                <a:solidFill>
                  <a:srgbClr val="FF0000"/>
                </a:solidFill>
                <a:latin typeface="Calibri"/>
                <a:cs typeface="Calibri"/>
              </a:rPr>
              <a:t>issued </a:t>
            </a:r>
            <a:r>
              <a:rPr sz="1800" dirty="0">
                <a:latin typeface="Calibri"/>
                <a:cs typeface="Calibri"/>
              </a:rPr>
              <a:t>and </a:t>
            </a:r>
            <a:r>
              <a:rPr sz="1800" spc="-5" dirty="0">
                <a:latin typeface="Calibri"/>
                <a:cs typeface="Calibri"/>
              </a:rPr>
              <a:t>amount</a:t>
            </a:r>
            <a:r>
              <a:rPr sz="1800" spc="5" dirty="0">
                <a:latin typeface="Calibri"/>
                <a:cs typeface="Calibri"/>
              </a:rPr>
              <a:t> </a:t>
            </a:r>
            <a:r>
              <a:rPr sz="1800" spc="-5" dirty="0">
                <a:latin typeface="Calibri"/>
                <a:cs typeface="Calibri"/>
              </a:rPr>
              <a:t>of</a:t>
            </a:r>
            <a:r>
              <a:rPr sz="1800" spc="15" dirty="0">
                <a:latin typeface="Calibri"/>
                <a:cs typeface="Calibri"/>
              </a:rPr>
              <a:t> </a:t>
            </a:r>
            <a:r>
              <a:rPr sz="1800" spc="-5" dirty="0">
                <a:latin typeface="Calibri"/>
                <a:cs typeface="Calibri"/>
              </a:rPr>
              <a:t>proposal</a:t>
            </a:r>
            <a:r>
              <a:rPr sz="1800" dirty="0">
                <a:latin typeface="Calibri"/>
                <a:cs typeface="Calibri"/>
              </a:rPr>
              <a:t> </a:t>
            </a:r>
            <a:r>
              <a:rPr sz="1800" spc="-5" dirty="0">
                <a:latin typeface="Calibri"/>
                <a:cs typeface="Calibri"/>
              </a:rPr>
              <a:t>deposit</a:t>
            </a:r>
            <a:r>
              <a:rPr sz="1800" spc="15" dirty="0">
                <a:latin typeface="Calibri"/>
                <a:cs typeface="Calibri"/>
              </a:rPr>
              <a:t> </a:t>
            </a:r>
            <a:r>
              <a:rPr sz="1800" spc="-5" dirty="0">
                <a:latin typeface="Calibri"/>
                <a:cs typeface="Calibri"/>
              </a:rPr>
              <a:t>is</a:t>
            </a:r>
            <a:r>
              <a:rPr sz="1800" spc="5" dirty="0">
                <a:latin typeface="Calibri"/>
                <a:cs typeface="Calibri"/>
              </a:rPr>
              <a:t> </a:t>
            </a:r>
            <a:r>
              <a:rPr sz="1800" spc="-10" dirty="0">
                <a:latin typeface="Calibri"/>
                <a:cs typeface="Calibri"/>
              </a:rPr>
              <a:t>appropriated</a:t>
            </a:r>
            <a:r>
              <a:rPr sz="1800" spc="15" dirty="0">
                <a:latin typeface="Calibri"/>
                <a:cs typeface="Calibri"/>
              </a:rPr>
              <a:t> </a:t>
            </a:r>
            <a:r>
              <a:rPr sz="1800" dirty="0">
                <a:latin typeface="Calibri"/>
                <a:cs typeface="Calibri"/>
              </a:rPr>
              <a:t>as</a:t>
            </a:r>
            <a:r>
              <a:rPr sz="1800" spc="5" dirty="0">
                <a:latin typeface="Calibri"/>
                <a:cs typeface="Calibri"/>
              </a:rPr>
              <a:t> </a:t>
            </a:r>
            <a:r>
              <a:rPr sz="1800" spc="-5" dirty="0">
                <a:latin typeface="Calibri"/>
                <a:cs typeface="Calibri"/>
              </a:rPr>
              <a:t>premium</a:t>
            </a:r>
            <a:r>
              <a:rPr sz="1800" spc="15" dirty="0">
                <a:latin typeface="Calibri"/>
                <a:cs typeface="Calibri"/>
              </a:rPr>
              <a:t> </a:t>
            </a:r>
            <a:r>
              <a:rPr sz="1800" dirty="0">
                <a:latin typeface="Calibri"/>
                <a:cs typeface="Calibri"/>
              </a:rPr>
              <a:t>?</a:t>
            </a:r>
          </a:p>
          <a:p>
            <a:pPr marL="324485" indent="-287020">
              <a:lnSpc>
                <a:spcPct val="100000"/>
              </a:lnSpc>
              <a:spcBef>
                <a:spcPts val="590"/>
              </a:spcBef>
              <a:buFont typeface="Wingdings"/>
              <a:buChar char=""/>
              <a:tabLst>
                <a:tab pos="325120" algn="l"/>
              </a:tabLst>
            </a:pPr>
            <a:r>
              <a:rPr sz="2100" b="1" spc="-5" dirty="0">
                <a:solidFill>
                  <a:srgbClr val="205D4A"/>
                </a:solidFill>
                <a:latin typeface="Calibri"/>
                <a:cs typeface="Calibri"/>
              </a:rPr>
              <a:t>Decision </a:t>
            </a:r>
            <a:r>
              <a:rPr sz="2100" b="1" dirty="0">
                <a:solidFill>
                  <a:srgbClr val="205D4A"/>
                </a:solidFill>
                <a:latin typeface="Calibri"/>
                <a:cs typeface="Calibri"/>
              </a:rPr>
              <a:t>:</a:t>
            </a:r>
            <a:r>
              <a:rPr sz="2100" b="1" spc="5" dirty="0">
                <a:solidFill>
                  <a:srgbClr val="205D4A"/>
                </a:solidFill>
                <a:latin typeface="Calibri"/>
                <a:cs typeface="Calibri"/>
              </a:rPr>
              <a:t> </a:t>
            </a:r>
            <a:r>
              <a:rPr sz="1800" spc="-5" dirty="0">
                <a:latin typeface="Calibri"/>
                <a:cs typeface="Calibri"/>
              </a:rPr>
              <a:t>The</a:t>
            </a:r>
            <a:r>
              <a:rPr sz="1800" spc="5" dirty="0">
                <a:latin typeface="Calibri"/>
                <a:cs typeface="Calibri"/>
              </a:rPr>
              <a:t> </a:t>
            </a:r>
            <a:r>
              <a:rPr sz="1800" spc="-10" dirty="0">
                <a:latin typeface="Calibri"/>
                <a:cs typeface="Calibri"/>
              </a:rPr>
              <a:t>company</a:t>
            </a:r>
            <a:r>
              <a:rPr sz="1800" spc="15" dirty="0">
                <a:latin typeface="Calibri"/>
                <a:cs typeface="Calibri"/>
              </a:rPr>
              <a:t> </a:t>
            </a:r>
            <a:r>
              <a:rPr sz="1800" u="heavy" spc="-5" dirty="0">
                <a:uFill>
                  <a:solidFill>
                    <a:srgbClr val="000000"/>
                  </a:solidFill>
                </a:uFill>
                <a:latin typeface="Calibri"/>
                <a:cs typeface="Calibri"/>
              </a:rPr>
              <a:t>does</a:t>
            </a:r>
            <a:r>
              <a:rPr sz="1800" u="heavy" spc="10" dirty="0">
                <a:uFill>
                  <a:solidFill>
                    <a:srgbClr val="000000"/>
                  </a:solidFill>
                </a:uFill>
                <a:latin typeface="Calibri"/>
                <a:cs typeface="Calibri"/>
              </a:rPr>
              <a:t> </a:t>
            </a:r>
            <a:r>
              <a:rPr sz="1800" u="heavy" spc="-5" dirty="0">
                <a:uFill>
                  <a:solidFill>
                    <a:srgbClr val="000000"/>
                  </a:solidFill>
                </a:uFill>
                <a:latin typeface="Calibri"/>
                <a:cs typeface="Calibri"/>
              </a:rPr>
              <a:t>not</a:t>
            </a:r>
            <a:r>
              <a:rPr sz="1800" u="heavy" spc="15" dirty="0">
                <a:uFill>
                  <a:solidFill>
                    <a:srgbClr val="000000"/>
                  </a:solidFill>
                </a:uFill>
                <a:latin typeface="Calibri"/>
                <a:cs typeface="Calibri"/>
              </a:rPr>
              <a:t> </a:t>
            </a:r>
            <a:r>
              <a:rPr sz="1800" u="heavy" spc="-10" dirty="0">
                <a:uFill>
                  <a:solidFill>
                    <a:srgbClr val="000000"/>
                  </a:solidFill>
                </a:uFill>
                <a:latin typeface="Calibri"/>
                <a:cs typeface="Calibri"/>
              </a:rPr>
              <a:t>provide</a:t>
            </a:r>
            <a:r>
              <a:rPr sz="1800" u="heavy" spc="15" dirty="0">
                <a:uFill>
                  <a:solidFill>
                    <a:srgbClr val="000000"/>
                  </a:solidFill>
                </a:uFill>
                <a:latin typeface="Calibri"/>
                <a:cs typeface="Calibri"/>
              </a:rPr>
              <a:t> </a:t>
            </a:r>
            <a:r>
              <a:rPr sz="1800" u="heavy" spc="-5" dirty="0">
                <a:uFill>
                  <a:solidFill>
                    <a:srgbClr val="000000"/>
                  </a:solidFill>
                </a:uFill>
                <a:latin typeface="Calibri"/>
                <a:cs typeface="Calibri"/>
              </a:rPr>
              <a:t>insurance</a:t>
            </a:r>
            <a:r>
              <a:rPr sz="1800" u="heavy" spc="15" dirty="0">
                <a:uFill>
                  <a:solidFill>
                    <a:srgbClr val="000000"/>
                  </a:solidFill>
                </a:uFill>
                <a:latin typeface="Calibri"/>
                <a:cs typeface="Calibri"/>
              </a:rPr>
              <a:t> </a:t>
            </a:r>
            <a:r>
              <a:rPr sz="1800" u="heavy" dirty="0">
                <a:uFill>
                  <a:solidFill>
                    <a:srgbClr val="000000"/>
                  </a:solidFill>
                </a:uFill>
                <a:latin typeface="Calibri"/>
                <a:cs typeface="Calibri"/>
              </a:rPr>
              <a:t>service</a:t>
            </a:r>
            <a:r>
              <a:rPr sz="1800" u="heavy" spc="10" dirty="0">
                <a:uFill>
                  <a:solidFill>
                    <a:srgbClr val="000000"/>
                  </a:solidFill>
                </a:uFill>
                <a:latin typeface="Calibri"/>
                <a:cs typeface="Calibri"/>
              </a:rPr>
              <a:t> </a:t>
            </a:r>
            <a:r>
              <a:rPr sz="1800" u="heavy" spc="-10" dirty="0">
                <a:uFill>
                  <a:solidFill>
                    <a:srgbClr val="000000"/>
                  </a:solidFill>
                </a:uFill>
                <a:latin typeface="Calibri"/>
                <a:cs typeface="Calibri"/>
              </a:rPr>
              <a:t>to</a:t>
            </a:r>
            <a:r>
              <a:rPr sz="1800" u="heavy" dirty="0">
                <a:uFill>
                  <a:solidFill>
                    <a:srgbClr val="000000"/>
                  </a:solidFill>
                </a:uFill>
                <a:latin typeface="Calibri"/>
                <a:cs typeface="Calibri"/>
              </a:rPr>
              <a:t> each</a:t>
            </a:r>
            <a:r>
              <a:rPr sz="1800" u="heavy" spc="20" dirty="0">
                <a:uFill>
                  <a:solidFill>
                    <a:srgbClr val="000000"/>
                  </a:solidFill>
                </a:uFill>
                <a:latin typeface="Calibri"/>
                <a:cs typeface="Calibri"/>
              </a:rPr>
              <a:t> </a:t>
            </a:r>
            <a:r>
              <a:rPr sz="1800" u="heavy" spc="-5" dirty="0">
                <a:uFill>
                  <a:solidFill>
                    <a:srgbClr val="000000"/>
                  </a:solidFill>
                </a:uFill>
                <a:latin typeface="Calibri"/>
                <a:cs typeface="Calibri"/>
              </a:rPr>
              <a:t>of</a:t>
            </a:r>
            <a:r>
              <a:rPr sz="1800" u="heavy" spc="20" dirty="0">
                <a:uFill>
                  <a:solidFill>
                    <a:srgbClr val="000000"/>
                  </a:solidFill>
                </a:uFill>
                <a:latin typeface="Calibri"/>
                <a:cs typeface="Calibri"/>
              </a:rPr>
              <a:t> </a:t>
            </a:r>
            <a:r>
              <a:rPr sz="1800" u="heavy" dirty="0">
                <a:uFill>
                  <a:solidFill>
                    <a:srgbClr val="000000"/>
                  </a:solidFill>
                </a:uFill>
                <a:latin typeface="Calibri"/>
                <a:cs typeface="Calibri"/>
              </a:rPr>
              <a:t>the</a:t>
            </a:r>
            <a:r>
              <a:rPr sz="1800" u="heavy" spc="5" dirty="0">
                <a:uFill>
                  <a:solidFill>
                    <a:srgbClr val="000000"/>
                  </a:solidFill>
                </a:uFill>
                <a:latin typeface="Calibri"/>
                <a:cs typeface="Calibri"/>
              </a:rPr>
              <a:t> </a:t>
            </a:r>
            <a:r>
              <a:rPr sz="1800" u="heavy" spc="-10" dirty="0">
                <a:uFill>
                  <a:solidFill>
                    <a:srgbClr val="000000"/>
                  </a:solidFill>
                </a:uFill>
                <a:latin typeface="Calibri"/>
                <a:cs typeface="Calibri"/>
              </a:rPr>
              <a:t>prospective</a:t>
            </a:r>
            <a:r>
              <a:rPr sz="1800" u="heavy" spc="10" dirty="0">
                <a:uFill>
                  <a:solidFill>
                    <a:srgbClr val="000000"/>
                  </a:solidFill>
                </a:uFill>
                <a:latin typeface="Calibri"/>
                <a:cs typeface="Calibri"/>
              </a:rPr>
              <a:t> </a:t>
            </a:r>
            <a:r>
              <a:rPr sz="1800" u="heavy" spc="-5" dirty="0">
                <a:uFill>
                  <a:solidFill>
                    <a:srgbClr val="000000"/>
                  </a:solidFill>
                </a:uFill>
                <a:latin typeface="Calibri"/>
                <a:cs typeface="Calibri"/>
              </a:rPr>
              <a:t>policy</a:t>
            </a:r>
            <a:r>
              <a:rPr sz="1800" u="heavy" spc="25" dirty="0">
                <a:uFill>
                  <a:solidFill>
                    <a:srgbClr val="000000"/>
                  </a:solidFill>
                </a:uFill>
                <a:latin typeface="Calibri"/>
                <a:cs typeface="Calibri"/>
              </a:rPr>
              <a:t> </a:t>
            </a:r>
            <a:r>
              <a:rPr sz="1800" u="heavy" spc="-30" dirty="0">
                <a:uFill>
                  <a:solidFill>
                    <a:srgbClr val="000000"/>
                  </a:solidFill>
                </a:uFill>
                <a:latin typeface="Calibri"/>
                <a:cs typeface="Calibri"/>
              </a:rPr>
              <a:t>holder.</a:t>
            </a:r>
            <a:endParaRPr sz="1800" dirty="0">
              <a:latin typeface="Calibri"/>
              <a:cs typeface="Calibri"/>
            </a:endParaRPr>
          </a:p>
          <a:p>
            <a:pPr marL="324485" marR="192405" indent="-287020">
              <a:lnSpc>
                <a:spcPct val="100000"/>
              </a:lnSpc>
              <a:spcBef>
                <a:spcPts val="615"/>
              </a:spcBef>
              <a:buFont typeface="Wingdings"/>
              <a:buChar char=""/>
              <a:tabLst>
                <a:tab pos="325120" algn="l"/>
              </a:tabLst>
            </a:pPr>
            <a:r>
              <a:rPr sz="1800" dirty="0">
                <a:latin typeface="Calibri"/>
                <a:cs typeface="Calibri"/>
              </a:rPr>
              <a:t>It </a:t>
            </a:r>
            <a:r>
              <a:rPr sz="1800" spc="-10" dirty="0">
                <a:latin typeface="Calibri"/>
                <a:cs typeface="Calibri"/>
              </a:rPr>
              <a:t>evaluates</a:t>
            </a:r>
            <a:r>
              <a:rPr sz="1800" spc="10" dirty="0">
                <a:latin typeface="Calibri"/>
                <a:cs typeface="Calibri"/>
              </a:rPr>
              <a:t> </a:t>
            </a:r>
            <a:r>
              <a:rPr sz="1800" dirty="0">
                <a:latin typeface="Calibri"/>
                <a:cs typeface="Calibri"/>
              </a:rPr>
              <a:t>the</a:t>
            </a:r>
            <a:r>
              <a:rPr sz="1800" spc="10" dirty="0">
                <a:latin typeface="Calibri"/>
                <a:cs typeface="Calibri"/>
              </a:rPr>
              <a:t> </a:t>
            </a:r>
            <a:r>
              <a:rPr sz="1800" spc="-5" dirty="0">
                <a:latin typeface="Calibri"/>
                <a:cs typeface="Calibri"/>
              </a:rPr>
              <a:t>proposal</a:t>
            </a:r>
            <a:r>
              <a:rPr sz="1800" spc="5" dirty="0">
                <a:latin typeface="Calibri"/>
                <a:cs typeface="Calibri"/>
              </a:rPr>
              <a:t> </a:t>
            </a:r>
            <a:r>
              <a:rPr sz="1800" dirty="0">
                <a:latin typeface="Calibri"/>
                <a:cs typeface="Calibri"/>
              </a:rPr>
              <a:t>and</a:t>
            </a:r>
            <a:r>
              <a:rPr sz="1800" spc="-5" dirty="0">
                <a:latin typeface="Calibri"/>
                <a:cs typeface="Calibri"/>
              </a:rPr>
              <a:t> </a:t>
            </a:r>
            <a:r>
              <a:rPr sz="1800" u="heavy" spc="-5" dirty="0">
                <a:uFill>
                  <a:solidFill>
                    <a:srgbClr val="000000"/>
                  </a:solidFill>
                </a:uFill>
                <a:latin typeface="Calibri"/>
                <a:cs typeface="Calibri"/>
              </a:rPr>
              <a:t>based</a:t>
            </a:r>
            <a:r>
              <a:rPr sz="1800" u="heavy" spc="10" dirty="0">
                <a:uFill>
                  <a:solidFill>
                    <a:srgbClr val="000000"/>
                  </a:solidFill>
                </a:uFill>
                <a:latin typeface="Calibri"/>
                <a:cs typeface="Calibri"/>
              </a:rPr>
              <a:t> </a:t>
            </a:r>
            <a:r>
              <a:rPr sz="1800" u="heavy" spc="-5" dirty="0">
                <a:uFill>
                  <a:solidFill>
                    <a:srgbClr val="000000"/>
                  </a:solidFill>
                </a:uFill>
                <a:latin typeface="Calibri"/>
                <a:cs typeface="Calibri"/>
              </a:rPr>
              <a:t>on</a:t>
            </a:r>
            <a:r>
              <a:rPr sz="1800" u="heavy" spc="20" dirty="0">
                <a:uFill>
                  <a:solidFill>
                    <a:srgbClr val="000000"/>
                  </a:solidFill>
                </a:uFill>
                <a:latin typeface="Calibri"/>
                <a:cs typeface="Calibri"/>
              </a:rPr>
              <a:t> </a:t>
            </a:r>
            <a:r>
              <a:rPr sz="1800" u="heavy" dirty="0">
                <a:uFill>
                  <a:solidFill>
                    <a:srgbClr val="000000"/>
                  </a:solidFill>
                </a:uFill>
                <a:latin typeface="Calibri"/>
                <a:cs typeface="Calibri"/>
              </a:rPr>
              <a:t>the </a:t>
            </a:r>
            <a:r>
              <a:rPr sz="1800" u="heavy" spc="-10" dirty="0">
                <a:uFill>
                  <a:solidFill>
                    <a:srgbClr val="000000"/>
                  </a:solidFill>
                </a:uFill>
                <a:latin typeface="Calibri"/>
                <a:cs typeface="Calibri"/>
              </a:rPr>
              <a:t>evaluation</a:t>
            </a:r>
            <a:r>
              <a:rPr sz="1800" u="heavy" spc="20" dirty="0">
                <a:uFill>
                  <a:solidFill>
                    <a:srgbClr val="000000"/>
                  </a:solidFill>
                </a:uFill>
                <a:latin typeface="Calibri"/>
                <a:cs typeface="Calibri"/>
              </a:rPr>
              <a:t> </a:t>
            </a:r>
            <a:r>
              <a:rPr sz="1800" u="heavy" spc="-5" dirty="0">
                <a:uFill>
                  <a:solidFill>
                    <a:srgbClr val="000000"/>
                  </a:solidFill>
                </a:uFill>
                <a:latin typeface="Calibri"/>
                <a:cs typeface="Calibri"/>
              </a:rPr>
              <a:t>agrees/disagree</a:t>
            </a:r>
            <a:r>
              <a:rPr sz="1800" u="heavy" spc="10" dirty="0">
                <a:uFill>
                  <a:solidFill>
                    <a:srgbClr val="000000"/>
                  </a:solidFill>
                </a:uFill>
                <a:latin typeface="Calibri"/>
                <a:cs typeface="Calibri"/>
              </a:rPr>
              <a:t> </a:t>
            </a:r>
            <a:r>
              <a:rPr sz="1800" u="heavy" spc="-10" dirty="0">
                <a:uFill>
                  <a:solidFill>
                    <a:srgbClr val="000000"/>
                  </a:solidFill>
                </a:uFill>
                <a:latin typeface="Calibri"/>
                <a:cs typeface="Calibri"/>
              </a:rPr>
              <a:t>to</a:t>
            </a:r>
            <a:r>
              <a:rPr sz="1800" u="heavy" spc="5" dirty="0">
                <a:uFill>
                  <a:solidFill>
                    <a:srgbClr val="000000"/>
                  </a:solidFill>
                </a:uFill>
                <a:latin typeface="Calibri"/>
                <a:cs typeface="Calibri"/>
              </a:rPr>
              <a:t> </a:t>
            </a:r>
            <a:r>
              <a:rPr sz="1800" u="heavy" spc="-10" dirty="0">
                <a:uFill>
                  <a:solidFill>
                    <a:srgbClr val="000000"/>
                  </a:solidFill>
                </a:uFill>
                <a:latin typeface="Calibri"/>
                <a:cs typeface="Calibri"/>
              </a:rPr>
              <a:t>provide</a:t>
            </a:r>
            <a:r>
              <a:rPr sz="1800" u="heavy" spc="15" dirty="0">
                <a:uFill>
                  <a:solidFill>
                    <a:srgbClr val="000000"/>
                  </a:solidFill>
                </a:uFill>
                <a:latin typeface="Calibri"/>
                <a:cs typeface="Calibri"/>
              </a:rPr>
              <a:t> </a:t>
            </a:r>
            <a:r>
              <a:rPr sz="1800" u="heavy" dirty="0">
                <a:uFill>
                  <a:solidFill>
                    <a:srgbClr val="000000"/>
                  </a:solidFill>
                </a:uFill>
                <a:latin typeface="Calibri"/>
                <a:cs typeface="Calibri"/>
              </a:rPr>
              <a:t>the</a:t>
            </a:r>
            <a:r>
              <a:rPr sz="1800" u="heavy" spc="5" dirty="0">
                <a:uFill>
                  <a:solidFill>
                    <a:srgbClr val="000000"/>
                  </a:solidFill>
                </a:uFill>
                <a:latin typeface="Calibri"/>
                <a:cs typeface="Calibri"/>
              </a:rPr>
              <a:t> </a:t>
            </a:r>
            <a:r>
              <a:rPr sz="1800" u="heavy" dirty="0">
                <a:uFill>
                  <a:solidFill>
                    <a:srgbClr val="000000"/>
                  </a:solidFill>
                </a:uFill>
                <a:latin typeface="Calibri"/>
                <a:cs typeface="Calibri"/>
              </a:rPr>
              <a:t>service</a:t>
            </a:r>
            <a:r>
              <a:rPr sz="1800" dirty="0">
                <a:latin typeface="Calibri"/>
                <a:cs typeface="Calibri"/>
              </a:rPr>
              <a:t>.</a:t>
            </a:r>
            <a:r>
              <a:rPr sz="1800" spc="5" dirty="0">
                <a:latin typeface="Calibri"/>
                <a:cs typeface="Calibri"/>
              </a:rPr>
              <a:t> </a:t>
            </a:r>
            <a:r>
              <a:rPr sz="1800" spc="-15" dirty="0">
                <a:latin typeface="Calibri"/>
                <a:cs typeface="Calibri"/>
              </a:rPr>
              <a:t>Therefore</a:t>
            </a:r>
            <a:r>
              <a:rPr sz="1800" spc="20" dirty="0">
                <a:latin typeface="Calibri"/>
                <a:cs typeface="Calibri"/>
              </a:rPr>
              <a:t> </a:t>
            </a:r>
            <a:r>
              <a:rPr sz="1800" dirty="0">
                <a:latin typeface="Calibri"/>
                <a:cs typeface="Calibri"/>
              </a:rPr>
              <a:t>the </a:t>
            </a:r>
            <a:r>
              <a:rPr sz="1800" spc="-5" dirty="0">
                <a:latin typeface="Calibri"/>
                <a:cs typeface="Calibri"/>
              </a:rPr>
              <a:t>agreement of </a:t>
            </a:r>
            <a:r>
              <a:rPr sz="1800" spc="-390" dirty="0">
                <a:latin typeface="Calibri"/>
                <a:cs typeface="Calibri"/>
              </a:rPr>
              <a:t> </a:t>
            </a:r>
            <a:r>
              <a:rPr sz="1800" spc="-10" dirty="0">
                <a:latin typeface="Calibri"/>
                <a:cs typeface="Calibri"/>
              </a:rPr>
              <a:t>provide</a:t>
            </a:r>
            <a:r>
              <a:rPr sz="1800" spc="15" dirty="0">
                <a:latin typeface="Calibri"/>
                <a:cs typeface="Calibri"/>
              </a:rPr>
              <a:t> </a:t>
            </a:r>
            <a:r>
              <a:rPr sz="1800" dirty="0">
                <a:latin typeface="Calibri"/>
                <a:cs typeface="Calibri"/>
              </a:rPr>
              <a:t>the</a:t>
            </a:r>
            <a:r>
              <a:rPr sz="1800" spc="5" dirty="0">
                <a:latin typeface="Calibri"/>
                <a:cs typeface="Calibri"/>
              </a:rPr>
              <a:t> </a:t>
            </a:r>
            <a:r>
              <a:rPr sz="1800" dirty="0">
                <a:latin typeface="Calibri"/>
                <a:cs typeface="Calibri"/>
              </a:rPr>
              <a:t>service</a:t>
            </a:r>
            <a:r>
              <a:rPr sz="1800" spc="5" dirty="0">
                <a:latin typeface="Calibri"/>
                <a:cs typeface="Calibri"/>
              </a:rPr>
              <a:t> </a:t>
            </a:r>
            <a:r>
              <a:rPr sz="1800" spc="-5" dirty="0">
                <a:latin typeface="Calibri"/>
                <a:cs typeface="Calibri"/>
              </a:rPr>
              <a:t>does</a:t>
            </a:r>
            <a:r>
              <a:rPr sz="1800" spc="5" dirty="0">
                <a:latin typeface="Calibri"/>
                <a:cs typeface="Calibri"/>
              </a:rPr>
              <a:t> </a:t>
            </a:r>
            <a:r>
              <a:rPr sz="1800" spc="-5" dirty="0">
                <a:latin typeface="Calibri"/>
                <a:cs typeface="Calibri"/>
              </a:rPr>
              <a:t>not</a:t>
            </a:r>
            <a:r>
              <a:rPr sz="1800" spc="5" dirty="0">
                <a:latin typeface="Calibri"/>
                <a:cs typeface="Calibri"/>
              </a:rPr>
              <a:t> </a:t>
            </a:r>
            <a:r>
              <a:rPr sz="1800" dirty="0">
                <a:latin typeface="Calibri"/>
                <a:cs typeface="Calibri"/>
              </a:rPr>
              <a:t>happen</a:t>
            </a:r>
            <a:r>
              <a:rPr sz="1800" spc="15" dirty="0">
                <a:latin typeface="Calibri"/>
                <a:cs typeface="Calibri"/>
              </a:rPr>
              <a:t> </a:t>
            </a:r>
            <a:r>
              <a:rPr sz="1800" spc="-5" dirty="0">
                <a:latin typeface="Calibri"/>
                <a:cs typeface="Calibri"/>
              </a:rPr>
              <a:t>at</a:t>
            </a:r>
            <a:r>
              <a:rPr sz="1800" dirty="0">
                <a:latin typeface="Calibri"/>
                <a:cs typeface="Calibri"/>
              </a:rPr>
              <a:t> the </a:t>
            </a:r>
            <a:r>
              <a:rPr sz="1800" spc="-5" dirty="0">
                <a:latin typeface="Calibri"/>
                <a:cs typeface="Calibri"/>
              </a:rPr>
              <a:t>proposal</a:t>
            </a:r>
            <a:r>
              <a:rPr sz="1800" spc="10" dirty="0">
                <a:latin typeface="Calibri"/>
                <a:cs typeface="Calibri"/>
              </a:rPr>
              <a:t> </a:t>
            </a:r>
            <a:r>
              <a:rPr sz="1800" spc="-10" dirty="0">
                <a:latin typeface="Calibri"/>
                <a:cs typeface="Calibri"/>
              </a:rPr>
              <a:t>stage.</a:t>
            </a:r>
            <a:endParaRPr sz="1800" dirty="0">
              <a:latin typeface="Calibri"/>
              <a:cs typeface="Calibri"/>
            </a:endParaRPr>
          </a:p>
          <a:p>
            <a:pPr marL="324485" marR="75565" indent="-287020">
              <a:lnSpc>
                <a:spcPct val="100400"/>
              </a:lnSpc>
              <a:spcBef>
                <a:spcPts val="590"/>
              </a:spcBef>
              <a:buFont typeface="Wingdings"/>
              <a:buChar char=""/>
              <a:tabLst>
                <a:tab pos="375920" algn="l"/>
                <a:tab pos="376555" algn="l"/>
              </a:tabLst>
            </a:pPr>
            <a:r>
              <a:rPr dirty="0"/>
              <a:t>	</a:t>
            </a:r>
            <a:r>
              <a:rPr lang="en-IN" sz="1600" b="1" spc="-10" dirty="0">
                <a:latin typeface="Calibri"/>
                <a:cs typeface="Calibri"/>
              </a:rPr>
              <a:t>After Underwriting the policy GST </a:t>
            </a:r>
            <a:r>
              <a:rPr lang="en-IN" sz="1600" b="1" spc="-10" dirty="0" err="1">
                <a:latin typeface="Calibri"/>
                <a:cs typeface="Calibri"/>
              </a:rPr>
              <a:t>levi</a:t>
            </a:r>
            <a:r>
              <a:rPr lang="en-IN" sz="1600" b="1" spc="-10" dirty="0">
                <a:latin typeface="Calibri"/>
                <a:cs typeface="Calibri"/>
              </a:rPr>
              <a:t> incidence.</a:t>
            </a:r>
          </a:p>
          <a:p>
            <a:pPr marL="324485" marR="75565" indent="-287020">
              <a:lnSpc>
                <a:spcPct val="100400"/>
              </a:lnSpc>
              <a:spcBef>
                <a:spcPts val="590"/>
              </a:spcBef>
              <a:buFont typeface="Wingdings"/>
              <a:buChar char=""/>
              <a:tabLst>
                <a:tab pos="375920" algn="l"/>
                <a:tab pos="376555" algn="l"/>
              </a:tabLst>
            </a:pPr>
            <a:r>
              <a:rPr lang="en-IN" sz="1600" b="1" spc="-10" dirty="0">
                <a:latin typeface="Calibri"/>
                <a:cs typeface="Calibri"/>
              </a:rPr>
              <a:t>Within 45 days  of supply of services Insurer has to issue GST </a:t>
            </a:r>
            <a:r>
              <a:rPr lang="en-IN" sz="1600" b="1" spc="-10">
                <a:latin typeface="Calibri"/>
                <a:cs typeface="Calibri"/>
              </a:rPr>
              <a:t>Invoice- Rule-47</a:t>
            </a:r>
            <a:endParaRPr sz="1600" dirty="0">
              <a:latin typeface="Calibri"/>
              <a:cs typeface="Calibri"/>
            </a:endParaRPr>
          </a:p>
        </p:txBody>
      </p:sp>
      <p:grpSp>
        <p:nvGrpSpPr>
          <p:cNvPr id="8" name="object 8"/>
          <p:cNvGrpSpPr/>
          <p:nvPr/>
        </p:nvGrpSpPr>
        <p:grpSpPr>
          <a:xfrm>
            <a:off x="10317289" y="6289356"/>
            <a:ext cx="1879600" cy="573405"/>
            <a:chOff x="10317289" y="6289356"/>
            <a:chExt cx="1879600" cy="573405"/>
          </a:xfrm>
        </p:grpSpPr>
        <p:sp>
          <p:nvSpPr>
            <p:cNvPr id="9" name="object 9"/>
            <p:cNvSpPr/>
            <p:nvPr/>
          </p:nvSpPr>
          <p:spPr>
            <a:xfrm>
              <a:off x="10322052" y="6294119"/>
              <a:ext cx="1870075" cy="563880"/>
            </a:xfrm>
            <a:custGeom>
              <a:avLst/>
              <a:gdLst/>
              <a:ahLst/>
              <a:cxnLst/>
              <a:rect l="l" t="t" r="r" b="b"/>
              <a:pathLst>
                <a:path w="1870075" h="563879">
                  <a:moveTo>
                    <a:pt x="1869946" y="0"/>
                  </a:moveTo>
                  <a:lnTo>
                    <a:pt x="0" y="0"/>
                  </a:lnTo>
                  <a:lnTo>
                    <a:pt x="0" y="563880"/>
                  </a:lnTo>
                  <a:lnTo>
                    <a:pt x="1869946" y="563880"/>
                  </a:lnTo>
                  <a:lnTo>
                    <a:pt x="1869946" y="0"/>
                  </a:lnTo>
                  <a:close/>
                </a:path>
              </a:pathLst>
            </a:custGeom>
            <a:solidFill>
              <a:srgbClr val="124262"/>
            </a:solidFill>
          </p:spPr>
          <p:txBody>
            <a:bodyPr wrap="square" lIns="0" tIns="0" rIns="0" bIns="0" rtlCol="0"/>
            <a:lstStyle/>
            <a:p>
              <a:endParaRPr/>
            </a:p>
          </p:txBody>
        </p:sp>
        <p:sp>
          <p:nvSpPr>
            <p:cNvPr id="10" name="object 10"/>
            <p:cNvSpPr/>
            <p:nvPr/>
          </p:nvSpPr>
          <p:spPr>
            <a:xfrm>
              <a:off x="10322052" y="6294119"/>
              <a:ext cx="1870075" cy="563880"/>
            </a:xfrm>
            <a:custGeom>
              <a:avLst/>
              <a:gdLst/>
              <a:ahLst/>
              <a:cxnLst/>
              <a:rect l="l" t="t" r="r" b="b"/>
              <a:pathLst>
                <a:path w="1870075" h="563879">
                  <a:moveTo>
                    <a:pt x="1869946" y="0"/>
                  </a:moveTo>
                  <a:lnTo>
                    <a:pt x="0" y="0"/>
                  </a:lnTo>
                  <a:lnTo>
                    <a:pt x="0" y="563880"/>
                  </a:lnTo>
                </a:path>
              </a:pathLst>
            </a:custGeom>
            <a:ln w="9525">
              <a:solidFill>
                <a:srgbClr val="C00000"/>
              </a:solidFill>
            </a:ln>
          </p:spPr>
          <p:txBody>
            <a:bodyPr wrap="square" lIns="0" tIns="0" rIns="0" bIns="0" rtlCol="0"/>
            <a:lstStyle/>
            <a:p>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6333743"/>
            <a:ext cx="10322560" cy="524510"/>
            <a:chOff x="0" y="6333743"/>
            <a:chExt cx="10322560" cy="524510"/>
          </a:xfrm>
        </p:grpSpPr>
        <p:sp>
          <p:nvSpPr>
            <p:cNvPr id="3" name="object 3"/>
            <p:cNvSpPr/>
            <p:nvPr/>
          </p:nvSpPr>
          <p:spPr>
            <a:xfrm>
              <a:off x="3046" y="6429757"/>
              <a:ext cx="10319385" cy="428625"/>
            </a:xfrm>
            <a:custGeom>
              <a:avLst/>
              <a:gdLst/>
              <a:ahLst/>
              <a:cxnLst/>
              <a:rect l="l" t="t" r="r" b="b"/>
              <a:pathLst>
                <a:path w="10319385" h="428625">
                  <a:moveTo>
                    <a:pt x="0" y="428242"/>
                  </a:moveTo>
                  <a:lnTo>
                    <a:pt x="10319006" y="428242"/>
                  </a:lnTo>
                  <a:lnTo>
                    <a:pt x="10319006" y="0"/>
                  </a:lnTo>
                  <a:lnTo>
                    <a:pt x="0" y="0"/>
                  </a:lnTo>
                  <a:lnTo>
                    <a:pt x="0" y="428242"/>
                  </a:lnTo>
                  <a:close/>
                </a:path>
              </a:pathLst>
            </a:custGeom>
            <a:solidFill>
              <a:srgbClr val="2582C5"/>
            </a:solidFill>
          </p:spPr>
          <p:txBody>
            <a:bodyPr wrap="square" lIns="0" tIns="0" rIns="0" bIns="0" rtlCol="0"/>
            <a:lstStyle/>
            <a:p>
              <a:endParaRPr/>
            </a:p>
          </p:txBody>
        </p:sp>
        <p:sp>
          <p:nvSpPr>
            <p:cNvPr id="4" name="object 4"/>
            <p:cNvSpPr/>
            <p:nvPr/>
          </p:nvSpPr>
          <p:spPr>
            <a:xfrm>
              <a:off x="0" y="6333743"/>
              <a:ext cx="10322560" cy="64135"/>
            </a:xfrm>
            <a:custGeom>
              <a:avLst/>
              <a:gdLst/>
              <a:ahLst/>
              <a:cxnLst/>
              <a:rect l="l" t="t" r="r" b="b"/>
              <a:pathLst>
                <a:path w="10322560" h="64135">
                  <a:moveTo>
                    <a:pt x="0" y="64010"/>
                  </a:moveTo>
                  <a:lnTo>
                    <a:pt x="10322052" y="64010"/>
                  </a:lnTo>
                  <a:lnTo>
                    <a:pt x="10322052" y="0"/>
                  </a:lnTo>
                  <a:lnTo>
                    <a:pt x="0" y="0"/>
                  </a:lnTo>
                  <a:lnTo>
                    <a:pt x="0" y="64010"/>
                  </a:lnTo>
                  <a:close/>
                </a:path>
              </a:pathLst>
            </a:custGeom>
            <a:solidFill>
              <a:srgbClr val="1CACE4"/>
            </a:solidFill>
          </p:spPr>
          <p:txBody>
            <a:bodyPr wrap="square" lIns="0" tIns="0" rIns="0" bIns="0" rtlCol="0"/>
            <a:lstStyle/>
            <a:p>
              <a:endParaRPr/>
            </a:p>
          </p:txBody>
        </p:sp>
      </p:grpSp>
      <p:sp>
        <p:nvSpPr>
          <p:cNvPr id="5" name="object 5"/>
          <p:cNvSpPr/>
          <p:nvPr/>
        </p:nvSpPr>
        <p:spPr>
          <a:xfrm>
            <a:off x="0" y="816863"/>
            <a:ext cx="12192000" cy="1905"/>
          </a:xfrm>
          <a:custGeom>
            <a:avLst/>
            <a:gdLst/>
            <a:ahLst/>
            <a:cxnLst/>
            <a:rect l="l" t="t" r="r" b="b"/>
            <a:pathLst>
              <a:path w="12192000" h="1905">
                <a:moveTo>
                  <a:pt x="0" y="0"/>
                </a:moveTo>
                <a:lnTo>
                  <a:pt x="12192000" y="1651"/>
                </a:lnTo>
              </a:path>
            </a:pathLst>
          </a:custGeom>
          <a:ln w="6350">
            <a:solidFill>
              <a:srgbClr val="1CACE4"/>
            </a:solidFill>
          </a:ln>
        </p:spPr>
        <p:txBody>
          <a:bodyPr wrap="square" lIns="0" tIns="0" rIns="0" bIns="0" rtlCol="0"/>
          <a:lstStyle/>
          <a:p>
            <a:endParaRPr/>
          </a:p>
        </p:txBody>
      </p:sp>
      <p:sp>
        <p:nvSpPr>
          <p:cNvPr id="6" name="object 6"/>
          <p:cNvSpPr txBox="1">
            <a:spLocks noGrp="1"/>
          </p:cNvSpPr>
          <p:nvPr>
            <p:ph type="title"/>
          </p:nvPr>
        </p:nvSpPr>
        <p:spPr>
          <a:xfrm>
            <a:off x="1066801" y="144856"/>
            <a:ext cx="8687688" cy="504625"/>
          </a:xfrm>
          <a:prstGeom prst="rect">
            <a:avLst/>
          </a:prstGeom>
        </p:spPr>
        <p:txBody>
          <a:bodyPr vert="horz" wrap="square" lIns="0" tIns="12065" rIns="0" bIns="0" rtlCol="0">
            <a:spAutoFit/>
          </a:bodyPr>
          <a:lstStyle/>
          <a:p>
            <a:pPr marL="12700" algn="ctr">
              <a:lnSpc>
                <a:spcPct val="100000"/>
              </a:lnSpc>
              <a:spcBef>
                <a:spcPts val="95"/>
              </a:spcBef>
            </a:pPr>
            <a:r>
              <a:rPr b="1" spc="-15" dirty="0">
                <a:solidFill>
                  <a:schemeClr val="accent6">
                    <a:lumMod val="50000"/>
                  </a:schemeClr>
                </a:solidFill>
              </a:rPr>
              <a:t>LEVY</a:t>
            </a:r>
            <a:r>
              <a:rPr b="1" spc="-65" dirty="0">
                <a:solidFill>
                  <a:schemeClr val="accent6">
                    <a:lumMod val="50000"/>
                  </a:schemeClr>
                </a:solidFill>
              </a:rPr>
              <a:t> </a:t>
            </a:r>
            <a:r>
              <a:rPr b="1" spc="-25" dirty="0">
                <a:solidFill>
                  <a:schemeClr val="accent6">
                    <a:lumMod val="50000"/>
                  </a:schemeClr>
                </a:solidFill>
              </a:rPr>
              <a:t>u/s</a:t>
            </a:r>
            <a:r>
              <a:rPr b="1" spc="-65" dirty="0">
                <a:solidFill>
                  <a:schemeClr val="accent6">
                    <a:lumMod val="50000"/>
                  </a:schemeClr>
                </a:solidFill>
              </a:rPr>
              <a:t> </a:t>
            </a:r>
            <a:r>
              <a:rPr b="1" spc="-15" dirty="0">
                <a:solidFill>
                  <a:schemeClr val="accent6">
                    <a:lumMod val="50000"/>
                  </a:schemeClr>
                </a:solidFill>
              </a:rPr>
              <a:t>9(1)</a:t>
            </a:r>
            <a:r>
              <a:rPr b="1" spc="-55" dirty="0">
                <a:solidFill>
                  <a:schemeClr val="accent6">
                    <a:lumMod val="50000"/>
                  </a:schemeClr>
                </a:solidFill>
              </a:rPr>
              <a:t> </a:t>
            </a:r>
            <a:r>
              <a:rPr b="1" spc="-5" dirty="0">
                <a:solidFill>
                  <a:schemeClr val="accent6">
                    <a:lumMod val="50000"/>
                  </a:schemeClr>
                </a:solidFill>
              </a:rPr>
              <a:t>–</a:t>
            </a:r>
            <a:r>
              <a:rPr b="1" spc="-35" dirty="0">
                <a:solidFill>
                  <a:schemeClr val="accent6">
                    <a:lumMod val="50000"/>
                  </a:schemeClr>
                </a:solidFill>
              </a:rPr>
              <a:t> Outward</a:t>
            </a:r>
            <a:r>
              <a:rPr b="1" spc="-75" dirty="0">
                <a:solidFill>
                  <a:schemeClr val="accent6">
                    <a:lumMod val="50000"/>
                  </a:schemeClr>
                </a:solidFill>
              </a:rPr>
              <a:t> </a:t>
            </a:r>
            <a:r>
              <a:rPr b="1" spc="-20" dirty="0">
                <a:solidFill>
                  <a:schemeClr val="accent6">
                    <a:lumMod val="50000"/>
                  </a:schemeClr>
                </a:solidFill>
              </a:rPr>
              <a:t>Supplies</a:t>
            </a:r>
            <a:r>
              <a:rPr b="1" spc="-55" dirty="0">
                <a:solidFill>
                  <a:schemeClr val="accent6">
                    <a:lumMod val="50000"/>
                  </a:schemeClr>
                </a:solidFill>
              </a:rPr>
              <a:t> </a:t>
            </a:r>
            <a:r>
              <a:rPr b="1" spc="-5" dirty="0">
                <a:solidFill>
                  <a:schemeClr val="accent6">
                    <a:lumMod val="50000"/>
                  </a:schemeClr>
                </a:solidFill>
              </a:rPr>
              <a:t>–</a:t>
            </a:r>
            <a:r>
              <a:rPr b="1" spc="-35" dirty="0">
                <a:solidFill>
                  <a:schemeClr val="accent6">
                    <a:lumMod val="50000"/>
                  </a:schemeClr>
                </a:solidFill>
              </a:rPr>
              <a:t> </a:t>
            </a:r>
            <a:r>
              <a:rPr b="1" spc="-25" dirty="0">
                <a:solidFill>
                  <a:schemeClr val="accent6">
                    <a:lumMod val="50000"/>
                  </a:schemeClr>
                </a:solidFill>
              </a:rPr>
              <a:t>Litigative</a:t>
            </a:r>
            <a:r>
              <a:rPr b="1" spc="-65" dirty="0">
                <a:solidFill>
                  <a:schemeClr val="accent6">
                    <a:lumMod val="50000"/>
                  </a:schemeClr>
                </a:solidFill>
              </a:rPr>
              <a:t> </a:t>
            </a:r>
            <a:r>
              <a:rPr b="1" spc="-15" dirty="0">
                <a:solidFill>
                  <a:schemeClr val="accent6">
                    <a:lumMod val="50000"/>
                  </a:schemeClr>
                </a:solidFill>
              </a:rPr>
              <a:t>Issues</a:t>
            </a:r>
            <a:endParaRPr b="1" dirty="0">
              <a:solidFill>
                <a:schemeClr val="accent6">
                  <a:lumMod val="50000"/>
                </a:schemeClr>
              </a:solidFill>
            </a:endParaRPr>
          </a:p>
        </p:txBody>
      </p:sp>
      <p:sp>
        <p:nvSpPr>
          <p:cNvPr id="7" name="object 7"/>
          <p:cNvSpPr txBox="1"/>
          <p:nvPr/>
        </p:nvSpPr>
        <p:spPr>
          <a:xfrm>
            <a:off x="231343" y="829560"/>
            <a:ext cx="11816080" cy="3554819"/>
          </a:xfrm>
          <a:prstGeom prst="rect">
            <a:avLst/>
          </a:prstGeom>
        </p:spPr>
        <p:txBody>
          <a:bodyPr vert="horz" wrap="square" lIns="0" tIns="35560" rIns="0" bIns="0" rtlCol="0">
            <a:spAutoFit/>
          </a:bodyPr>
          <a:lstStyle/>
          <a:p>
            <a:pPr marL="324485" indent="-287020">
              <a:lnSpc>
                <a:spcPct val="100000"/>
              </a:lnSpc>
              <a:spcBef>
                <a:spcPts val="280"/>
              </a:spcBef>
              <a:buFont typeface="Wingdings"/>
              <a:buChar char=""/>
              <a:tabLst>
                <a:tab pos="325120" algn="l"/>
              </a:tabLst>
            </a:pPr>
            <a:r>
              <a:rPr sz="1800" b="1" spc="-5" dirty="0">
                <a:latin typeface="Calibri"/>
                <a:cs typeface="Calibri"/>
              </a:rPr>
              <a:t>GST</a:t>
            </a:r>
            <a:r>
              <a:rPr sz="1800" b="1" spc="5" dirty="0">
                <a:latin typeface="Calibri"/>
                <a:cs typeface="Calibri"/>
              </a:rPr>
              <a:t> </a:t>
            </a:r>
            <a:r>
              <a:rPr sz="1800" b="1" spc="-5" dirty="0">
                <a:latin typeface="Calibri"/>
                <a:cs typeface="Calibri"/>
              </a:rPr>
              <a:t>Incidence</a:t>
            </a:r>
            <a:r>
              <a:rPr sz="1800" b="1" spc="5" dirty="0">
                <a:latin typeface="Calibri"/>
                <a:cs typeface="Calibri"/>
              </a:rPr>
              <a:t> </a:t>
            </a:r>
            <a:r>
              <a:rPr sz="1800" b="1" dirty="0">
                <a:latin typeface="Calibri"/>
                <a:cs typeface="Calibri"/>
              </a:rPr>
              <a:t>on</a:t>
            </a:r>
            <a:r>
              <a:rPr sz="1800" b="1" spc="-30" dirty="0">
                <a:latin typeface="Calibri"/>
                <a:cs typeface="Calibri"/>
              </a:rPr>
              <a:t> </a:t>
            </a:r>
            <a:r>
              <a:rPr sz="1800" b="1" spc="-5" dirty="0">
                <a:latin typeface="Calibri"/>
                <a:cs typeface="Calibri"/>
              </a:rPr>
              <a:t>surrender/</a:t>
            </a:r>
            <a:r>
              <a:rPr sz="1800" b="1" spc="-30" dirty="0">
                <a:latin typeface="Calibri"/>
                <a:cs typeface="Calibri"/>
              </a:rPr>
              <a:t> </a:t>
            </a:r>
            <a:r>
              <a:rPr sz="1800" b="1" spc="-10" dirty="0">
                <a:latin typeface="Calibri"/>
                <a:cs typeface="Calibri"/>
              </a:rPr>
              <a:t>foreclosure</a:t>
            </a:r>
            <a:r>
              <a:rPr sz="1800" b="1" spc="-25" dirty="0">
                <a:latin typeface="Calibri"/>
                <a:cs typeface="Calibri"/>
              </a:rPr>
              <a:t> </a:t>
            </a:r>
            <a:r>
              <a:rPr sz="1800" b="1" spc="-10" dirty="0">
                <a:latin typeface="Calibri"/>
                <a:cs typeface="Calibri"/>
              </a:rPr>
              <a:t>charges</a:t>
            </a:r>
            <a:r>
              <a:rPr sz="1800" b="1" spc="-15" dirty="0">
                <a:latin typeface="Calibri"/>
                <a:cs typeface="Calibri"/>
              </a:rPr>
              <a:t> </a:t>
            </a:r>
            <a:r>
              <a:rPr sz="1800" b="1" spc="-10" dirty="0">
                <a:latin typeface="Calibri"/>
                <a:cs typeface="Calibri"/>
              </a:rPr>
              <a:t>covered</a:t>
            </a:r>
            <a:r>
              <a:rPr sz="1800" b="1" spc="-30" dirty="0">
                <a:latin typeface="Calibri"/>
                <a:cs typeface="Calibri"/>
              </a:rPr>
              <a:t> </a:t>
            </a:r>
            <a:r>
              <a:rPr sz="1800" b="1" spc="-10" dirty="0">
                <a:latin typeface="Calibri"/>
                <a:cs typeface="Calibri"/>
              </a:rPr>
              <a:t>from</a:t>
            </a:r>
            <a:r>
              <a:rPr sz="1800" b="1" spc="15" dirty="0">
                <a:latin typeface="Calibri"/>
                <a:cs typeface="Calibri"/>
              </a:rPr>
              <a:t> </a:t>
            </a:r>
            <a:r>
              <a:rPr sz="1800" b="1" dirty="0">
                <a:latin typeface="Calibri"/>
                <a:cs typeface="Calibri"/>
              </a:rPr>
              <a:t>policy</a:t>
            </a:r>
            <a:r>
              <a:rPr sz="1800" b="1" spc="-20" dirty="0">
                <a:latin typeface="Calibri"/>
                <a:cs typeface="Calibri"/>
              </a:rPr>
              <a:t> </a:t>
            </a:r>
            <a:r>
              <a:rPr sz="1800" b="1" dirty="0">
                <a:latin typeface="Calibri"/>
                <a:cs typeface="Calibri"/>
              </a:rPr>
              <a:t>holder</a:t>
            </a:r>
            <a:r>
              <a:rPr sz="1800" b="1" spc="-35" dirty="0">
                <a:latin typeface="Calibri"/>
                <a:cs typeface="Calibri"/>
              </a:rPr>
              <a:t> </a:t>
            </a:r>
            <a:r>
              <a:rPr sz="1800" b="1" spc="-10" dirty="0">
                <a:latin typeface="Calibri"/>
                <a:cs typeface="Calibri"/>
              </a:rPr>
              <a:t>for</a:t>
            </a:r>
            <a:r>
              <a:rPr sz="1800" b="1" spc="15" dirty="0">
                <a:latin typeface="Calibri"/>
                <a:cs typeface="Calibri"/>
              </a:rPr>
              <a:t> </a:t>
            </a:r>
            <a:r>
              <a:rPr sz="1800" b="1" spc="-5" dirty="0">
                <a:latin typeface="Calibri"/>
                <a:cs typeface="Calibri"/>
              </a:rPr>
              <a:t>surrendering</a:t>
            </a:r>
            <a:r>
              <a:rPr sz="1800" b="1" spc="-35" dirty="0">
                <a:latin typeface="Calibri"/>
                <a:cs typeface="Calibri"/>
              </a:rPr>
              <a:t> </a:t>
            </a:r>
            <a:r>
              <a:rPr sz="1800" b="1" dirty="0">
                <a:latin typeface="Calibri"/>
                <a:cs typeface="Calibri"/>
              </a:rPr>
              <a:t>of</a:t>
            </a:r>
            <a:r>
              <a:rPr sz="1800" b="1" spc="10" dirty="0">
                <a:latin typeface="Calibri"/>
                <a:cs typeface="Calibri"/>
              </a:rPr>
              <a:t> </a:t>
            </a:r>
            <a:r>
              <a:rPr sz="1800" b="1" dirty="0">
                <a:latin typeface="Calibri"/>
                <a:cs typeface="Calibri"/>
              </a:rPr>
              <a:t>policy</a:t>
            </a:r>
            <a:endParaRPr sz="1800" dirty="0">
              <a:latin typeface="Calibri"/>
              <a:cs typeface="Calibri"/>
            </a:endParaRPr>
          </a:p>
          <a:p>
            <a:pPr marL="324485" indent="-287020">
              <a:lnSpc>
                <a:spcPct val="100000"/>
              </a:lnSpc>
              <a:spcBef>
                <a:spcPts val="185"/>
              </a:spcBef>
              <a:buFont typeface="Wingdings"/>
              <a:buChar char=""/>
              <a:tabLst>
                <a:tab pos="325120" algn="l"/>
              </a:tabLst>
            </a:pPr>
            <a:r>
              <a:rPr sz="1800" u="heavy" spc="-5" dirty="0">
                <a:uFill>
                  <a:solidFill>
                    <a:srgbClr val="000000"/>
                  </a:solidFill>
                </a:uFill>
                <a:latin typeface="Calibri"/>
                <a:cs typeface="Calibri"/>
              </a:rPr>
              <a:t>Modality</a:t>
            </a:r>
            <a:r>
              <a:rPr sz="1800" u="heavy" spc="5" dirty="0">
                <a:uFill>
                  <a:solidFill>
                    <a:srgbClr val="000000"/>
                  </a:solidFill>
                </a:uFill>
                <a:latin typeface="Calibri"/>
                <a:cs typeface="Calibri"/>
              </a:rPr>
              <a:t> </a:t>
            </a:r>
            <a:r>
              <a:rPr sz="1800" u="heavy" spc="-5" dirty="0">
                <a:uFill>
                  <a:solidFill>
                    <a:srgbClr val="000000"/>
                  </a:solidFill>
                </a:uFill>
                <a:latin typeface="Calibri"/>
                <a:cs typeface="Calibri"/>
              </a:rPr>
              <a:t>of</a:t>
            </a:r>
            <a:r>
              <a:rPr sz="1800" u="heavy" spc="15" dirty="0">
                <a:uFill>
                  <a:solidFill>
                    <a:srgbClr val="000000"/>
                  </a:solidFill>
                </a:uFill>
                <a:latin typeface="Calibri"/>
                <a:cs typeface="Calibri"/>
              </a:rPr>
              <a:t> </a:t>
            </a:r>
            <a:r>
              <a:rPr sz="1800" u="heavy" spc="-10" dirty="0">
                <a:uFill>
                  <a:solidFill>
                    <a:srgbClr val="000000"/>
                  </a:solidFill>
                </a:uFill>
                <a:latin typeface="Calibri"/>
                <a:cs typeface="Calibri"/>
              </a:rPr>
              <a:t>recovering</a:t>
            </a:r>
            <a:r>
              <a:rPr sz="1800" u="heavy" spc="10" dirty="0">
                <a:uFill>
                  <a:solidFill>
                    <a:srgbClr val="000000"/>
                  </a:solidFill>
                </a:uFill>
                <a:latin typeface="Calibri"/>
                <a:cs typeface="Calibri"/>
              </a:rPr>
              <a:t> </a:t>
            </a:r>
            <a:r>
              <a:rPr sz="1800" u="heavy" dirty="0">
                <a:uFill>
                  <a:solidFill>
                    <a:srgbClr val="000000"/>
                  </a:solidFill>
                </a:uFill>
                <a:latin typeface="Calibri"/>
                <a:cs typeface="Calibri"/>
              </a:rPr>
              <a:t>these</a:t>
            </a:r>
            <a:r>
              <a:rPr sz="1800" u="heavy" spc="-5" dirty="0">
                <a:uFill>
                  <a:solidFill>
                    <a:srgbClr val="000000"/>
                  </a:solidFill>
                </a:uFill>
                <a:latin typeface="Calibri"/>
                <a:cs typeface="Calibri"/>
              </a:rPr>
              <a:t> </a:t>
            </a:r>
            <a:r>
              <a:rPr sz="1800" u="heavy" spc="-10" dirty="0">
                <a:uFill>
                  <a:solidFill>
                    <a:srgbClr val="000000"/>
                  </a:solidFill>
                </a:uFill>
                <a:latin typeface="Calibri"/>
                <a:cs typeface="Calibri"/>
              </a:rPr>
              <a:t>charges</a:t>
            </a:r>
            <a:r>
              <a:rPr sz="1800" spc="-10" dirty="0">
                <a:latin typeface="Calibri"/>
                <a:cs typeface="Calibri"/>
              </a:rPr>
              <a:t>:</a:t>
            </a:r>
            <a:r>
              <a:rPr sz="1800" spc="10" dirty="0">
                <a:latin typeface="Calibri"/>
                <a:cs typeface="Calibri"/>
              </a:rPr>
              <a:t> </a:t>
            </a:r>
            <a:r>
              <a:rPr sz="1800" dirty="0">
                <a:latin typeface="Calibri"/>
                <a:cs typeface="Calibri"/>
              </a:rPr>
              <a:t>-</a:t>
            </a:r>
          </a:p>
          <a:p>
            <a:pPr marL="324485" indent="-287020">
              <a:lnSpc>
                <a:spcPct val="100000"/>
              </a:lnSpc>
              <a:spcBef>
                <a:spcPts val="600"/>
              </a:spcBef>
              <a:buFont typeface="Wingdings"/>
              <a:buChar char=""/>
              <a:tabLst>
                <a:tab pos="325120" algn="l"/>
              </a:tabLst>
            </a:pPr>
            <a:r>
              <a:rPr sz="1800" spc="-5" dirty="0">
                <a:latin typeface="Calibri"/>
                <a:cs typeface="Calibri"/>
              </a:rPr>
              <a:t>The</a:t>
            </a:r>
            <a:r>
              <a:rPr sz="1800" spc="10" dirty="0">
                <a:latin typeface="Calibri"/>
                <a:cs typeface="Calibri"/>
              </a:rPr>
              <a:t> </a:t>
            </a:r>
            <a:r>
              <a:rPr sz="1800" spc="-5" dirty="0">
                <a:latin typeface="Calibri"/>
                <a:cs typeface="Calibri"/>
              </a:rPr>
              <a:t>policy</a:t>
            </a:r>
            <a:r>
              <a:rPr sz="1800" spc="25" dirty="0">
                <a:latin typeface="Calibri"/>
                <a:cs typeface="Calibri"/>
              </a:rPr>
              <a:t> </a:t>
            </a:r>
            <a:r>
              <a:rPr sz="1800" spc="-5" dirty="0">
                <a:latin typeface="Calibri"/>
                <a:cs typeface="Calibri"/>
              </a:rPr>
              <a:t>holder</a:t>
            </a:r>
            <a:r>
              <a:rPr sz="1800" spc="30" dirty="0">
                <a:latin typeface="Calibri"/>
                <a:cs typeface="Calibri"/>
              </a:rPr>
              <a:t> </a:t>
            </a:r>
            <a:r>
              <a:rPr sz="1800" spc="-5" dirty="0">
                <a:latin typeface="Calibri"/>
                <a:cs typeface="Calibri"/>
              </a:rPr>
              <a:t>is</a:t>
            </a:r>
            <a:r>
              <a:rPr sz="1800" spc="10" dirty="0">
                <a:latin typeface="Calibri"/>
                <a:cs typeface="Calibri"/>
              </a:rPr>
              <a:t> </a:t>
            </a:r>
            <a:r>
              <a:rPr sz="1800" spc="-10" dirty="0">
                <a:latin typeface="Calibri"/>
                <a:cs typeface="Calibri"/>
              </a:rPr>
              <a:t>required</a:t>
            </a:r>
            <a:r>
              <a:rPr sz="1800" spc="30" dirty="0">
                <a:latin typeface="Calibri"/>
                <a:cs typeface="Calibri"/>
              </a:rPr>
              <a:t> </a:t>
            </a:r>
            <a:r>
              <a:rPr sz="1800" spc="-10" dirty="0">
                <a:latin typeface="Calibri"/>
                <a:cs typeface="Calibri"/>
              </a:rPr>
              <a:t>to</a:t>
            </a:r>
            <a:r>
              <a:rPr sz="1800" spc="5" dirty="0">
                <a:latin typeface="Calibri"/>
                <a:cs typeface="Calibri"/>
              </a:rPr>
              <a:t> </a:t>
            </a:r>
            <a:r>
              <a:rPr sz="1800" spc="-15" dirty="0">
                <a:latin typeface="Calibri"/>
                <a:cs typeface="Calibri"/>
              </a:rPr>
              <a:t>pay</a:t>
            </a:r>
            <a:r>
              <a:rPr sz="1800" spc="25" dirty="0">
                <a:latin typeface="Calibri"/>
                <a:cs typeface="Calibri"/>
              </a:rPr>
              <a:t> </a:t>
            </a:r>
            <a:r>
              <a:rPr sz="1800" spc="-10" dirty="0">
                <a:latin typeface="Calibri"/>
                <a:cs typeface="Calibri"/>
              </a:rPr>
              <a:t>premium</a:t>
            </a:r>
            <a:r>
              <a:rPr sz="1800" spc="10" dirty="0">
                <a:latin typeface="Calibri"/>
                <a:cs typeface="Calibri"/>
              </a:rPr>
              <a:t> </a:t>
            </a:r>
            <a:r>
              <a:rPr sz="1800" spc="-5" dirty="0">
                <a:latin typeface="Calibri"/>
                <a:cs typeface="Calibri"/>
              </a:rPr>
              <a:t>on</a:t>
            </a:r>
            <a:r>
              <a:rPr sz="1800" spc="25" dirty="0">
                <a:latin typeface="Calibri"/>
                <a:cs typeface="Calibri"/>
              </a:rPr>
              <a:t> </a:t>
            </a:r>
            <a:r>
              <a:rPr sz="1800" spc="-5" dirty="0">
                <a:latin typeface="Calibri"/>
                <a:cs typeface="Calibri"/>
              </a:rPr>
              <a:t>periodic</a:t>
            </a:r>
            <a:r>
              <a:rPr sz="1800" spc="25" dirty="0">
                <a:latin typeface="Calibri"/>
                <a:cs typeface="Calibri"/>
              </a:rPr>
              <a:t> </a:t>
            </a:r>
            <a:r>
              <a:rPr sz="1800" spc="-5" dirty="0">
                <a:latin typeface="Calibri"/>
                <a:cs typeface="Calibri"/>
              </a:rPr>
              <a:t>basis</a:t>
            </a:r>
            <a:r>
              <a:rPr sz="1800" spc="15" dirty="0">
                <a:latin typeface="Calibri"/>
                <a:cs typeface="Calibri"/>
              </a:rPr>
              <a:t> </a:t>
            </a:r>
            <a:r>
              <a:rPr sz="1800" spc="-15" dirty="0">
                <a:latin typeface="Calibri"/>
                <a:cs typeface="Calibri"/>
              </a:rPr>
              <a:t>for</a:t>
            </a:r>
            <a:r>
              <a:rPr sz="1800" spc="5" dirty="0">
                <a:latin typeface="Calibri"/>
                <a:cs typeface="Calibri"/>
              </a:rPr>
              <a:t> </a:t>
            </a:r>
            <a:r>
              <a:rPr sz="1800" dirty="0">
                <a:latin typeface="Calibri"/>
                <a:cs typeface="Calibri"/>
              </a:rPr>
              <a:t>a</a:t>
            </a:r>
            <a:r>
              <a:rPr sz="1800" spc="10" dirty="0">
                <a:latin typeface="Calibri"/>
                <a:cs typeface="Calibri"/>
              </a:rPr>
              <a:t> </a:t>
            </a:r>
            <a:r>
              <a:rPr sz="1800" spc="-5" dirty="0">
                <a:latin typeface="Calibri"/>
                <a:cs typeface="Calibri"/>
              </a:rPr>
              <a:t>specified</a:t>
            </a:r>
            <a:r>
              <a:rPr sz="1800" spc="25" dirty="0">
                <a:latin typeface="Calibri"/>
                <a:cs typeface="Calibri"/>
              </a:rPr>
              <a:t> </a:t>
            </a:r>
            <a:r>
              <a:rPr sz="1800" spc="-5" dirty="0">
                <a:latin typeface="Calibri"/>
                <a:cs typeface="Calibri"/>
              </a:rPr>
              <a:t>period</a:t>
            </a:r>
            <a:r>
              <a:rPr sz="1800" spc="35" dirty="0">
                <a:latin typeface="Calibri"/>
                <a:cs typeface="Calibri"/>
              </a:rPr>
              <a:t> </a:t>
            </a:r>
            <a:r>
              <a:rPr sz="1800" dirty="0">
                <a:latin typeface="Calibri"/>
                <a:cs typeface="Calibri"/>
              </a:rPr>
              <a:t>under</a:t>
            </a:r>
            <a:r>
              <a:rPr sz="1800" spc="15" dirty="0">
                <a:latin typeface="Calibri"/>
                <a:cs typeface="Calibri"/>
              </a:rPr>
              <a:t> </a:t>
            </a:r>
            <a:r>
              <a:rPr sz="1800" spc="-5" dirty="0">
                <a:latin typeface="Calibri"/>
                <a:cs typeface="Calibri"/>
              </a:rPr>
              <a:t>insurance</a:t>
            </a:r>
            <a:r>
              <a:rPr sz="1800" spc="20" dirty="0">
                <a:latin typeface="Calibri"/>
                <a:cs typeface="Calibri"/>
              </a:rPr>
              <a:t> </a:t>
            </a:r>
            <a:r>
              <a:rPr sz="1800" spc="-20" dirty="0">
                <a:latin typeface="Calibri"/>
                <a:cs typeface="Calibri"/>
              </a:rPr>
              <a:t>policy.</a:t>
            </a:r>
            <a:r>
              <a:rPr sz="1800" spc="15" dirty="0">
                <a:latin typeface="Calibri"/>
                <a:cs typeface="Calibri"/>
              </a:rPr>
              <a:t> </a:t>
            </a:r>
            <a:r>
              <a:rPr sz="1800" spc="-5" dirty="0">
                <a:latin typeface="Calibri"/>
                <a:cs typeface="Calibri"/>
              </a:rPr>
              <a:t>The</a:t>
            </a:r>
            <a:r>
              <a:rPr sz="1800" spc="-80" dirty="0">
                <a:latin typeface="Calibri"/>
                <a:cs typeface="Calibri"/>
              </a:rPr>
              <a:t> </a:t>
            </a:r>
            <a:r>
              <a:rPr sz="1800" u="heavy" spc="-5" dirty="0">
                <a:uFill>
                  <a:solidFill>
                    <a:srgbClr val="000000"/>
                  </a:solidFill>
                </a:uFill>
                <a:latin typeface="Calibri"/>
                <a:cs typeface="Calibri"/>
              </a:rPr>
              <a:t>non-</a:t>
            </a:r>
            <a:endParaRPr sz="1800" dirty="0">
              <a:latin typeface="Calibri"/>
              <a:cs typeface="Calibri"/>
            </a:endParaRPr>
          </a:p>
          <a:p>
            <a:pPr marL="324485">
              <a:lnSpc>
                <a:spcPct val="100000"/>
              </a:lnSpc>
            </a:pPr>
            <a:r>
              <a:rPr sz="1800" u="heavy" spc="-10" dirty="0">
                <a:uFill>
                  <a:solidFill>
                    <a:srgbClr val="000000"/>
                  </a:solidFill>
                </a:uFill>
                <a:latin typeface="Calibri"/>
                <a:cs typeface="Calibri"/>
              </a:rPr>
              <a:t>payment</a:t>
            </a:r>
            <a:r>
              <a:rPr sz="1800" u="heavy" dirty="0">
                <a:uFill>
                  <a:solidFill>
                    <a:srgbClr val="000000"/>
                  </a:solidFill>
                </a:uFill>
                <a:latin typeface="Calibri"/>
                <a:cs typeface="Calibri"/>
              </a:rPr>
              <a:t> </a:t>
            </a:r>
            <a:r>
              <a:rPr sz="1800" u="heavy" spc="-5" dirty="0">
                <a:uFill>
                  <a:solidFill>
                    <a:srgbClr val="000000"/>
                  </a:solidFill>
                </a:uFill>
                <a:latin typeface="Calibri"/>
                <a:cs typeface="Calibri"/>
              </a:rPr>
              <a:t>of</a:t>
            </a:r>
            <a:r>
              <a:rPr sz="1800" u="heavy" dirty="0">
                <a:uFill>
                  <a:solidFill>
                    <a:srgbClr val="000000"/>
                  </a:solidFill>
                </a:uFill>
                <a:latin typeface="Calibri"/>
                <a:cs typeface="Calibri"/>
              </a:rPr>
              <a:t> </a:t>
            </a:r>
            <a:r>
              <a:rPr sz="1800" u="heavy" spc="-5" dirty="0">
                <a:uFill>
                  <a:solidFill>
                    <a:srgbClr val="000000"/>
                  </a:solidFill>
                </a:uFill>
                <a:latin typeface="Calibri"/>
                <a:cs typeface="Calibri"/>
              </a:rPr>
              <a:t>premium</a:t>
            </a:r>
            <a:r>
              <a:rPr sz="1800" u="heavy" spc="15" dirty="0">
                <a:uFill>
                  <a:solidFill>
                    <a:srgbClr val="000000"/>
                  </a:solidFill>
                </a:uFill>
                <a:latin typeface="Calibri"/>
                <a:cs typeface="Calibri"/>
              </a:rPr>
              <a:t> </a:t>
            </a:r>
            <a:r>
              <a:rPr sz="1800" u="heavy" dirty="0">
                <a:uFill>
                  <a:solidFill>
                    <a:srgbClr val="000000"/>
                  </a:solidFill>
                </a:uFill>
                <a:latin typeface="Calibri"/>
                <a:cs typeface="Calibri"/>
              </a:rPr>
              <a:t>leads</a:t>
            </a:r>
            <a:r>
              <a:rPr sz="1800" u="heavy" spc="10" dirty="0">
                <a:uFill>
                  <a:solidFill>
                    <a:srgbClr val="000000"/>
                  </a:solidFill>
                </a:uFill>
                <a:latin typeface="Calibri"/>
                <a:cs typeface="Calibri"/>
              </a:rPr>
              <a:t> </a:t>
            </a:r>
            <a:r>
              <a:rPr sz="1800" u="heavy" spc="-10" dirty="0">
                <a:uFill>
                  <a:solidFill>
                    <a:srgbClr val="000000"/>
                  </a:solidFill>
                </a:uFill>
                <a:latin typeface="Calibri"/>
                <a:cs typeface="Calibri"/>
              </a:rPr>
              <a:t>to</a:t>
            </a:r>
            <a:r>
              <a:rPr sz="1800" u="heavy" dirty="0">
                <a:uFill>
                  <a:solidFill>
                    <a:srgbClr val="000000"/>
                  </a:solidFill>
                </a:uFill>
                <a:latin typeface="Calibri"/>
                <a:cs typeface="Calibri"/>
              </a:rPr>
              <a:t> lapse</a:t>
            </a:r>
            <a:r>
              <a:rPr sz="1800" u="heavy" spc="15" dirty="0">
                <a:uFill>
                  <a:solidFill>
                    <a:srgbClr val="000000"/>
                  </a:solidFill>
                </a:uFill>
                <a:latin typeface="Calibri"/>
                <a:cs typeface="Calibri"/>
              </a:rPr>
              <a:t> </a:t>
            </a:r>
            <a:r>
              <a:rPr sz="1800" u="heavy" spc="-5" dirty="0">
                <a:uFill>
                  <a:solidFill>
                    <a:srgbClr val="000000"/>
                  </a:solidFill>
                </a:uFill>
                <a:latin typeface="Calibri"/>
                <a:cs typeface="Calibri"/>
              </a:rPr>
              <a:t>of</a:t>
            </a:r>
            <a:r>
              <a:rPr sz="1800" u="heavy" dirty="0">
                <a:uFill>
                  <a:solidFill>
                    <a:srgbClr val="000000"/>
                  </a:solidFill>
                </a:uFill>
                <a:latin typeface="Calibri"/>
                <a:cs typeface="Calibri"/>
              </a:rPr>
              <a:t> </a:t>
            </a:r>
            <a:r>
              <a:rPr sz="1800" u="heavy" spc="-25" dirty="0">
                <a:uFill>
                  <a:solidFill>
                    <a:srgbClr val="000000"/>
                  </a:solidFill>
                </a:uFill>
                <a:latin typeface="Calibri"/>
                <a:cs typeface="Calibri"/>
              </a:rPr>
              <a:t>policy</a:t>
            </a:r>
            <a:r>
              <a:rPr sz="1800" spc="-25" dirty="0">
                <a:latin typeface="Calibri"/>
                <a:cs typeface="Calibri"/>
              </a:rPr>
              <a:t>.</a:t>
            </a:r>
            <a:r>
              <a:rPr sz="1800" spc="15" dirty="0">
                <a:latin typeface="Calibri"/>
                <a:cs typeface="Calibri"/>
              </a:rPr>
              <a:t> </a:t>
            </a:r>
            <a:r>
              <a:rPr sz="1800" dirty="0">
                <a:latin typeface="Calibri"/>
                <a:cs typeface="Calibri"/>
              </a:rPr>
              <a:t>Under</a:t>
            </a:r>
            <a:r>
              <a:rPr sz="1800" spc="10" dirty="0">
                <a:latin typeface="Calibri"/>
                <a:cs typeface="Calibri"/>
              </a:rPr>
              <a:t> </a:t>
            </a:r>
            <a:r>
              <a:rPr sz="1800" spc="-5" dirty="0">
                <a:latin typeface="Calibri"/>
                <a:cs typeface="Calibri"/>
              </a:rPr>
              <a:t>this</a:t>
            </a:r>
            <a:r>
              <a:rPr sz="1800" spc="5" dirty="0">
                <a:latin typeface="Calibri"/>
                <a:cs typeface="Calibri"/>
              </a:rPr>
              <a:t> </a:t>
            </a:r>
            <a:r>
              <a:rPr sz="1800" spc="-20" dirty="0">
                <a:latin typeface="Calibri"/>
                <a:cs typeface="Calibri"/>
              </a:rPr>
              <a:t>state,</a:t>
            </a:r>
            <a:r>
              <a:rPr sz="1800" spc="15" dirty="0">
                <a:latin typeface="Calibri"/>
                <a:cs typeface="Calibri"/>
              </a:rPr>
              <a:t> </a:t>
            </a:r>
            <a:r>
              <a:rPr sz="1800" dirty="0">
                <a:latin typeface="Calibri"/>
                <a:cs typeface="Calibri"/>
              </a:rPr>
              <a:t>the </a:t>
            </a:r>
            <a:r>
              <a:rPr sz="1800" spc="-5" dirty="0">
                <a:latin typeface="Calibri"/>
                <a:cs typeface="Calibri"/>
              </a:rPr>
              <a:t>risk</a:t>
            </a:r>
            <a:r>
              <a:rPr sz="1800" dirty="0">
                <a:latin typeface="Calibri"/>
                <a:cs typeface="Calibri"/>
              </a:rPr>
              <a:t> </a:t>
            </a:r>
            <a:r>
              <a:rPr sz="1800" spc="-10" dirty="0">
                <a:latin typeface="Calibri"/>
                <a:cs typeface="Calibri"/>
              </a:rPr>
              <a:t>cover</a:t>
            </a:r>
            <a:r>
              <a:rPr sz="1800" spc="10" dirty="0">
                <a:latin typeface="Calibri"/>
                <a:cs typeface="Calibri"/>
              </a:rPr>
              <a:t> </a:t>
            </a:r>
            <a:r>
              <a:rPr sz="1800" spc="-5" dirty="0">
                <a:latin typeface="Calibri"/>
                <a:cs typeface="Calibri"/>
              </a:rPr>
              <a:t>is</a:t>
            </a:r>
            <a:r>
              <a:rPr sz="1800" spc="10" dirty="0">
                <a:latin typeface="Calibri"/>
                <a:cs typeface="Calibri"/>
              </a:rPr>
              <a:t> </a:t>
            </a:r>
            <a:r>
              <a:rPr sz="1800" spc="-15" dirty="0">
                <a:latin typeface="Calibri"/>
                <a:cs typeface="Calibri"/>
              </a:rPr>
              <a:t>forfeited.</a:t>
            </a:r>
            <a:endParaRPr sz="1800" dirty="0">
              <a:latin typeface="Calibri"/>
              <a:cs typeface="Calibri"/>
            </a:endParaRPr>
          </a:p>
          <a:p>
            <a:pPr marL="324485" marR="105410" indent="-287020">
              <a:lnSpc>
                <a:spcPct val="100499"/>
              </a:lnSpc>
              <a:spcBef>
                <a:spcPts val="575"/>
              </a:spcBef>
              <a:buFont typeface="Wingdings"/>
              <a:buChar char=""/>
              <a:tabLst>
                <a:tab pos="325120" algn="l"/>
              </a:tabLst>
            </a:pPr>
            <a:r>
              <a:rPr sz="2100" b="1" spc="-10" dirty="0">
                <a:solidFill>
                  <a:srgbClr val="B52B1F"/>
                </a:solidFill>
                <a:latin typeface="Calibri"/>
                <a:cs typeface="Calibri"/>
              </a:rPr>
              <a:t>Litigative</a:t>
            </a:r>
            <a:r>
              <a:rPr sz="2100" b="1" spc="-5" dirty="0">
                <a:solidFill>
                  <a:srgbClr val="B52B1F"/>
                </a:solidFill>
                <a:latin typeface="Calibri"/>
                <a:cs typeface="Calibri"/>
              </a:rPr>
              <a:t> </a:t>
            </a:r>
            <a:r>
              <a:rPr sz="2100" b="1" dirty="0">
                <a:solidFill>
                  <a:srgbClr val="B52B1F"/>
                </a:solidFill>
                <a:latin typeface="Calibri"/>
                <a:cs typeface="Calibri"/>
              </a:rPr>
              <a:t>Issue:</a:t>
            </a:r>
            <a:r>
              <a:rPr sz="2100" b="1" spc="-25" dirty="0">
                <a:solidFill>
                  <a:srgbClr val="B52B1F"/>
                </a:solidFill>
                <a:latin typeface="Calibri"/>
                <a:cs typeface="Calibri"/>
              </a:rPr>
              <a:t> </a:t>
            </a:r>
            <a:r>
              <a:rPr sz="1800" b="1" dirty="0">
                <a:latin typeface="Calibri"/>
                <a:cs typeface="Calibri"/>
              </a:rPr>
              <a:t>- </a:t>
            </a:r>
            <a:r>
              <a:rPr sz="1800" spc="-5" dirty="0">
                <a:latin typeface="Calibri"/>
                <a:cs typeface="Calibri"/>
              </a:rPr>
              <a:t>The</a:t>
            </a:r>
            <a:r>
              <a:rPr sz="1800" spc="20" dirty="0">
                <a:latin typeface="Calibri"/>
                <a:cs typeface="Calibri"/>
              </a:rPr>
              <a:t> </a:t>
            </a:r>
            <a:r>
              <a:rPr sz="1800" spc="-10" dirty="0">
                <a:latin typeface="Calibri"/>
                <a:cs typeface="Calibri"/>
              </a:rPr>
              <a:t>nature</a:t>
            </a:r>
            <a:r>
              <a:rPr sz="1800" dirty="0">
                <a:latin typeface="Calibri"/>
                <a:cs typeface="Calibri"/>
              </a:rPr>
              <a:t> </a:t>
            </a:r>
            <a:r>
              <a:rPr sz="1800" spc="-5" dirty="0">
                <a:latin typeface="Calibri"/>
                <a:cs typeface="Calibri"/>
              </a:rPr>
              <a:t>of</a:t>
            </a:r>
            <a:r>
              <a:rPr sz="1800" spc="15" dirty="0">
                <a:latin typeface="Calibri"/>
                <a:cs typeface="Calibri"/>
              </a:rPr>
              <a:t> </a:t>
            </a:r>
            <a:r>
              <a:rPr sz="1800" spc="-15" dirty="0">
                <a:latin typeface="Calibri"/>
                <a:cs typeface="Calibri"/>
              </a:rPr>
              <a:t>foreclosure</a:t>
            </a:r>
            <a:r>
              <a:rPr sz="1800" spc="20" dirty="0">
                <a:latin typeface="Calibri"/>
                <a:cs typeface="Calibri"/>
              </a:rPr>
              <a:t> </a:t>
            </a:r>
            <a:r>
              <a:rPr sz="1800" dirty="0">
                <a:latin typeface="Calibri"/>
                <a:cs typeface="Calibri"/>
              </a:rPr>
              <a:t>and</a:t>
            </a:r>
            <a:r>
              <a:rPr sz="1800" spc="5" dirty="0">
                <a:latin typeface="Calibri"/>
                <a:cs typeface="Calibri"/>
              </a:rPr>
              <a:t> </a:t>
            </a:r>
            <a:r>
              <a:rPr sz="1800" spc="-5" dirty="0">
                <a:latin typeface="Calibri"/>
                <a:cs typeface="Calibri"/>
              </a:rPr>
              <a:t>surrender</a:t>
            </a:r>
            <a:r>
              <a:rPr sz="1800" spc="10" dirty="0">
                <a:latin typeface="Calibri"/>
                <a:cs typeface="Calibri"/>
              </a:rPr>
              <a:t> </a:t>
            </a:r>
            <a:r>
              <a:rPr sz="1800" spc="-10" dirty="0">
                <a:latin typeface="Calibri"/>
                <a:cs typeface="Calibri"/>
              </a:rPr>
              <a:t>charge</a:t>
            </a:r>
            <a:r>
              <a:rPr sz="1800" spc="5" dirty="0">
                <a:latin typeface="Calibri"/>
                <a:cs typeface="Calibri"/>
              </a:rPr>
              <a:t> </a:t>
            </a:r>
            <a:r>
              <a:rPr sz="1800" dirty="0">
                <a:latin typeface="Calibri"/>
                <a:cs typeface="Calibri"/>
              </a:rPr>
              <a:t>is same.</a:t>
            </a:r>
            <a:r>
              <a:rPr sz="1800" spc="-10" dirty="0">
                <a:latin typeface="Calibri"/>
                <a:cs typeface="Calibri"/>
              </a:rPr>
              <a:t> </a:t>
            </a:r>
            <a:r>
              <a:rPr sz="1800" spc="-5" dirty="0">
                <a:latin typeface="Calibri"/>
                <a:cs typeface="Calibri"/>
              </a:rPr>
              <a:t>The</a:t>
            </a:r>
            <a:r>
              <a:rPr sz="1800" spc="20" dirty="0">
                <a:latin typeface="Calibri"/>
                <a:cs typeface="Calibri"/>
              </a:rPr>
              <a:t> </a:t>
            </a:r>
            <a:r>
              <a:rPr sz="1800" spc="-10" dirty="0">
                <a:latin typeface="Calibri"/>
                <a:cs typeface="Calibri"/>
              </a:rPr>
              <a:t>charge</a:t>
            </a:r>
            <a:r>
              <a:rPr sz="1800" dirty="0">
                <a:latin typeface="Calibri"/>
                <a:cs typeface="Calibri"/>
              </a:rPr>
              <a:t> is</a:t>
            </a:r>
            <a:r>
              <a:rPr sz="1800" spc="40" dirty="0">
                <a:latin typeface="Calibri"/>
                <a:cs typeface="Calibri"/>
              </a:rPr>
              <a:t> </a:t>
            </a:r>
            <a:r>
              <a:rPr sz="1800" u="heavy" spc="-5" dirty="0">
                <a:uFill>
                  <a:solidFill>
                    <a:srgbClr val="000000"/>
                  </a:solidFill>
                </a:uFill>
                <a:latin typeface="Calibri"/>
                <a:cs typeface="Calibri"/>
              </a:rPr>
              <a:t>levied</a:t>
            </a:r>
            <a:r>
              <a:rPr sz="1800" u="heavy" spc="35" dirty="0">
                <a:uFill>
                  <a:solidFill>
                    <a:srgbClr val="000000"/>
                  </a:solidFill>
                </a:uFill>
                <a:latin typeface="Calibri"/>
                <a:cs typeface="Calibri"/>
              </a:rPr>
              <a:t> </a:t>
            </a:r>
            <a:r>
              <a:rPr sz="1800" u="heavy" dirty="0">
                <a:uFill>
                  <a:solidFill>
                    <a:srgbClr val="000000"/>
                  </a:solidFill>
                </a:uFill>
                <a:latin typeface="Calibri"/>
                <a:cs typeface="Calibri"/>
              </a:rPr>
              <a:t>as</a:t>
            </a:r>
            <a:r>
              <a:rPr sz="1800" u="heavy" spc="-10" dirty="0">
                <a:uFill>
                  <a:solidFill>
                    <a:srgbClr val="000000"/>
                  </a:solidFill>
                </a:uFill>
                <a:latin typeface="Calibri"/>
                <a:cs typeface="Calibri"/>
              </a:rPr>
              <a:t> </a:t>
            </a:r>
            <a:r>
              <a:rPr sz="1800" u="heavy" dirty="0">
                <a:uFill>
                  <a:solidFill>
                    <a:srgbClr val="000000"/>
                  </a:solidFill>
                </a:uFill>
                <a:latin typeface="Calibri"/>
                <a:cs typeface="Calibri"/>
              </a:rPr>
              <a:t>a </a:t>
            </a:r>
            <a:r>
              <a:rPr sz="1800" u="heavy" spc="-5" dirty="0">
                <a:uFill>
                  <a:solidFill>
                    <a:srgbClr val="000000"/>
                  </a:solidFill>
                </a:uFill>
                <a:latin typeface="Calibri"/>
                <a:cs typeface="Calibri"/>
              </a:rPr>
              <a:t>penalty</a:t>
            </a:r>
            <a:r>
              <a:rPr sz="1800" u="heavy" spc="15" dirty="0">
                <a:uFill>
                  <a:solidFill>
                    <a:srgbClr val="000000"/>
                  </a:solidFill>
                </a:uFill>
                <a:latin typeface="Calibri"/>
                <a:cs typeface="Calibri"/>
              </a:rPr>
              <a:t> </a:t>
            </a:r>
            <a:r>
              <a:rPr sz="1800" spc="-15" dirty="0">
                <a:latin typeface="Calibri"/>
                <a:cs typeface="Calibri"/>
              </a:rPr>
              <a:t>for</a:t>
            </a:r>
            <a:r>
              <a:rPr sz="1800" dirty="0">
                <a:latin typeface="Calibri"/>
                <a:cs typeface="Calibri"/>
              </a:rPr>
              <a:t> </a:t>
            </a:r>
            <a:r>
              <a:rPr sz="1800" spc="-5" dirty="0">
                <a:latin typeface="Calibri"/>
                <a:cs typeface="Calibri"/>
              </a:rPr>
              <a:t>the</a:t>
            </a:r>
            <a:r>
              <a:rPr sz="1800" spc="15" dirty="0">
                <a:latin typeface="Calibri"/>
                <a:cs typeface="Calibri"/>
              </a:rPr>
              <a:t> </a:t>
            </a:r>
            <a:r>
              <a:rPr sz="1800" dirty="0">
                <a:latin typeface="Calibri"/>
                <a:cs typeface="Calibri"/>
              </a:rPr>
              <a:t>act</a:t>
            </a:r>
            <a:r>
              <a:rPr sz="1800" spc="5" dirty="0">
                <a:latin typeface="Calibri"/>
                <a:cs typeface="Calibri"/>
              </a:rPr>
              <a:t> </a:t>
            </a:r>
            <a:r>
              <a:rPr sz="1800" spc="-5" dirty="0">
                <a:latin typeface="Calibri"/>
                <a:cs typeface="Calibri"/>
              </a:rPr>
              <a:t>of </a:t>
            </a:r>
            <a:r>
              <a:rPr sz="1800" spc="-390" dirty="0">
                <a:latin typeface="Calibri"/>
                <a:cs typeface="Calibri"/>
              </a:rPr>
              <a:t> </a:t>
            </a:r>
            <a:r>
              <a:rPr sz="1800" dirty="0">
                <a:latin typeface="Calibri"/>
                <a:cs typeface="Calibri"/>
              </a:rPr>
              <a:t>the</a:t>
            </a:r>
            <a:r>
              <a:rPr sz="1800" spc="15" dirty="0">
                <a:latin typeface="Calibri"/>
                <a:cs typeface="Calibri"/>
              </a:rPr>
              <a:t> </a:t>
            </a:r>
            <a:r>
              <a:rPr sz="1800" spc="-5" dirty="0">
                <a:latin typeface="Calibri"/>
                <a:cs typeface="Calibri"/>
              </a:rPr>
              <a:t>policy</a:t>
            </a:r>
            <a:r>
              <a:rPr sz="1800" spc="10" dirty="0">
                <a:latin typeface="Calibri"/>
                <a:cs typeface="Calibri"/>
              </a:rPr>
              <a:t> </a:t>
            </a:r>
            <a:r>
              <a:rPr sz="1800" spc="-5" dirty="0">
                <a:latin typeface="Calibri"/>
                <a:cs typeface="Calibri"/>
              </a:rPr>
              <a:t>holder</a:t>
            </a:r>
            <a:r>
              <a:rPr sz="1800" spc="20" dirty="0">
                <a:latin typeface="Calibri"/>
                <a:cs typeface="Calibri"/>
              </a:rPr>
              <a:t> </a:t>
            </a:r>
            <a:r>
              <a:rPr sz="1800" spc="-5" dirty="0">
                <a:latin typeface="Calibri"/>
                <a:cs typeface="Calibri"/>
              </a:rPr>
              <a:t>of </a:t>
            </a:r>
            <a:r>
              <a:rPr sz="1800" u="heavy" spc="-10" dirty="0">
                <a:uFill>
                  <a:solidFill>
                    <a:srgbClr val="000000"/>
                  </a:solidFill>
                </a:uFill>
                <a:latin typeface="Calibri"/>
                <a:cs typeface="Calibri"/>
              </a:rPr>
              <a:t>non-payment</a:t>
            </a:r>
            <a:r>
              <a:rPr sz="1800" u="heavy" spc="5" dirty="0">
                <a:uFill>
                  <a:solidFill>
                    <a:srgbClr val="000000"/>
                  </a:solidFill>
                </a:uFill>
                <a:latin typeface="Calibri"/>
                <a:cs typeface="Calibri"/>
              </a:rPr>
              <a:t> </a:t>
            </a:r>
            <a:r>
              <a:rPr sz="1800" u="heavy" spc="-5" dirty="0">
                <a:uFill>
                  <a:solidFill>
                    <a:srgbClr val="000000"/>
                  </a:solidFill>
                </a:uFill>
                <a:latin typeface="Calibri"/>
                <a:cs typeface="Calibri"/>
              </a:rPr>
              <a:t>of</a:t>
            </a:r>
            <a:r>
              <a:rPr sz="1800" u="heavy" spc="10" dirty="0">
                <a:uFill>
                  <a:solidFill>
                    <a:srgbClr val="000000"/>
                  </a:solidFill>
                </a:uFill>
                <a:latin typeface="Calibri"/>
                <a:cs typeface="Calibri"/>
              </a:rPr>
              <a:t> </a:t>
            </a:r>
            <a:r>
              <a:rPr sz="1800" u="heavy" spc="-5" dirty="0">
                <a:uFill>
                  <a:solidFill>
                    <a:srgbClr val="000000"/>
                  </a:solidFill>
                </a:uFill>
                <a:latin typeface="Calibri"/>
                <a:cs typeface="Calibri"/>
              </a:rPr>
              <a:t>premium</a:t>
            </a:r>
            <a:r>
              <a:rPr sz="1800" spc="-5" dirty="0">
                <a:latin typeface="Calibri"/>
                <a:cs typeface="Calibri"/>
              </a:rPr>
              <a:t>.</a:t>
            </a:r>
            <a:r>
              <a:rPr sz="1800" dirty="0">
                <a:latin typeface="Calibri"/>
                <a:cs typeface="Calibri"/>
              </a:rPr>
              <a:t> </a:t>
            </a:r>
            <a:r>
              <a:rPr sz="2200" spc="-5" dirty="0">
                <a:solidFill>
                  <a:srgbClr val="FF0000"/>
                </a:solidFill>
                <a:latin typeface="Calibri"/>
                <a:cs typeface="Calibri"/>
              </a:rPr>
              <a:t>The</a:t>
            </a:r>
            <a:r>
              <a:rPr sz="2200" dirty="0">
                <a:solidFill>
                  <a:srgbClr val="FF0000"/>
                </a:solidFill>
                <a:latin typeface="Calibri"/>
                <a:cs typeface="Calibri"/>
              </a:rPr>
              <a:t> </a:t>
            </a:r>
            <a:r>
              <a:rPr sz="2200" spc="-5" dirty="0">
                <a:solidFill>
                  <a:srgbClr val="FF0000"/>
                </a:solidFill>
                <a:latin typeface="Calibri"/>
                <a:cs typeface="Calibri"/>
              </a:rPr>
              <a:t>issue</a:t>
            </a:r>
            <a:r>
              <a:rPr sz="2200" spc="10" dirty="0">
                <a:solidFill>
                  <a:srgbClr val="FF0000"/>
                </a:solidFill>
                <a:latin typeface="Calibri"/>
                <a:cs typeface="Calibri"/>
              </a:rPr>
              <a:t> </a:t>
            </a:r>
            <a:r>
              <a:rPr sz="2200" dirty="0">
                <a:solidFill>
                  <a:srgbClr val="FF0000"/>
                </a:solidFill>
                <a:latin typeface="Calibri"/>
                <a:cs typeface="Calibri"/>
              </a:rPr>
              <a:t>is </a:t>
            </a:r>
            <a:r>
              <a:rPr sz="2200" spc="-5" dirty="0">
                <a:solidFill>
                  <a:srgbClr val="FF0000"/>
                </a:solidFill>
                <a:latin typeface="Calibri"/>
                <a:cs typeface="Calibri"/>
              </a:rPr>
              <a:t>that</a:t>
            </a:r>
            <a:r>
              <a:rPr sz="2200" dirty="0">
                <a:solidFill>
                  <a:srgbClr val="FF0000"/>
                </a:solidFill>
                <a:latin typeface="Calibri"/>
                <a:cs typeface="Calibri"/>
              </a:rPr>
              <a:t> </a:t>
            </a:r>
            <a:r>
              <a:rPr sz="2200" spc="-5" dirty="0">
                <a:solidFill>
                  <a:srgbClr val="FF0000"/>
                </a:solidFill>
                <a:latin typeface="Calibri"/>
                <a:cs typeface="Calibri"/>
              </a:rPr>
              <a:t>whether</a:t>
            </a:r>
            <a:r>
              <a:rPr sz="2200" spc="10" dirty="0">
                <a:solidFill>
                  <a:srgbClr val="FF0000"/>
                </a:solidFill>
                <a:latin typeface="Calibri"/>
                <a:cs typeface="Calibri"/>
              </a:rPr>
              <a:t> </a:t>
            </a:r>
            <a:r>
              <a:rPr sz="2200" spc="-5" dirty="0">
                <a:solidFill>
                  <a:srgbClr val="FF0000"/>
                </a:solidFill>
                <a:latin typeface="Calibri"/>
                <a:cs typeface="Calibri"/>
              </a:rPr>
              <a:t>GST</a:t>
            </a:r>
            <a:r>
              <a:rPr sz="2200" spc="5" dirty="0">
                <a:solidFill>
                  <a:srgbClr val="FF0000"/>
                </a:solidFill>
                <a:latin typeface="Calibri"/>
                <a:cs typeface="Calibri"/>
              </a:rPr>
              <a:t> </a:t>
            </a:r>
            <a:r>
              <a:rPr sz="2200" spc="-10" dirty="0">
                <a:solidFill>
                  <a:srgbClr val="FF0000"/>
                </a:solidFill>
                <a:latin typeface="Calibri"/>
                <a:cs typeface="Calibri"/>
              </a:rPr>
              <a:t>can</a:t>
            </a:r>
            <a:r>
              <a:rPr sz="2200" spc="15" dirty="0">
                <a:solidFill>
                  <a:srgbClr val="FF0000"/>
                </a:solidFill>
                <a:latin typeface="Calibri"/>
                <a:cs typeface="Calibri"/>
              </a:rPr>
              <a:t> </a:t>
            </a:r>
            <a:r>
              <a:rPr sz="2200" spc="-5" dirty="0">
                <a:solidFill>
                  <a:srgbClr val="FF0000"/>
                </a:solidFill>
                <a:latin typeface="Calibri"/>
                <a:cs typeface="Calibri"/>
              </a:rPr>
              <a:t>be</a:t>
            </a:r>
            <a:r>
              <a:rPr sz="2200" spc="5" dirty="0">
                <a:solidFill>
                  <a:srgbClr val="FF0000"/>
                </a:solidFill>
                <a:latin typeface="Calibri"/>
                <a:cs typeface="Calibri"/>
              </a:rPr>
              <a:t> </a:t>
            </a:r>
            <a:r>
              <a:rPr sz="2200" spc="-5" dirty="0">
                <a:solidFill>
                  <a:srgbClr val="FF0000"/>
                </a:solidFill>
                <a:latin typeface="Calibri"/>
                <a:cs typeface="Calibri"/>
              </a:rPr>
              <a:t>levied</a:t>
            </a:r>
            <a:r>
              <a:rPr sz="2200" spc="30" dirty="0">
                <a:solidFill>
                  <a:srgbClr val="FF0000"/>
                </a:solidFill>
                <a:latin typeface="Calibri"/>
                <a:cs typeface="Calibri"/>
              </a:rPr>
              <a:t> </a:t>
            </a:r>
            <a:r>
              <a:rPr sz="2200" spc="-5" dirty="0">
                <a:solidFill>
                  <a:srgbClr val="FF0000"/>
                </a:solidFill>
                <a:latin typeface="Calibri"/>
                <a:cs typeface="Calibri"/>
              </a:rPr>
              <a:t>on</a:t>
            </a:r>
            <a:r>
              <a:rPr sz="2200" spc="5" dirty="0">
                <a:solidFill>
                  <a:srgbClr val="FF0000"/>
                </a:solidFill>
                <a:latin typeface="Calibri"/>
                <a:cs typeface="Calibri"/>
              </a:rPr>
              <a:t> </a:t>
            </a:r>
            <a:r>
              <a:rPr sz="2200" spc="-5" dirty="0">
                <a:solidFill>
                  <a:srgbClr val="FF0000"/>
                </a:solidFill>
                <a:latin typeface="Calibri"/>
                <a:cs typeface="Calibri"/>
              </a:rPr>
              <a:t>surrender</a:t>
            </a:r>
            <a:r>
              <a:rPr sz="2200" spc="10" dirty="0">
                <a:solidFill>
                  <a:srgbClr val="FF0000"/>
                </a:solidFill>
                <a:latin typeface="Calibri"/>
                <a:cs typeface="Calibri"/>
              </a:rPr>
              <a:t> </a:t>
            </a:r>
            <a:r>
              <a:rPr sz="2200" spc="-10" dirty="0">
                <a:solidFill>
                  <a:srgbClr val="FF0000"/>
                </a:solidFill>
                <a:latin typeface="Calibri"/>
                <a:cs typeface="Calibri"/>
              </a:rPr>
              <a:t>charge</a:t>
            </a:r>
            <a:r>
              <a:rPr sz="2200" dirty="0">
                <a:solidFill>
                  <a:srgbClr val="FF0000"/>
                </a:solidFill>
                <a:latin typeface="Calibri"/>
                <a:cs typeface="Calibri"/>
              </a:rPr>
              <a:t> ?</a:t>
            </a:r>
          </a:p>
          <a:p>
            <a:pPr marL="324485" marR="30480" indent="-287020">
              <a:lnSpc>
                <a:spcPct val="100200"/>
              </a:lnSpc>
              <a:spcBef>
                <a:spcPts val="585"/>
              </a:spcBef>
              <a:buFont typeface="Wingdings"/>
              <a:buChar char=""/>
              <a:tabLst>
                <a:tab pos="325120" algn="l"/>
              </a:tabLst>
            </a:pPr>
            <a:r>
              <a:rPr sz="2100" b="1" spc="-10" dirty="0">
                <a:solidFill>
                  <a:srgbClr val="205D4A"/>
                </a:solidFill>
                <a:latin typeface="Calibri"/>
                <a:cs typeface="Calibri"/>
              </a:rPr>
              <a:t>View</a:t>
            </a:r>
            <a:r>
              <a:rPr sz="2100" b="1" spc="-5" dirty="0">
                <a:solidFill>
                  <a:srgbClr val="205D4A"/>
                </a:solidFill>
                <a:latin typeface="Calibri"/>
                <a:cs typeface="Calibri"/>
              </a:rPr>
              <a:t> </a:t>
            </a:r>
            <a:r>
              <a:rPr sz="2100" b="1" spc="-45" dirty="0">
                <a:solidFill>
                  <a:srgbClr val="205D4A"/>
                </a:solidFill>
                <a:latin typeface="Calibri"/>
                <a:cs typeface="Calibri"/>
              </a:rPr>
              <a:t>Taken</a:t>
            </a:r>
            <a:r>
              <a:rPr sz="2100" b="1" spc="5" dirty="0">
                <a:solidFill>
                  <a:srgbClr val="205D4A"/>
                </a:solidFill>
                <a:latin typeface="Calibri"/>
                <a:cs typeface="Calibri"/>
              </a:rPr>
              <a:t> </a:t>
            </a:r>
            <a:r>
              <a:rPr sz="2100" b="1" dirty="0">
                <a:solidFill>
                  <a:srgbClr val="205D4A"/>
                </a:solidFill>
                <a:latin typeface="Calibri"/>
                <a:cs typeface="Calibri"/>
              </a:rPr>
              <a:t>:</a:t>
            </a:r>
            <a:r>
              <a:rPr sz="2100" b="1" spc="-5" dirty="0">
                <a:solidFill>
                  <a:srgbClr val="205D4A"/>
                </a:solidFill>
                <a:latin typeface="Calibri"/>
                <a:cs typeface="Calibri"/>
              </a:rPr>
              <a:t> </a:t>
            </a:r>
            <a:r>
              <a:rPr sz="1800" dirty="0">
                <a:latin typeface="Calibri"/>
                <a:cs typeface="Calibri"/>
              </a:rPr>
              <a:t>It </a:t>
            </a:r>
            <a:r>
              <a:rPr sz="1800" spc="-10" dirty="0">
                <a:latin typeface="Calibri"/>
                <a:cs typeface="Calibri"/>
              </a:rPr>
              <a:t>will</a:t>
            </a:r>
            <a:r>
              <a:rPr sz="1800" spc="20" dirty="0">
                <a:latin typeface="Calibri"/>
                <a:cs typeface="Calibri"/>
              </a:rPr>
              <a:t> </a:t>
            </a:r>
            <a:r>
              <a:rPr sz="1800" spc="-5" dirty="0">
                <a:latin typeface="Calibri"/>
                <a:cs typeface="Calibri"/>
              </a:rPr>
              <a:t>be</a:t>
            </a:r>
            <a:r>
              <a:rPr sz="1800" dirty="0">
                <a:latin typeface="Calibri"/>
                <a:cs typeface="Calibri"/>
              </a:rPr>
              <a:t> </a:t>
            </a:r>
            <a:r>
              <a:rPr sz="1800" spc="-5" dirty="0">
                <a:latin typeface="Calibri"/>
                <a:cs typeface="Calibri"/>
              </a:rPr>
              <a:t>evident</a:t>
            </a:r>
            <a:r>
              <a:rPr sz="1800" spc="5" dirty="0">
                <a:latin typeface="Calibri"/>
                <a:cs typeface="Calibri"/>
              </a:rPr>
              <a:t> </a:t>
            </a:r>
            <a:r>
              <a:rPr sz="1800" spc="-5" dirty="0">
                <a:latin typeface="Calibri"/>
                <a:cs typeface="Calibri"/>
              </a:rPr>
              <a:t>that</a:t>
            </a:r>
            <a:r>
              <a:rPr sz="1800" spc="5" dirty="0">
                <a:latin typeface="Calibri"/>
                <a:cs typeface="Calibri"/>
              </a:rPr>
              <a:t> </a:t>
            </a:r>
            <a:r>
              <a:rPr sz="1800" spc="-5" dirty="0">
                <a:latin typeface="Calibri"/>
                <a:cs typeface="Calibri"/>
              </a:rPr>
              <a:t>surrender</a:t>
            </a:r>
            <a:r>
              <a:rPr sz="1800" dirty="0">
                <a:latin typeface="Calibri"/>
                <a:cs typeface="Calibri"/>
              </a:rPr>
              <a:t> </a:t>
            </a:r>
            <a:r>
              <a:rPr sz="1800" spc="-10" dirty="0">
                <a:latin typeface="Calibri"/>
                <a:cs typeface="Calibri"/>
              </a:rPr>
              <a:t>charge</a:t>
            </a:r>
            <a:r>
              <a:rPr sz="1800" spc="15" dirty="0">
                <a:latin typeface="Calibri"/>
                <a:cs typeface="Calibri"/>
              </a:rPr>
              <a:t> </a:t>
            </a:r>
            <a:r>
              <a:rPr sz="1800" spc="-5" dirty="0">
                <a:latin typeface="Calibri"/>
                <a:cs typeface="Calibri"/>
              </a:rPr>
              <a:t>is</a:t>
            </a:r>
            <a:r>
              <a:rPr sz="1800" spc="5" dirty="0">
                <a:latin typeface="Calibri"/>
                <a:cs typeface="Calibri"/>
              </a:rPr>
              <a:t> </a:t>
            </a:r>
            <a:r>
              <a:rPr sz="1800" dirty="0">
                <a:latin typeface="Calibri"/>
                <a:cs typeface="Calibri"/>
              </a:rPr>
              <a:t>in</a:t>
            </a:r>
            <a:r>
              <a:rPr sz="1800" spc="10" dirty="0">
                <a:latin typeface="Calibri"/>
                <a:cs typeface="Calibri"/>
              </a:rPr>
              <a:t> </a:t>
            </a:r>
            <a:r>
              <a:rPr sz="1800" dirty="0">
                <a:latin typeface="Calibri"/>
                <a:cs typeface="Calibri"/>
              </a:rPr>
              <a:t>the </a:t>
            </a:r>
            <a:r>
              <a:rPr sz="1800" spc="-10" dirty="0">
                <a:latin typeface="Calibri"/>
                <a:cs typeface="Calibri"/>
              </a:rPr>
              <a:t>nature</a:t>
            </a:r>
            <a:r>
              <a:rPr sz="1800" spc="20" dirty="0">
                <a:latin typeface="Calibri"/>
                <a:cs typeface="Calibri"/>
              </a:rPr>
              <a:t> </a:t>
            </a:r>
            <a:r>
              <a:rPr sz="1800" spc="-5" dirty="0">
                <a:latin typeface="Calibri"/>
                <a:cs typeface="Calibri"/>
              </a:rPr>
              <a:t>of</a:t>
            </a:r>
            <a:r>
              <a:rPr sz="1800" dirty="0">
                <a:latin typeface="Calibri"/>
                <a:cs typeface="Calibri"/>
              </a:rPr>
              <a:t> </a:t>
            </a:r>
            <a:r>
              <a:rPr sz="1800" spc="-5" dirty="0">
                <a:latin typeface="Calibri"/>
                <a:cs typeface="Calibri"/>
              </a:rPr>
              <a:t>penalty</a:t>
            </a:r>
            <a:r>
              <a:rPr sz="1800" spc="5" dirty="0">
                <a:latin typeface="Calibri"/>
                <a:cs typeface="Calibri"/>
              </a:rPr>
              <a:t> </a:t>
            </a:r>
            <a:r>
              <a:rPr sz="1800" spc="-5" dirty="0">
                <a:latin typeface="Calibri"/>
                <a:cs typeface="Calibri"/>
              </a:rPr>
              <a:t>levied</a:t>
            </a:r>
            <a:r>
              <a:rPr sz="1800" spc="15" dirty="0">
                <a:latin typeface="Calibri"/>
                <a:cs typeface="Calibri"/>
              </a:rPr>
              <a:t> </a:t>
            </a:r>
            <a:r>
              <a:rPr sz="1800" spc="-5" dirty="0">
                <a:latin typeface="Calibri"/>
                <a:cs typeface="Calibri"/>
              </a:rPr>
              <a:t>on</a:t>
            </a:r>
            <a:r>
              <a:rPr sz="1800" spc="10" dirty="0">
                <a:latin typeface="Calibri"/>
                <a:cs typeface="Calibri"/>
              </a:rPr>
              <a:t> </a:t>
            </a:r>
            <a:r>
              <a:rPr sz="1800" dirty="0">
                <a:latin typeface="Calibri"/>
                <a:cs typeface="Calibri"/>
              </a:rPr>
              <a:t>the </a:t>
            </a:r>
            <a:r>
              <a:rPr sz="1800" spc="-5" dirty="0">
                <a:latin typeface="Calibri"/>
                <a:cs typeface="Calibri"/>
              </a:rPr>
              <a:t>policy</a:t>
            </a:r>
            <a:r>
              <a:rPr sz="1800" spc="30" dirty="0">
                <a:latin typeface="Calibri"/>
                <a:cs typeface="Calibri"/>
              </a:rPr>
              <a:t> </a:t>
            </a:r>
            <a:r>
              <a:rPr sz="1800" spc="-5" dirty="0">
                <a:latin typeface="Calibri"/>
                <a:cs typeface="Calibri"/>
              </a:rPr>
              <a:t>holder</a:t>
            </a:r>
            <a:r>
              <a:rPr sz="1800" spc="10" dirty="0">
                <a:latin typeface="Calibri"/>
                <a:cs typeface="Calibri"/>
              </a:rPr>
              <a:t> </a:t>
            </a:r>
            <a:r>
              <a:rPr sz="1800" spc="-15" dirty="0">
                <a:latin typeface="Calibri"/>
                <a:cs typeface="Calibri"/>
              </a:rPr>
              <a:t>for</a:t>
            </a:r>
            <a:r>
              <a:rPr sz="1800" spc="5" dirty="0">
                <a:latin typeface="Calibri"/>
                <a:cs typeface="Calibri"/>
              </a:rPr>
              <a:t> </a:t>
            </a:r>
            <a:r>
              <a:rPr sz="1800" spc="-5" dirty="0">
                <a:latin typeface="Calibri"/>
                <a:cs typeface="Calibri"/>
              </a:rPr>
              <a:t>violation</a:t>
            </a:r>
            <a:r>
              <a:rPr sz="1800" spc="15" dirty="0">
                <a:latin typeface="Calibri"/>
                <a:cs typeface="Calibri"/>
              </a:rPr>
              <a:t> </a:t>
            </a:r>
            <a:r>
              <a:rPr sz="1800" spc="-5" dirty="0">
                <a:latin typeface="Calibri"/>
                <a:cs typeface="Calibri"/>
              </a:rPr>
              <a:t>of </a:t>
            </a:r>
            <a:r>
              <a:rPr sz="1800" spc="-395" dirty="0">
                <a:latin typeface="Calibri"/>
                <a:cs typeface="Calibri"/>
              </a:rPr>
              <a:t> </a:t>
            </a:r>
            <a:r>
              <a:rPr sz="1800" spc="-10" dirty="0">
                <a:latin typeface="Calibri"/>
                <a:cs typeface="Calibri"/>
              </a:rPr>
              <a:t>contract</a:t>
            </a:r>
            <a:r>
              <a:rPr sz="1800" spc="35" dirty="0">
                <a:latin typeface="Calibri"/>
                <a:cs typeface="Calibri"/>
              </a:rPr>
              <a:t> </a:t>
            </a:r>
            <a:r>
              <a:rPr sz="1800" spc="-5" dirty="0">
                <a:latin typeface="Calibri"/>
                <a:cs typeface="Calibri"/>
              </a:rPr>
              <a:t>in</a:t>
            </a:r>
            <a:r>
              <a:rPr sz="1800" spc="45" dirty="0">
                <a:latin typeface="Calibri"/>
                <a:cs typeface="Calibri"/>
              </a:rPr>
              <a:t> </a:t>
            </a:r>
            <a:r>
              <a:rPr sz="1800" dirty="0">
                <a:latin typeface="Calibri"/>
                <a:cs typeface="Calibri"/>
              </a:rPr>
              <a:t>the</a:t>
            </a:r>
            <a:r>
              <a:rPr sz="1800" spc="30" dirty="0">
                <a:latin typeface="Calibri"/>
                <a:cs typeface="Calibri"/>
              </a:rPr>
              <a:t> </a:t>
            </a:r>
            <a:r>
              <a:rPr sz="1800" spc="-15" dirty="0">
                <a:latin typeface="Calibri"/>
                <a:cs typeface="Calibri"/>
              </a:rPr>
              <a:t>form</a:t>
            </a:r>
            <a:r>
              <a:rPr sz="1800" spc="45" dirty="0">
                <a:latin typeface="Calibri"/>
                <a:cs typeface="Calibri"/>
              </a:rPr>
              <a:t> </a:t>
            </a:r>
            <a:r>
              <a:rPr sz="1800" spc="-5" dirty="0">
                <a:latin typeface="Calibri"/>
                <a:cs typeface="Calibri"/>
              </a:rPr>
              <a:t>of</a:t>
            </a:r>
            <a:r>
              <a:rPr sz="1800" spc="25" dirty="0">
                <a:latin typeface="Calibri"/>
                <a:cs typeface="Calibri"/>
              </a:rPr>
              <a:t> </a:t>
            </a:r>
            <a:r>
              <a:rPr sz="1800" spc="-10" dirty="0">
                <a:latin typeface="Calibri"/>
                <a:cs typeface="Calibri"/>
              </a:rPr>
              <a:t>non-payment</a:t>
            </a:r>
            <a:r>
              <a:rPr sz="1800" spc="30" dirty="0">
                <a:latin typeface="Calibri"/>
                <a:cs typeface="Calibri"/>
              </a:rPr>
              <a:t> </a:t>
            </a:r>
            <a:r>
              <a:rPr sz="1800" spc="-5" dirty="0">
                <a:latin typeface="Calibri"/>
                <a:cs typeface="Calibri"/>
              </a:rPr>
              <a:t>of</a:t>
            </a:r>
            <a:r>
              <a:rPr sz="1800" spc="45" dirty="0">
                <a:latin typeface="Calibri"/>
                <a:cs typeface="Calibri"/>
              </a:rPr>
              <a:t> </a:t>
            </a:r>
            <a:r>
              <a:rPr sz="1800" spc="-5" dirty="0">
                <a:latin typeface="Calibri"/>
                <a:cs typeface="Calibri"/>
              </a:rPr>
              <a:t>premium.</a:t>
            </a:r>
            <a:r>
              <a:rPr sz="1800" spc="25" dirty="0">
                <a:latin typeface="Calibri"/>
                <a:cs typeface="Calibri"/>
              </a:rPr>
              <a:t> </a:t>
            </a:r>
            <a:r>
              <a:rPr sz="1800" dirty="0">
                <a:latin typeface="Calibri"/>
                <a:cs typeface="Calibri"/>
              </a:rPr>
              <a:t>The</a:t>
            </a:r>
            <a:r>
              <a:rPr sz="1800" spc="35" dirty="0">
                <a:latin typeface="Calibri"/>
                <a:cs typeface="Calibri"/>
              </a:rPr>
              <a:t> </a:t>
            </a:r>
            <a:r>
              <a:rPr sz="1800" spc="-10" dirty="0">
                <a:latin typeface="Calibri"/>
                <a:cs typeface="Calibri"/>
              </a:rPr>
              <a:t>intention</a:t>
            </a:r>
            <a:r>
              <a:rPr sz="1800" spc="55" dirty="0">
                <a:latin typeface="Calibri"/>
                <a:cs typeface="Calibri"/>
              </a:rPr>
              <a:t> </a:t>
            </a:r>
            <a:r>
              <a:rPr sz="1800" spc="-5" dirty="0">
                <a:latin typeface="Calibri"/>
                <a:cs typeface="Calibri"/>
              </a:rPr>
              <a:t>of</a:t>
            </a:r>
            <a:r>
              <a:rPr sz="1800" spc="30" dirty="0">
                <a:latin typeface="Calibri"/>
                <a:cs typeface="Calibri"/>
              </a:rPr>
              <a:t> </a:t>
            </a:r>
            <a:r>
              <a:rPr sz="1800" dirty="0">
                <a:latin typeface="Calibri"/>
                <a:cs typeface="Calibri"/>
              </a:rPr>
              <a:t>the</a:t>
            </a:r>
            <a:r>
              <a:rPr sz="1800" spc="40" dirty="0">
                <a:latin typeface="Calibri"/>
                <a:cs typeface="Calibri"/>
              </a:rPr>
              <a:t> </a:t>
            </a:r>
            <a:r>
              <a:rPr sz="1800" spc="-5" dirty="0">
                <a:latin typeface="Calibri"/>
                <a:cs typeface="Calibri"/>
              </a:rPr>
              <a:t>insurance</a:t>
            </a:r>
            <a:r>
              <a:rPr sz="1800" spc="45" dirty="0">
                <a:latin typeface="Calibri"/>
                <a:cs typeface="Calibri"/>
              </a:rPr>
              <a:t> </a:t>
            </a:r>
            <a:r>
              <a:rPr sz="1800" spc="-10" dirty="0">
                <a:latin typeface="Calibri"/>
                <a:cs typeface="Calibri"/>
              </a:rPr>
              <a:t>company</a:t>
            </a:r>
            <a:r>
              <a:rPr sz="1800" spc="30" dirty="0">
                <a:latin typeface="Calibri"/>
                <a:cs typeface="Calibri"/>
              </a:rPr>
              <a:t> </a:t>
            </a:r>
            <a:r>
              <a:rPr sz="1800" dirty="0">
                <a:latin typeface="Calibri"/>
                <a:cs typeface="Calibri"/>
              </a:rPr>
              <a:t>is</a:t>
            </a:r>
            <a:r>
              <a:rPr sz="1800" spc="40" dirty="0">
                <a:latin typeface="Calibri"/>
                <a:cs typeface="Calibri"/>
              </a:rPr>
              <a:t> </a:t>
            </a:r>
            <a:r>
              <a:rPr sz="1800" spc="-5" dirty="0">
                <a:latin typeface="Calibri"/>
                <a:cs typeface="Calibri"/>
              </a:rPr>
              <a:t>that</a:t>
            </a:r>
            <a:r>
              <a:rPr sz="1800" spc="30" dirty="0">
                <a:latin typeface="Calibri"/>
                <a:cs typeface="Calibri"/>
              </a:rPr>
              <a:t> </a:t>
            </a:r>
            <a:r>
              <a:rPr sz="1800" spc="-5" dirty="0">
                <a:latin typeface="Calibri"/>
                <a:cs typeface="Calibri"/>
              </a:rPr>
              <a:t>every</a:t>
            </a:r>
            <a:r>
              <a:rPr sz="1800" spc="20" dirty="0">
                <a:latin typeface="Calibri"/>
                <a:cs typeface="Calibri"/>
              </a:rPr>
              <a:t> </a:t>
            </a:r>
            <a:r>
              <a:rPr sz="1800" spc="-5" dirty="0">
                <a:latin typeface="Calibri"/>
                <a:cs typeface="Calibri"/>
              </a:rPr>
              <a:t>policy</a:t>
            </a:r>
            <a:r>
              <a:rPr sz="1800" spc="55" dirty="0">
                <a:latin typeface="Calibri"/>
                <a:cs typeface="Calibri"/>
              </a:rPr>
              <a:t> </a:t>
            </a:r>
            <a:r>
              <a:rPr sz="1800" spc="-5" dirty="0">
                <a:latin typeface="Calibri"/>
                <a:cs typeface="Calibri"/>
              </a:rPr>
              <a:t>holder </a:t>
            </a:r>
            <a:r>
              <a:rPr sz="1800" dirty="0">
                <a:latin typeface="Calibri"/>
                <a:cs typeface="Calibri"/>
              </a:rPr>
              <a:t> </a:t>
            </a:r>
            <a:r>
              <a:rPr sz="1800" spc="-5" dirty="0">
                <a:latin typeface="Calibri"/>
                <a:cs typeface="Calibri"/>
              </a:rPr>
              <a:t>should</a:t>
            </a:r>
            <a:r>
              <a:rPr sz="1800" spc="15" dirty="0">
                <a:latin typeface="Calibri"/>
                <a:cs typeface="Calibri"/>
              </a:rPr>
              <a:t> </a:t>
            </a:r>
            <a:r>
              <a:rPr sz="1800" spc="-10" dirty="0">
                <a:latin typeface="Calibri"/>
                <a:cs typeface="Calibri"/>
              </a:rPr>
              <a:t>complete</a:t>
            </a:r>
            <a:r>
              <a:rPr sz="1800" spc="25" dirty="0">
                <a:latin typeface="Calibri"/>
                <a:cs typeface="Calibri"/>
              </a:rPr>
              <a:t> </a:t>
            </a:r>
            <a:r>
              <a:rPr sz="1800" dirty="0">
                <a:latin typeface="Calibri"/>
                <a:cs typeface="Calibri"/>
              </a:rPr>
              <a:t>the</a:t>
            </a:r>
            <a:r>
              <a:rPr sz="1800" spc="10" dirty="0">
                <a:latin typeface="Calibri"/>
                <a:cs typeface="Calibri"/>
              </a:rPr>
              <a:t> </a:t>
            </a:r>
            <a:r>
              <a:rPr sz="1800" spc="-10" dirty="0">
                <a:latin typeface="Calibri"/>
                <a:cs typeface="Calibri"/>
              </a:rPr>
              <a:t>term</a:t>
            </a:r>
            <a:r>
              <a:rPr sz="1800" spc="15" dirty="0">
                <a:latin typeface="Calibri"/>
                <a:cs typeface="Calibri"/>
              </a:rPr>
              <a:t> </a:t>
            </a:r>
            <a:r>
              <a:rPr sz="1800" spc="-5" dirty="0">
                <a:latin typeface="Calibri"/>
                <a:cs typeface="Calibri"/>
              </a:rPr>
              <a:t>of</a:t>
            </a:r>
            <a:r>
              <a:rPr sz="1800" dirty="0">
                <a:latin typeface="Calibri"/>
                <a:cs typeface="Calibri"/>
              </a:rPr>
              <a:t> the</a:t>
            </a:r>
            <a:r>
              <a:rPr sz="1800" spc="20" dirty="0">
                <a:latin typeface="Calibri"/>
                <a:cs typeface="Calibri"/>
              </a:rPr>
              <a:t> </a:t>
            </a:r>
            <a:r>
              <a:rPr sz="1800" spc="-20" dirty="0">
                <a:latin typeface="Calibri"/>
                <a:cs typeface="Calibri"/>
              </a:rPr>
              <a:t>policy.</a:t>
            </a:r>
            <a:r>
              <a:rPr sz="1800" spc="10" dirty="0">
                <a:latin typeface="Calibri"/>
                <a:cs typeface="Calibri"/>
              </a:rPr>
              <a:t> </a:t>
            </a:r>
            <a:r>
              <a:rPr sz="1800" spc="-5" dirty="0">
                <a:latin typeface="Calibri"/>
                <a:cs typeface="Calibri"/>
              </a:rPr>
              <a:t>Hence</a:t>
            </a:r>
            <a:r>
              <a:rPr sz="1800" spc="25" dirty="0">
                <a:latin typeface="Calibri"/>
                <a:cs typeface="Calibri"/>
              </a:rPr>
              <a:t> </a:t>
            </a:r>
            <a:r>
              <a:rPr sz="1800" dirty="0">
                <a:latin typeface="Calibri"/>
                <a:cs typeface="Calibri"/>
              </a:rPr>
              <a:t>these</a:t>
            </a:r>
            <a:r>
              <a:rPr sz="1800" spc="-25" dirty="0">
                <a:latin typeface="Calibri"/>
                <a:cs typeface="Calibri"/>
              </a:rPr>
              <a:t> </a:t>
            </a:r>
            <a:r>
              <a:rPr sz="1800" u="heavy" spc="-10" dirty="0">
                <a:solidFill>
                  <a:srgbClr val="FF0000"/>
                </a:solidFill>
                <a:uFill>
                  <a:solidFill>
                    <a:srgbClr val="000000"/>
                  </a:solidFill>
                </a:uFill>
                <a:latin typeface="Calibri"/>
                <a:cs typeface="Calibri"/>
              </a:rPr>
              <a:t>charges</a:t>
            </a:r>
            <a:r>
              <a:rPr sz="1800" u="heavy" spc="5" dirty="0">
                <a:solidFill>
                  <a:srgbClr val="FF0000"/>
                </a:solidFill>
                <a:uFill>
                  <a:solidFill>
                    <a:srgbClr val="000000"/>
                  </a:solidFill>
                </a:uFill>
                <a:latin typeface="Calibri"/>
                <a:cs typeface="Calibri"/>
              </a:rPr>
              <a:t> </a:t>
            </a:r>
            <a:r>
              <a:rPr sz="1800" u="heavy" spc="-10" dirty="0">
                <a:solidFill>
                  <a:srgbClr val="FF0000"/>
                </a:solidFill>
                <a:uFill>
                  <a:solidFill>
                    <a:srgbClr val="000000"/>
                  </a:solidFill>
                </a:uFill>
                <a:latin typeface="Calibri"/>
                <a:cs typeface="Calibri"/>
              </a:rPr>
              <a:t>are</a:t>
            </a:r>
            <a:r>
              <a:rPr sz="1800" u="heavy" dirty="0">
                <a:solidFill>
                  <a:srgbClr val="FF0000"/>
                </a:solidFill>
                <a:uFill>
                  <a:solidFill>
                    <a:srgbClr val="000000"/>
                  </a:solidFill>
                </a:uFill>
                <a:latin typeface="Calibri"/>
                <a:cs typeface="Calibri"/>
              </a:rPr>
              <a:t> </a:t>
            </a:r>
            <a:r>
              <a:rPr sz="1800" u="heavy" spc="-5" dirty="0">
                <a:solidFill>
                  <a:srgbClr val="FF0000"/>
                </a:solidFill>
                <a:uFill>
                  <a:solidFill>
                    <a:srgbClr val="000000"/>
                  </a:solidFill>
                </a:uFill>
                <a:latin typeface="Calibri"/>
                <a:cs typeface="Calibri"/>
              </a:rPr>
              <a:t>levied</a:t>
            </a:r>
            <a:r>
              <a:rPr sz="1800" u="heavy" spc="20" dirty="0">
                <a:solidFill>
                  <a:srgbClr val="FF0000"/>
                </a:solidFill>
                <a:uFill>
                  <a:solidFill>
                    <a:srgbClr val="000000"/>
                  </a:solidFill>
                </a:uFill>
                <a:latin typeface="Calibri"/>
                <a:cs typeface="Calibri"/>
              </a:rPr>
              <a:t> </a:t>
            </a:r>
            <a:r>
              <a:rPr sz="1800" u="heavy" dirty="0">
                <a:solidFill>
                  <a:srgbClr val="FF0000"/>
                </a:solidFill>
                <a:uFill>
                  <a:solidFill>
                    <a:srgbClr val="000000"/>
                  </a:solidFill>
                </a:uFill>
                <a:latin typeface="Calibri"/>
                <a:cs typeface="Calibri"/>
              </a:rPr>
              <a:t>as</a:t>
            </a:r>
            <a:r>
              <a:rPr sz="1800" u="heavy" spc="5" dirty="0">
                <a:solidFill>
                  <a:srgbClr val="FF0000"/>
                </a:solidFill>
                <a:uFill>
                  <a:solidFill>
                    <a:srgbClr val="000000"/>
                  </a:solidFill>
                </a:uFill>
                <a:latin typeface="Calibri"/>
                <a:cs typeface="Calibri"/>
              </a:rPr>
              <a:t> </a:t>
            </a:r>
            <a:r>
              <a:rPr sz="1800" u="heavy" dirty="0">
                <a:solidFill>
                  <a:srgbClr val="FF0000"/>
                </a:solidFill>
                <a:uFill>
                  <a:solidFill>
                    <a:srgbClr val="000000"/>
                  </a:solidFill>
                </a:uFill>
                <a:latin typeface="Calibri"/>
                <a:cs typeface="Calibri"/>
              </a:rPr>
              <a:t>a </a:t>
            </a:r>
            <a:r>
              <a:rPr sz="1800" u="heavy" spc="-5" dirty="0">
                <a:solidFill>
                  <a:srgbClr val="FF0000"/>
                </a:solidFill>
                <a:uFill>
                  <a:solidFill>
                    <a:srgbClr val="000000"/>
                  </a:solidFill>
                </a:uFill>
                <a:latin typeface="Calibri"/>
                <a:cs typeface="Calibri"/>
              </a:rPr>
              <a:t>penalty</a:t>
            </a:r>
            <a:r>
              <a:rPr sz="1800" u="heavy" spc="20" dirty="0">
                <a:solidFill>
                  <a:srgbClr val="FF0000"/>
                </a:solidFill>
                <a:uFill>
                  <a:solidFill>
                    <a:srgbClr val="000000"/>
                  </a:solidFill>
                </a:uFill>
                <a:latin typeface="Calibri"/>
                <a:cs typeface="Calibri"/>
              </a:rPr>
              <a:t> </a:t>
            </a:r>
            <a:r>
              <a:rPr sz="1800" u="heavy" spc="-10" dirty="0">
                <a:solidFill>
                  <a:srgbClr val="FF0000"/>
                </a:solidFill>
                <a:uFill>
                  <a:solidFill>
                    <a:srgbClr val="000000"/>
                  </a:solidFill>
                </a:uFill>
                <a:latin typeface="Calibri"/>
                <a:cs typeface="Calibri"/>
              </a:rPr>
              <a:t>to</a:t>
            </a:r>
            <a:r>
              <a:rPr sz="1800" u="heavy" dirty="0">
                <a:solidFill>
                  <a:srgbClr val="FF0000"/>
                </a:solidFill>
                <a:uFill>
                  <a:solidFill>
                    <a:srgbClr val="000000"/>
                  </a:solidFill>
                </a:uFill>
                <a:latin typeface="Calibri"/>
                <a:cs typeface="Calibri"/>
              </a:rPr>
              <a:t> </a:t>
            </a:r>
            <a:r>
              <a:rPr sz="1800" u="heavy" spc="-10" dirty="0">
                <a:solidFill>
                  <a:srgbClr val="FF0000"/>
                </a:solidFill>
                <a:uFill>
                  <a:solidFill>
                    <a:srgbClr val="000000"/>
                  </a:solidFill>
                </a:uFill>
                <a:latin typeface="Calibri"/>
                <a:cs typeface="Calibri"/>
              </a:rPr>
              <a:t>discourage</a:t>
            </a:r>
            <a:r>
              <a:rPr sz="1800" u="heavy" dirty="0">
                <a:solidFill>
                  <a:srgbClr val="FF0000"/>
                </a:solidFill>
                <a:uFill>
                  <a:solidFill>
                    <a:srgbClr val="000000"/>
                  </a:solidFill>
                </a:uFill>
                <a:latin typeface="Calibri"/>
                <a:cs typeface="Calibri"/>
              </a:rPr>
              <a:t> the</a:t>
            </a:r>
            <a:r>
              <a:rPr sz="1800" u="heavy" spc="20" dirty="0">
                <a:solidFill>
                  <a:srgbClr val="FF0000"/>
                </a:solidFill>
                <a:uFill>
                  <a:solidFill>
                    <a:srgbClr val="000000"/>
                  </a:solidFill>
                </a:uFill>
                <a:latin typeface="Calibri"/>
                <a:cs typeface="Calibri"/>
              </a:rPr>
              <a:t> </a:t>
            </a:r>
            <a:r>
              <a:rPr sz="1800" u="heavy" spc="-5" dirty="0">
                <a:solidFill>
                  <a:srgbClr val="FF0000"/>
                </a:solidFill>
                <a:uFill>
                  <a:solidFill>
                    <a:srgbClr val="000000"/>
                  </a:solidFill>
                </a:uFill>
                <a:latin typeface="Calibri"/>
                <a:cs typeface="Calibri"/>
              </a:rPr>
              <a:t>policy</a:t>
            </a:r>
            <a:r>
              <a:rPr sz="1800" u="heavy" spc="15" dirty="0">
                <a:solidFill>
                  <a:srgbClr val="FF0000"/>
                </a:solidFill>
                <a:uFill>
                  <a:solidFill>
                    <a:srgbClr val="000000"/>
                  </a:solidFill>
                </a:uFill>
                <a:latin typeface="Calibri"/>
                <a:cs typeface="Calibri"/>
              </a:rPr>
              <a:t> </a:t>
            </a:r>
            <a:r>
              <a:rPr sz="1800" u="heavy" spc="-5" dirty="0">
                <a:solidFill>
                  <a:srgbClr val="FF0000"/>
                </a:solidFill>
                <a:uFill>
                  <a:solidFill>
                    <a:srgbClr val="000000"/>
                  </a:solidFill>
                </a:uFill>
                <a:latin typeface="Calibri"/>
                <a:cs typeface="Calibri"/>
              </a:rPr>
              <a:t>holder</a:t>
            </a:r>
            <a:r>
              <a:rPr sz="1800" u="heavy" spc="25" dirty="0">
                <a:solidFill>
                  <a:srgbClr val="FF0000"/>
                </a:solidFill>
                <a:uFill>
                  <a:solidFill>
                    <a:srgbClr val="000000"/>
                  </a:solidFill>
                </a:uFill>
                <a:latin typeface="Calibri"/>
                <a:cs typeface="Calibri"/>
              </a:rPr>
              <a:t> </a:t>
            </a:r>
            <a:r>
              <a:rPr sz="1800" u="heavy" spc="-15" dirty="0">
                <a:solidFill>
                  <a:srgbClr val="FF0000"/>
                </a:solidFill>
                <a:uFill>
                  <a:solidFill>
                    <a:srgbClr val="000000"/>
                  </a:solidFill>
                </a:uFill>
                <a:latin typeface="Calibri"/>
                <a:cs typeface="Calibri"/>
              </a:rPr>
              <a:t>from </a:t>
            </a:r>
            <a:r>
              <a:rPr sz="1800" spc="-10" dirty="0">
                <a:solidFill>
                  <a:srgbClr val="FF0000"/>
                </a:solidFill>
                <a:latin typeface="Calibri"/>
                <a:cs typeface="Calibri"/>
              </a:rPr>
              <a:t> </a:t>
            </a:r>
            <a:r>
              <a:rPr sz="1800" u="heavy" spc="-5" dirty="0">
                <a:solidFill>
                  <a:srgbClr val="FF0000"/>
                </a:solidFill>
                <a:uFill>
                  <a:solidFill>
                    <a:srgbClr val="000000"/>
                  </a:solidFill>
                </a:uFill>
                <a:latin typeface="Calibri"/>
                <a:cs typeface="Calibri"/>
              </a:rPr>
              <a:t>surrendering</a:t>
            </a:r>
            <a:r>
              <a:rPr sz="1800" u="heavy" spc="10" dirty="0">
                <a:solidFill>
                  <a:srgbClr val="FF0000"/>
                </a:solidFill>
                <a:uFill>
                  <a:solidFill>
                    <a:srgbClr val="000000"/>
                  </a:solidFill>
                </a:uFill>
                <a:latin typeface="Calibri"/>
                <a:cs typeface="Calibri"/>
              </a:rPr>
              <a:t> </a:t>
            </a:r>
            <a:r>
              <a:rPr sz="1800" u="heavy" dirty="0">
                <a:solidFill>
                  <a:srgbClr val="FF0000"/>
                </a:solidFill>
                <a:uFill>
                  <a:solidFill>
                    <a:srgbClr val="000000"/>
                  </a:solidFill>
                </a:uFill>
                <a:latin typeface="Calibri"/>
                <a:cs typeface="Calibri"/>
              </a:rPr>
              <a:t>the</a:t>
            </a:r>
            <a:r>
              <a:rPr sz="1800" u="heavy" spc="5" dirty="0">
                <a:solidFill>
                  <a:srgbClr val="FF0000"/>
                </a:solidFill>
                <a:uFill>
                  <a:solidFill>
                    <a:srgbClr val="000000"/>
                  </a:solidFill>
                </a:uFill>
                <a:latin typeface="Calibri"/>
                <a:cs typeface="Calibri"/>
              </a:rPr>
              <a:t> </a:t>
            </a:r>
            <a:r>
              <a:rPr sz="1800" u="heavy" spc="-25" dirty="0">
                <a:solidFill>
                  <a:srgbClr val="FF0000"/>
                </a:solidFill>
                <a:uFill>
                  <a:solidFill>
                    <a:srgbClr val="000000"/>
                  </a:solidFill>
                </a:uFill>
                <a:latin typeface="Calibri"/>
                <a:cs typeface="Calibri"/>
              </a:rPr>
              <a:t>policy</a:t>
            </a:r>
            <a:r>
              <a:rPr sz="1800" spc="-25" dirty="0">
                <a:solidFill>
                  <a:srgbClr val="FF0000"/>
                </a:solidFill>
                <a:latin typeface="Calibri"/>
                <a:cs typeface="Calibri"/>
              </a:rPr>
              <a:t>.</a:t>
            </a:r>
            <a:endParaRPr sz="1800" dirty="0">
              <a:solidFill>
                <a:srgbClr val="FF0000"/>
              </a:solidFill>
              <a:latin typeface="Calibri"/>
              <a:cs typeface="Calibri"/>
            </a:endParaRPr>
          </a:p>
        </p:txBody>
      </p:sp>
      <p:grpSp>
        <p:nvGrpSpPr>
          <p:cNvPr id="8" name="object 8"/>
          <p:cNvGrpSpPr/>
          <p:nvPr/>
        </p:nvGrpSpPr>
        <p:grpSpPr>
          <a:xfrm>
            <a:off x="10317289" y="6289356"/>
            <a:ext cx="1879600" cy="573405"/>
            <a:chOff x="10317289" y="6289356"/>
            <a:chExt cx="1879600" cy="573405"/>
          </a:xfrm>
        </p:grpSpPr>
        <p:sp>
          <p:nvSpPr>
            <p:cNvPr id="9" name="object 9"/>
            <p:cNvSpPr/>
            <p:nvPr/>
          </p:nvSpPr>
          <p:spPr>
            <a:xfrm>
              <a:off x="10322052" y="6294119"/>
              <a:ext cx="1870075" cy="563880"/>
            </a:xfrm>
            <a:custGeom>
              <a:avLst/>
              <a:gdLst/>
              <a:ahLst/>
              <a:cxnLst/>
              <a:rect l="l" t="t" r="r" b="b"/>
              <a:pathLst>
                <a:path w="1870075" h="563879">
                  <a:moveTo>
                    <a:pt x="1869946" y="0"/>
                  </a:moveTo>
                  <a:lnTo>
                    <a:pt x="0" y="0"/>
                  </a:lnTo>
                  <a:lnTo>
                    <a:pt x="0" y="563880"/>
                  </a:lnTo>
                  <a:lnTo>
                    <a:pt x="1869946" y="563880"/>
                  </a:lnTo>
                  <a:lnTo>
                    <a:pt x="1869946" y="0"/>
                  </a:lnTo>
                  <a:close/>
                </a:path>
              </a:pathLst>
            </a:custGeom>
            <a:solidFill>
              <a:srgbClr val="124262"/>
            </a:solidFill>
          </p:spPr>
          <p:txBody>
            <a:bodyPr wrap="square" lIns="0" tIns="0" rIns="0" bIns="0" rtlCol="0"/>
            <a:lstStyle/>
            <a:p>
              <a:endParaRPr/>
            </a:p>
          </p:txBody>
        </p:sp>
        <p:sp>
          <p:nvSpPr>
            <p:cNvPr id="10" name="object 10"/>
            <p:cNvSpPr/>
            <p:nvPr/>
          </p:nvSpPr>
          <p:spPr>
            <a:xfrm>
              <a:off x="10322052" y="6294119"/>
              <a:ext cx="1870075" cy="563880"/>
            </a:xfrm>
            <a:custGeom>
              <a:avLst/>
              <a:gdLst/>
              <a:ahLst/>
              <a:cxnLst/>
              <a:rect l="l" t="t" r="r" b="b"/>
              <a:pathLst>
                <a:path w="1870075" h="563879">
                  <a:moveTo>
                    <a:pt x="1869946" y="0"/>
                  </a:moveTo>
                  <a:lnTo>
                    <a:pt x="0" y="0"/>
                  </a:lnTo>
                  <a:lnTo>
                    <a:pt x="0" y="563880"/>
                  </a:lnTo>
                </a:path>
              </a:pathLst>
            </a:custGeom>
            <a:ln w="9525">
              <a:solidFill>
                <a:srgbClr val="C00000"/>
              </a:solidFill>
            </a:ln>
          </p:spPr>
          <p:txBody>
            <a:bodyPr wrap="square" lIns="0" tIns="0" rIns="0" bIns="0" rtlCol="0"/>
            <a:lstStyle/>
            <a:p>
              <a:endParaRP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319</TotalTime>
  <Words>5364</Words>
  <Application>Microsoft Office PowerPoint</Application>
  <PresentationFormat>Widescreen</PresentationFormat>
  <Paragraphs>608</Paragraphs>
  <Slides>57</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57</vt:i4>
      </vt:variant>
    </vt:vector>
  </HeadingPairs>
  <TitlesOfParts>
    <vt:vector size="66" baseType="lpstr">
      <vt:lpstr>Arial</vt:lpstr>
      <vt:lpstr>Arial MT</vt:lpstr>
      <vt:lpstr>Bookman Old Style</vt:lpstr>
      <vt:lpstr>Calibri</vt:lpstr>
      <vt:lpstr>Calibri Light</vt:lpstr>
      <vt:lpstr>Lucida Sans Unicode</vt:lpstr>
      <vt:lpstr>Times New Roman</vt:lpstr>
      <vt:lpstr>Wingdings</vt:lpstr>
      <vt:lpstr>Office Theme</vt:lpstr>
      <vt:lpstr>PowerPoint Presentation</vt:lpstr>
      <vt:lpstr>Important Insights about the Insurance Sector</vt:lpstr>
      <vt:lpstr>Basics Concepts - Insurance Sector</vt:lpstr>
      <vt:lpstr>Impact on Outward Supplies</vt:lpstr>
      <vt:lpstr>LEVY u/s 9(1) – Outward Supplies</vt:lpstr>
      <vt:lpstr>LEVY u/s 9(1) – Outward Supplies</vt:lpstr>
      <vt:lpstr>LEVY u/s 9(1) – Outward Supplies</vt:lpstr>
      <vt:lpstr>LEVY u/s 9(1) – Outward Supplies – Litigative Issues</vt:lpstr>
      <vt:lpstr>LEVY u/s 9(1) – Outward Supplies – Litigative Issues</vt:lpstr>
      <vt:lpstr>Value of Supply of Services – Sec 15 of CGST Act</vt:lpstr>
      <vt:lpstr>Value of Supply</vt:lpstr>
      <vt:lpstr>Value of Supply of Services – Sec 15 of CGST Act</vt:lpstr>
      <vt:lpstr>Value of Supply of Services – Sec 15 of CGST Act</vt:lpstr>
      <vt:lpstr>Rule 32(4) – Value in case of Life Insurance Business</vt:lpstr>
      <vt:lpstr>Impact on Inward Supplies</vt:lpstr>
      <vt:lpstr>LEVY under Sec 9(3)(4) – Reverse Charge</vt:lpstr>
      <vt:lpstr>Reverse Charge – 9(3) of CGST Act- Agent Commission </vt:lpstr>
      <vt:lpstr>Time of Supply</vt:lpstr>
      <vt:lpstr>Time of Supply of Service – Sec 13 of CGST Act</vt:lpstr>
      <vt:lpstr>Time of Supply of Services – Sec 13 of CGST Act</vt:lpstr>
      <vt:lpstr>Place of Supply of Service – Sec 12/13 of IGST Act</vt:lpstr>
      <vt:lpstr>Place of Supply of Service – Section 12 vs Section 13 of IGST Act</vt:lpstr>
      <vt:lpstr>General Provision - Sec 12(2) of IGST Act</vt:lpstr>
      <vt:lpstr>The place of supply of insurance services – Sec 12(13) of IGST Act</vt:lpstr>
      <vt:lpstr>Place of Supply of Service –Section 13 of IGST Act</vt:lpstr>
      <vt:lpstr>PowerPoint Presentation</vt:lpstr>
      <vt:lpstr>Block Input Tax Credit</vt:lpstr>
      <vt:lpstr>PowerPoint Presentation</vt:lpstr>
      <vt:lpstr>Invoice, Accounts and Record in GST for Insurance Service</vt:lpstr>
      <vt:lpstr>Rule 47. Time limit for issuing tax invoice for Supply of Service</vt:lpstr>
      <vt:lpstr>Rule 54. Tax invoice in special cases.-</vt:lpstr>
      <vt:lpstr>Exemption and Requirement of E Invoice [NN 13/2020–CT dt 21.03.20]</vt:lpstr>
      <vt:lpstr>E-Invoicing - Applicable Scenario</vt:lpstr>
      <vt:lpstr>Exempted Sectors &amp; Businesses from E Invoice</vt:lpstr>
      <vt:lpstr>Exemptions relating to Insurance Business</vt:lpstr>
      <vt:lpstr>GST Exemption – Insurance Service</vt:lpstr>
      <vt:lpstr>Exemptions relating to Insurance Business</vt:lpstr>
      <vt:lpstr>Exemptions relating to Insurance Business</vt:lpstr>
      <vt:lpstr>Exemptions relating to Insurance Business</vt:lpstr>
      <vt:lpstr>Exemptions relating to Insurance Business</vt:lpstr>
      <vt:lpstr>Exemptions relating to Insurance Business</vt:lpstr>
      <vt:lpstr>Exemptions relating to Insurance Business</vt:lpstr>
      <vt:lpstr>Exemptions relating to Insurance Business</vt:lpstr>
      <vt:lpstr>Breakup of Revenue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 K Vishwakarma</dc:creator>
  <cp:lastModifiedBy>JC SIB Range B Noida</cp:lastModifiedBy>
  <cp:revision>30</cp:revision>
  <dcterms:created xsi:type="dcterms:W3CDTF">2023-05-29T06:14:42Z</dcterms:created>
  <dcterms:modified xsi:type="dcterms:W3CDTF">2023-06-22T10:58:29Z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2023-05-24T00:00:00Z</vt:filetime>
  </property>
  <property fmtid="{D5CDD505-2E9C-101B-9397-08002B2CF9AE}" pid="3" name="Creator">
    <vt:lpwstr>PDFium</vt:lpwstr>
  </property>
  <property fmtid="{D5CDD505-2E9C-101B-9397-08002B2CF9AE}" pid="4" name="LastSaved">
    <vt:filetime>2023-05-24T00:00:00Z</vt:filetime>
  </property>
</Properties>
</file>