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57" r:id="rId3"/>
    <p:sldId id="358" r:id="rId4"/>
    <p:sldId id="359" r:id="rId5"/>
    <p:sldId id="365" r:id="rId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69"/>
    <a:srgbClr val="A0A2E4"/>
    <a:srgbClr val="FBF581"/>
    <a:srgbClr val="FDCBF2"/>
    <a:srgbClr val="FFCCFF"/>
    <a:srgbClr val="004821"/>
    <a:srgbClr val="421C5E"/>
    <a:srgbClr val="FFFF8B"/>
    <a:srgbClr val="421E06"/>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6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OneDrive\Desktop\New%20Microsoft%20Excel%20Workshe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Sheet1!$I$4</c:f>
              <c:strCache>
                <c:ptCount val="1"/>
                <c:pt idx="0">
                  <c:v>Percentage</c:v>
                </c:pt>
              </c:strCache>
            </c:strRef>
          </c:tx>
          <c:spPr>
            <a:solidFill>
              <a:srgbClr val="007469"/>
            </a:solidFill>
          </c:spPr>
          <c:explosion val="18"/>
          <c:dPt>
            <c:idx val="0"/>
            <c:bubble3D val="0"/>
            <c:explosion val="0"/>
            <c:spPr>
              <a:solidFill>
                <a:srgbClr val="007469"/>
              </a:solidFill>
              <a:ln w="50800">
                <a:solidFill>
                  <a:schemeClr val="lt1"/>
                </a:solidFill>
              </a:ln>
              <a:effectLst/>
              <a:sp3d contourW="50800">
                <a:contourClr>
                  <a:schemeClr val="lt1"/>
                </a:contourClr>
              </a:sp3d>
            </c:spPr>
            <c:extLst>
              <c:ext xmlns:c16="http://schemas.microsoft.com/office/drawing/2014/chart" uri="{C3380CC4-5D6E-409C-BE32-E72D297353CC}">
                <c16:uniqueId val="{00000001-7F92-4B90-9B70-3D4A1625682C}"/>
              </c:ext>
            </c:extLst>
          </c:dPt>
          <c:dPt>
            <c:idx val="1"/>
            <c:bubble3D val="0"/>
            <c:explosion val="10"/>
            <c:spPr>
              <a:solidFill>
                <a:schemeClr val="accent2">
                  <a:lumMod val="20000"/>
                  <a:lumOff val="8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3-7F92-4B90-9B70-3D4A1625682C}"/>
              </c:ext>
            </c:extLst>
          </c:dPt>
          <c:dLbls>
            <c:delete val="1"/>
          </c:dLbls>
          <c:cat>
            <c:strRef>
              <c:f>Sheet1!$H$5:$H$6</c:f>
              <c:strCache>
                <c:ptCount val="2"/>
                <c:pt idx="0">
                  <c:v>Genuine GST registrations found</c:v>
                </c:pt>
                <c:pt idx="1">
                  <c:v>Fake GST Registrations found</c:v>
                </c:pt>
              </c:strCache>
            </c:strRef>
          </c:cat>
          <c:val>
            <c:numRef>
              <c:f>Sheet1!$I$5:$I$6</c:f>
              <c:numCache>
                <c:formatCode>0%</c:formatCode>
                <c:ptCount val="2"/>
                <c:pt idx="0">
                  <c:v>0.84943181818181823</c:v>
                </c:pt>
                <c:pt idx="1">
                  <c:v>0.15056818181818182</c:v>
                </c:pt>
              </c:numCache>
            </c:numRef>
          </c:val>
          <c:extLst>
            <c:ext xmlns:c16="http://schemas.microsoft.com/office/drawing/2014/chart" uri="{C3380CC4-5D6E-409C-BE32-E72D297353CC}">
              <c16:uniqueId val="{00000004-7F92-4B90-9B70-3D4A1625682C}"/>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0.24792</cdr:x>
      <cdr:y>0.17365</cdr:y>
    </cdr:from>
    <cdr:to>
      <cdr:x>0.70104</cdr:x>
      <cdr:y>0.26566</cdr:y>
    </cdr:to>
    <cdr:sp macro="" textlink="">
      <cdr:nvSpPr>
        <cdr:cNvPr id="2" name="TextBox 1"/>
        <cdr:cNvSpPr txBox="1"/>
      </cdr:nvSpPr>
      <cdr:spPr>
        <a:xfrm xmlns:a="http://schemas.openxmlformats.org/drawingml/2006/main">
          <a:off x="1133477" y="476357"/>
          <a:ext cx="2071688" cy="252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100" dirty="0">
              <a:solidFill>
                <a:schemeClr val="bg1"/>
              </a:solidFill>
            </a:rPr>
            <a:t>Genuine registrations found 85% </a:t>
          </a:r>
        </a:p>
      </cdr:txBody>
    </cdr:sp>
  </cdr:relSizeAnchor>
  <cdr:relSizeAnchor xmlns:cdr="http://schemas.openxmlformats.org/drawingml/2006/chartDrawing">
    <cdr:from>
      <cdr:x>0.52292</cdr:x>
      <cdr:y>0.45837</cdr:y>
    </cdr:from>
    <cdr:to>
      <cdr:x>0.72292</cdr:x>
      <cdr:y>0.79171</cdr:y>
    </cdr:to>
    <cdr:sp macro="" textlink="">
      <cdr:nvSpPr>
        <cdr:cNvPr id="3" name="TextBox 2"/>
        <cdr:cNvSpPr txBox="1"/>
      </cdr:nvSpPr>
      <cdr:spPr>
        <a:xfrm xmlns:a="http://schemas.openxmlformats.org/drawingml/2006/main">
          <a:off x="2390777" y="12574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100" dirty="0"/>
            <a:t>Fake registrations found</a:t>
          </a:r>
        </a:p>
        <a:p xmlns:a="http://schemas.openxmlformats.org/drawingml/2006/main">
          <a:r>
            <a:rPr lang="en-IN" dirty="0"/>
            <a:t>15%</a:t>
          </a:r>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N"/>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40AEF5F-FD55-46FD-BEE5-A198B384CA01}" type="datetimeFigureOut">
              <a:rPr lang="en-IN" smtClean="0"/>
              <a:t>08-12-2023</a:t>
            </a:fld>
            <a:endParaRPr lang="en-IN"/>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IN"/>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IN"/>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F17EE9C-6E91-4B7A-BB1E-0B833E7CE1CD}" type="slidenum">
              <a:rPr lang="en-IN" smtClean="0"/>
              <a:t>‹#›</a:t>
            </a:fld>
            <a:endParaRPr lang="en-IN"/>
          </a:p>
        </p:txBody>
      </p:sp>
    </p:spTree>
    <p:extLst>
      <p:ext uri="{BB962C8B-B14F-4D97-AF65-F5344CB8AC3E}">
        <p14:creationId xmlns:p14="http://schemas.microsoft.com/office/powerpoint/2010/main" val="75267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F17EE9C-6E91-4B7A-BB1E-0B833E7CE1CD}" type="slidenum">
              <a:rPr lang="en-IN" smtClean="0"/>
              <a:t>2</a:t>
            </a:fld>
            <a:endParaRPr lang="en-IN"/>
          </a:p>
        </p:txBody>
      </p:sp>
    </p:spTree>
    <p:extLst>
      <p:ext uri="{BB962C8B-B14F-4D97-AF65-F5344CB8AC3E}">
        <p14:creationId xmlns:p14="http://schemas.microsoft.com/office/powerpoint/2010/main" val="379722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F17EE9C-6E91-4B7A-BB1E-0B833E7CE1CD}" type="slidenum">
              <a:rPr lang="en-IN" smtClean="0"/>
              <a:t>3</a:t>
            </a:fld>
            <a:endParaRPr lang="en-IN"/>
          </a:p>
        </p:txBody>
      </p:sp>
    </p:spTree>
    <p:extLst>
      <p:ext uri="{BB962C8B-B14F-4D97-AF65-F5344CB8AC3E}">
        <p14:creationId xmlns:p14="http://schemas.microsoft.com/office/powerpoint/2010/main" val="363739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F17EE9C-6E91-4B7A-BB1E-0B833E7CE1CD}" type="slidenum">
              <a:rPr lang="en-IN" smtClean="0"/>
              <a:t>4</a:t>
            </a:fld>
            <a:endParaRPr lang="en-IN"/>
          </a:p>
        </p:txBody>
      </p:sp>
    </p:spTree>
    <p:extLst>
      <p:ext uri="{BB962C8B-B14F-4D97-AF65-F5344CB8AC3E}">
        <p14:creationId xmlns:p14="http://schemas.microsoft.com/office/powerpoint/2010/main" val="250553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6D55-71C3-DD2B-120A-F535174C7F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3BFD9B2-1334-CE23-002A-DADA157DC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7C7FF6-14AF-40C4-2931-34F5633116B9}"/>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2EB9A12A-D3D2-C2D3-62D6-8CC9902AF5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D8DEB3-0096-3CE2-97A3-CCA400C99830}"/>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3147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42AF-9515-38E1-9CA8-9F93BC03C1F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AF2B0C0-1A09-682B-D817-66B6FFC7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1F0679-703A-E63D-9C76-D7285BDA387B}"/>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E45146F9-CCBF-FA99-09CD-FBE5734CB8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DD2E91-6DFC-7058-7822-6BE1947B24ED}"/>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118515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61EED-D0F9-4BCE-2DE2-E05735ED9A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43009C-46AA-8014-B9FB-CD030F28C3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2FE508-742F-625F-18C4-CF6ACADF770D}"/>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B62328D1-C8F1-8323-E7A1-94649CD0AC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6D000-DA1E-B92C-95F1-3BD6D2882BBA}"/>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140075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BF30-246A-81D5-3039-A48DCC366B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33EC3D5-FE57-F785-68B4-9EDECBC50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AC3C60-BD21-E461-3C22-11612DEA2ECB}"/>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823FC28D-0152-6DC7-D193-85052CF435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81F666-CC5A-AAE7-9D51-05BAE696896F}"/>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8260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87C6-9809-3E0E-AAB6-4F3435A22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D833E88-1E9E-B2BF-5516-5AA945452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15BCB-3F6F-A347-D51D-29CBA13D2CD8}"/>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5656C434-9E3C-4F49-99CB-58BD1397CF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FAD391-925C-42D7-8CD2-A0FE4DD04900}"/>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251458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831A-B114-60B4-2F06-0D11E1BF8E0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CA440C-9014-DCE0-0302-0890601E5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02D80BA-8B95-114B-232D-47ADE9659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ABBD208-15B9-797A-8D4A-D3EC9A6750F1}"/>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6" name="Footer Placeholder 5">
            <a:extLst>
              <a:ext uri="{FF2B5EF4-FFF2-40B4-BE49-F238E27FC236}">
                <a16:creationId xmlns:a16="http://schemas.microsoft.com/office/drawing/2014/main" id="{ED5302A2-9574-210D-5016-7C03D38D1D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8979874-F502-8571-CC11-797A039DC9A8}"/>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288797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567C-EB10-06D6-3751-C9C12107D49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FAC3776-36EB-605C-4C99-C0A585893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DC9B7-E5D7-DB0A-CE28-4ABDE5FD01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A559C93-8D64-AAAE-E543-4E80E72D4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4466A-0407-AAF5-FA97-A29AFFA49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D09E0B-BA9E-44C5-CB94-3ED899048F3D}"/>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8" name="Footer Placeholder 7">
            <a:extLst>
              <a:ext uri="{FF2B5EF4-FFF2-40B4-BE49-F238E27FC236}">
                <a16:creationId xmlns:a16="http://schemas.microsoft.com/office/drawing/2014/main" id="{4E9A41AE-2E3E-B109-8749-5A43F850FC2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9A85837-899C-ABEC-A23E-2638CF5A2D4C}"/>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54017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5817-BE36-54BF-17DF-CD64FB6D050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06BF095-0354-55E5-5EB0-9F6D9D84A2AA}"/>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4" name="Footer Placeholder 3">
            <a:extLst>
              <a:ext uri="{FF2B5EF4-FFF2-40B4-BE49-F238E27FC236}">
                <a16:creationId xmlns:a16="http://schemas.microsoft.com/office/drawing/2014/main" id="{139052EC-F15E-45A9-E0F9-00616E96D8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41871B9-F155-9614-79E9-AD0918B46078}"/>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42240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E9EAB-6F50-21B0-876C-5B68EB63F3AA}"/>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3" name="Footer Placeholder 2">
            <a:extLst>
              <a:ext uri="{FF2B5EF4-FFF2-40B4-BE49-F238E27FC236}">
                <a16:creationId xmlns:a16="http://schemas.microsoft.com/office/drawing/2014/main" id="{13EFB969-74DE-6C38-60CD-C70C7A188A2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74EB266-CF8E-01DD-0C60-607E254038A7}"/>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355502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F75C-2A41-039B-C5C4-E4D774C46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25B1237-A9F8-604D-133F-A5A495735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7E9F97-D19D-1720-BA76-97223F24A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CAB88-C399-1B86-B497-720992E850FA}"/>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6" name="Footer Placeholder 5">
            <a:extLst>
              <a:ext uri="{FF2B5EF4-FFF2-40B4-BE49-F238E27FC236}">
                <a16:creationId xmlns:a16="http://schemas.microsoft.com/office/drawing/2014/main" id="{6A6CB5FE-89EB-E651-B0E5-2ECFFE7F9F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1DBF1A-CBAE-5651-5357-B5E359CBF5C6}"/>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90801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DB12-3E5E-DCAC-AAE0-9D10E0243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221A71F-EBA5-F673-DF06-980CB3367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8203D5-0FCA-643E-AB7B-158EF921A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81843-0957-545A-347B-1865A3255DE0}"/>
              </a:ext>
            </a:extLst>
          </p:cNvPr>
          <p:cNvSpPr>
            <a:spLocks noGrp="1"/>
          </p:cNvSpPr>
          <p:nvPr>
            <p:ph type="dt" sz="half" idx="10"/>
          </p:nvPr>
        </p:nvSpPr>
        <p:spPr/>
        <p:txBody>
          <a:bodyPr/>
          <a:lstStyle/>
          <a:p>
            <a:fld id="{45F7D4B3-4103-4389-BB10-54D9FD54C8A0}" type="datetimeFigureOut">
              <a:rPr lang="en-IN" smtClean="0"/>
              <a:t>08-12-2023</a:t>
            </a:fld>
            <a:endParaRPr lang="en-IN"/>
          </a:p>
        </p:txBody>
      </p:sp>
      <p:sp>
        <p:nvSpPr>
          <p:cNvPr id="6" name="Footer Placeholder 5">
            <a:extLst>
              <a:ext uri="{FF2B5EF4-FFF2-40B4-BE49-F238E27FC236}">
                <a16:creationId xmlns:a16="http://schemas.microsoft.com/office/drawing/2014/main" id="{EDB3B209-D478-3E67-19EC-E802F1D3C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8BA2A2-5FE9-CD67-F5F3-2980B9657C26}"/>
              </a:ext>
            </a:extLst>
          </p:cNvPr>
          <p:cNvSpPr>
            <a:spLocks noGrp="1"/>
          </p:cNvSpPr>
          <p:nvPr>
            <p:ph type="sldNum" sz="quarter" idx="12"/>
          </p:nvPr>
        </p:nvSpPr>
        <p:spPr/>
        <p:txBody>
          <a:bodyPr/>
          <a:lstStyle/>
          <a:p>
            <a:fld id="{1288E138-687D-4E5F-9521-8D9B27A5874B}" type="slidenum">
              <a:rPr lang="en-IN" smtClean="0"/>
              <a:t>‹#›</a:t>
            </a:fld>
            <a:endParaRPr lang="en-IN"/>
          </a:p>
        </p:txBody>
      </p:sp>
    </p:spTree>
    <p:extLst>
      <p:ext uri="{BB962C8B-B14F-4D97-AF65-F5344CB8AC3E}">
        <p14:creationId xmlns:p14="http://schemas.microsoft.com/office/powerpoint/2010/main" val="385415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0054D-8FAF-9C45-1D9E-C2399BC70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648764-B973-8CDA-220A-A0040182E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1B4820-ABBE-1E47-1562-0335394EF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D4B3-4103-4389-BB10-54D9FD54C8A0}" type="datetimeFigureOut">
              <a:rPr lang="en-IN" smtClean="0"/>
              <a:t>08-12-2023</a:t>
            </a:fld>
            <a:endParaRPr lang="en-IN"/>
          </a:p>
        </p:txBody>
      </p:sp>
      <p:sp>
        <p:nvSpPr>
          <p:cNvPr id="5" name="Footer Placeholder 4">
            <a:extLst>
              <a:ext uri="{FF2B5EF4-FFF2-40B4-BE49-F238E27FC236}">
                <a16:creationId xmlns:a16="http://schemas.microsoft.com/office/drawing/2014/main" id="{8B6F57F8-0A9A-B22A-FC3C-D986319EA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3717EED-1B03-F298-4A31-DA59B1F83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8E138-687D-4E5F-9521-8D9B27A5874B}" type="slidenum">
              <a:rPr lang="en-IN" smtClean="0"/>
              <a:t>‹#›</a:t>
            </a:fld>
            <a:endParaRPr lang="en-IN"/>
          </a:p>
        </p:txBody>
      </p:sp>
    </p:spTree>
    <p:extLst>
      <p:ext uri="{BB962C8B-B14F-4D97-AF65-F5344CB8AC3E}">
        <p14:creationId xmlns:p14="http://schemas.microsoft.com/office/powerpoint/2010/main" val="173206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CFACA0A1-4540-6A1C-59BB-29CD047B7239}"/>
              </a:ext>
            </a:extLst>
          </p:cNvPr>
          <p:cNvGrpSpPr/>
          <p:nvPr/>
        </p:nvGrpSpPr>
        <p:grpSpPr>
          <a:xfrm>
            <a:off x="-1400258" y="0"/>
            <a:ext cx="7235824" cy="6858000"/>
            <a:chOff x="-1336431" y="0"/>
            <a:chExt cx="6963503" cy="6858000"/>
          </a:xfrm>
          <a:blipFill dpi="0" rotWithShape="1">
            <a:blip r:embed="rId2"/>
            <a:srcRect/>
            <a:tile tx="0" ty="203200" sx="57000" sy="54000" flip="none" algn="r"/>
          </a:blipFill>
        </p:grpSpPr>
        <p:sp>
          <p:nvSpPr>
            <p:cNvPr id="51" name="Parallelogram 50">
              <a:extLst>
                <a:ext uri="{FF2B5EF4-FFF2-40B4-BE49-F238E27FC236}">
                  <a16:creationId xmlns:a16="http://schemas.microsoft.com/office/drawing/2014/main" id="{DCE10D83-F43E-20F3-68D6-6180D64FCB0D}"/>
                </a:ext>
              </a:extLst>
            </p:cNvPr>
            <p:cNvSpPr/>
            <p:nvPr/>
          </p:nvSpPr>
          <p:spPr>
            <a:xfrm>
              <a:off x="1523997" y="0"/>
              <a:ext cx="2672861" cy="6858000"/>
            </a:xfrm>
            <a:prstGeom prst="parallelogram">
              <a:avLst>
                <a:gd name="adj" fmla="val 504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Parallelogram 51">
              <a:extLst>
                <a:ext uri="{FF2B5EF4-FFF2-40B4-BE49-F238E27FC236}">
                  <a16:creationId xmlns:a16="http://schemas.microsoft.com/office/drawing/2014/main" id="{2F1F2A30-47CD-C088-310B-08E1D3BDB41F}"/>
                </a:ext>
              </a:extLst>
            </p:cNvPr>
            <p:cNvSpPr/>
            <p:nvPr/>
          </p:nvSpPr>
          <p:spPr>
            <a:xfrm>
              <a:off x="2954211" y="0"/>
              <a:ext cx="2672861" cy="6858000"/>
            </a:xfrm>
            <a:prstGeom prst="parallelogram">
              <a:avLst>
                <a:gd name="adj" fmla="val 504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Parallelogram 52">
              <a:extLst>
                <a:ext uri="{FF2B5EF4-FFF2-40B4-BE49-F238E27FC236}">
                  <a16:creationId xmlns:a16="http://schemas.microsoft.com/office/drawing/2014/main" id="{E58EDED3-8A95-1152-D3DE-221E5E218B93}"/>
                </a:ext>
              </a:extLst>
            </p:cNvPr>
            <p:cNvSpPr/>
            <p:nvPr/>
          </p:nvSpPr>
          <p:spPr>
            <a:xfrm>
              <a:off x="-1336431" y="0"/>
              <a:ext cx="2672861" cy="6858000"/>
            </a:xfrm>
            <a:prstGeom prst="parallelogram">
              <a:avLst>
                <a:gd name="adj" fmla="val 504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Parallelogram 53">
              <a:extLst>
                <a:ext uri="{FF2B5EF4-FFF2-40B4-BE49-F238E27FC236}">
                  <a16:creationId xmlns:a16="http://schemas.microsoft.com/office/drawing/2014/main" id="{7DC0C149-9F40-2441-0BDD-678334975627}"/>
                </a:ext>
              </a:extLst>
            </p:cNvPr>
            <p:cNvSpPr/>
            <p:nvPr/>
          </p:nvSpPr>
          <p:spPr>
            <a:xfrm>
              <a:off x="93783" y="0"/>
              <a:ext cx="2672861" cy="6858000"/>
            </a:xfrm>
            <a:prstGeom prst="parallelogram">
              <a:avLst>
                <a:gd name="adj" fmla="val 504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 name="Rectangle 2">
            <a:extLst>
              <a:ext uri="{FF2B5EF4-FFF2-40B4-BE49-F238E27FC236}">
                <a16:creationId xmlns:a16="http://schemas.microsoft.com/office/drawing/2014/main" id="{F1F4C938-2FF6-D4FB-FCBD-47C8861CEDD3}"/>
              </a:ext>
            </a:extLst>
          </p:cNvPr>
          <p:cNvSpPr/>
          <p:nvPr/>
        </p:nvSpPr>
        <p:spPr>
          <a:xfrm>
            <a:off x="3871399" y="2397948"/>
            <a:ext cx="9311383" cy="2677656"/>
          </a:xfrm>
          <a:prstGeom prst="rect">
            <a:avLst/>
          </a:prstGeom>
          <a:noFill/>
          <a:ln>
            <a:noFill/>
          </a:ln>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Indirect Taxes and Customs</a:t>
            </a:r>
          </a:p>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Nagpur Zone</a:t>
            </a:r>
          </a:p>
          <a:p>
            <a:pPr algn="ctr"/>
            <a:endPar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endParaRPr>
          </a:p>
          <a:p>
            <a:pPr algn="ctr"/>
            <a:endPar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endParaRPr>
          </a:p>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Best Practices On </a:t>
            </a:r>
          </a:p>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Revenue Augmentation </a:t>
            </a:r>
          </a:p>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And Other GST Matters </a:t>
            </a:r>
          </a:p>
        </p:txBody>
      </p:sp>
      <p:sp>
        <p:nvSpPr>
          <p:cNvPr id="2" name="Rectangle: Rounded Corners 1">
            <a:extLst>
              <a:ext uri="{FF2B5EF4-FFF2-40B4-BE49-F238E27FC236}">
                <a16:creationId xmlns:a16="http://schemas.microsoft.com/office/drawing/2014/main" id="{E3B91C99-901E-5A6A-A756-4A63864F239A}"/>
              </a:ext>
            </a:extLst>
          </p:cNvPr>
          <p:cNvSpPr/>
          <p:nvPr/>
        </p:nvSpPr>
        <p:spPr>
          <a:xfrm>
            <a:off x="193699" y="6564778"/>
            <a:ext cx="1229882" cy="233916"/>
          </a:xfrm>
          <a:prstGeom prst="roundRect">
            <a:avLst>
              <a:gd name="adj" fmla="val 50000"/>
            </a:avLst>
          </a:prstGeom>
          <a:solidFill>
            <a:schemeClr val="bg1">
              <a:lumMod val="95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b="1" dirty="0">
                <a:latin typeface="Consolas" panose="020B0609020204030204" pitchFamily="49" charset="0"/>
                <a:cs typeface="Courier New" panose="02070309020205020404" pitchFamily="49" charset="0"/>
              </a:rPr>
              <a:t>Zero Mile</a:t>
            </a:r>
          </a:p>
        </p:txBody>
      </p:sp>
      <p:pic>
        <p:nvPicPr>
          <p:cNvPr id="4" name="Graphic 3" descr="Magnifying glass with solid fill">
            <a:extLst>
              <a:ext uri="{FF2B5EF4-FFF2-40B4-BE49-F238E27FC236}">
                <a16:creationId xmlns:a16="http://schemas.microsoft.com/office/drawing/2014/main" id="{83B07D31-E7DA-2F44-DC89-0ECF923109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081" y="6626070"/>
            <a:ext cx="113722" cy="113722"/>
          </a:xfrm>
          <a:prstGeom prst="rect">
            <a:avLst/>
          </a:prstGeom>
        </p:spPr>
      </p:pic>
      <p:pic>
        <p:nvPicPr>
          <p:cNvPr id="6" name="Picture 5">
            <a:extLst>
              <a:ext uri="{FF2B5EF4-FFF2-40B4-BE49-F238E27FC236}">
                <a16:creationId xmlns:a16="http://schemas.microsoft.com/office/drawing/2014/main" id="{25298733-3E16-6EAC-3209-40D27F9BBF3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
                    </a14:imgEffect>
                    <a14:imgEffect>
                      <a14:brightnessContrast bright="1000" contrast="1000"/>
                    </a14:imgEffect>
                  </a14:imgLayer>
                </a14:imgProps>
              </a:ext>
              <a:ext uri="{28A0092B-C50C-407E-A947-70E740481C1C}">
                <a14:useLocalDpi xmlns:a14="http://schemas.microsoft.com/office/drawing/2010/main" val="0"/>
              </a:ext>
            </a:extLst>
          </a:blip>
          <a:stretch>
            <a:fillRect/>
          </a:stretch>
        </p:blipFill>
        <p:spPr>
          <a:xfrm>
            <a:off x="7808092" y="966343"/>
            <a:ext cx="1437996" cy="1431605"/>
          </a:xfrm>
          <a:prstGeom prst="rect">
            <a:avLst/>
          </a:prstGeom>
        </p:spPr>
      </p:pic>
    </p:spTree>
    <p:extLst>
      <p:ext uri="{BB962C8B-B14F-4D97-AF65-F5344CB8AC3E}">
        <p14:creationId xmlns:p14="http://schemas.microsoft.com/office/powerpoint/2010/main" val="91517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70C0C-2495-4B5C-535E-4C6B701492B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artisticPaintBrush/>
                    </a14:imgEffect>
                    <a14:imgEffect>
                      <a14:sharpenSoften amount="-80000"/>
                    </a14:imgEffect>
                    <a14:imgEffect>
                      <a14:saturation sat="70000"/>
                    </a14:imgEffect>
                    <a14:imgEffect>
                      <a14:brightnessContrast bright="5000" contrast="-1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Rounded Corners 29">
            <a:extLst>
              <a:ext uri="{FF2B5EF4-FFF2-40B4-BE49-F238E27FC236}">
                <a16:creationId xmlns:a16="http://schemas.microsoft.com/office/drawing/2014/main" id="{D7121F0A-22E6-DB3C-C86E-74ECABCCA0D0}"/>
              </a:ext>
            </a:extLst>
          </p:cNvPr>
          <p:cNvSpPr/>
          <p:nvPr/>
        </p:nvSpPr>
        <p:spPr>
          <a:xfrm>
            <a:off x="2987039" y="437971"/>
            <a:ext cx="6217921" cy="530503"/>
          </a:xfrm>
          <a:prstGeom prst="roundRect">
            <a:avLst>
              <a:gd name="adj" fmla="val 0"/>
            </a:avLst>
          </a:prstGeom>
          <a:solidFill>
            <a:schemeClr val="bg1">
              <a:alpha val="9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002060"/>
                </a:solid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Verification of Deemed Registrations</a:t>
            </a:r>
          </a:p>
        </p:txBody>
      </p:sp>
      <p:sp>
        <p:nvSpPr>
          <p:cNvPr id="2" name="TextBox 1">
            <a:extLst>
              <a:ext uri="{FF2B5EF4-FFF2-40B4-BE49-F238E27FC236}">
                <a16:creationId xmlns:a16="http://schemas.microsoft.com/office/drawing/2014/main" id="{F6334F88-32C1-B0FC-0087-2F54E11B9449}"/>
              </a:ext>
            </a:extLst>
          </p:cNvPr>
          <p:cNvSpPr txBox="1"/>
          <p:nvPr/>
        </p:nvSpPr>
        <p:spPr>
          <a:xfrm>
            <a:off x="418618" y="1353463"/>
            <a:ext cx="11354764" cy="4801314"/>
          </a:xfrm>
          <a:prstGeom prst="rect">
            <a:avLst/>
          </a:prstGeom>
          <a:solidFill>
            <a:schemeClr val="bg1">
              <a:alpha val="80000"/>
            </a:schemeClr>
          </a:solidFill>
        </p:spPr>
        <p:txBody>
          <a:bodyPr wrap="square" rtlCol="0">
            <a:spAutoFit/>
          </a:bodyPr>
          <a:lstStyle/>
          <a:p>
            <a:pPr algn="just"/>
            <a:r>
              <a:rPr lang="en-IN" b="1" dirty="0"/>
              <a:t>SOP circulated vide Instruction No. 4/3/2020-GST dated 27.11.2020 regarding </a:t>
            </a:r>
            <a:r>
              <a:rPr lang="en-US" b="1" dirty="0"/>
              <a:t>verification of registrations granted on deemed basis to ascertain that they have genuine business or intends to carry out so.</a:t>
            </a:r>
            <a:endParaRPr lang="en-IN" b="1" dirty="0"/>
          </a:p>
          <a:p>
            <a:pPr algn="just"/>
            <a:endParaRPr lang="en-IN" b="1" dirty="0"/>
          </a:p>
          <a:p>
            <a:pPr algn="just"/>
            <a:endParaRPr lang="en-IN" b="1" dirty="0"/>
          </a:p>
          <a:p>
            <a:pPr algn="just"/>
            <a:r>
              <a:rPr lang="en-US" b="1" dirty="0"/>
              <a:t>Rule 9 of the CGST Rules, 2017 provide that in cases where Aadhaar authentication has either not been opted for by the applicant or where such authentication has failed, the proper officer has to mandatorily initiate physical verification of the premises, or certain additional documents may be called for verification before deciding upon grant of registration. </a:t>
            </a:r>
          </a:p>
          <a:p>
            <a:pPr algn="just"/>
            <a:endParaRPr lang="en-US" b="1" dirty="0"/>
          </a:p>
          <a:p>
            <a:pPr algn="just"/>
            <a:endParaRPr lang="en-US" b="1" dirty="0"/>
          </a:p>
          <a:p>
            <a:pPr algn="just"/>
            <a:r>
              <a:rPr lang="en-US" b="1" dirty="0"/>
              <a:t>Deemed registration allowed upon completion of 21 days of application in such cases if the proper officer has not issued any notice within the said 21 days</a:t>
            </a:r>
          </a:p>
          <a:p>
            <a:pPr algn="just"/>
            <a:endParaRPr lang="en-US" b="1" dirty="0"/>
          </a:p>
          <a:p>
            <a:pPr algn="just"/>
            <a:endParaRPr lang="en-US" b="1" dirty="0"/>
          </a:p>
          <a:p>
            <a:pPr algn="just"/>
            <a:r>
              <a:rPr lang="en-US" b="1" dirty="0"/>
              <a:t>Rule 25 of the CGST Rules, 2017 provide for physical verification of business premises in certain cases and include such verification after grant of registration. </a:t>
            </a:r>
            <a:r>
              <a:rPr lang="en-US" b="1" dirty="0">
                <a:solidFill>
                  <a:srgbClr val="C00000"/>
                </a:solidFill>
              </a:rPr>
              <a:t>All such deemed registrations would be subjected to compulsory post registration verification.</a:t>
            </a:r>
          </a:p>
        </p:txBody>
      </p:sp>
    </p:spTree>
    <p:extLst>
      <p:ext uri="{BB962C8B-B14F-4D97-AF65-F5344CB8AC3E}">
        <p14:creationId xmlns:p14="http://schemas.microsoft.com/office/powerpoint/2010/main" val="196665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70C0C-2495-4B5C-535E-4C6B701492B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artisticPaintBrush/>
                    </a14:imgEffect>
                    <a14:imgEffect>
                      <a14:sharpenSoften amount="-80000"/>
                    </a14:imgEffect>
                    <a14:imgEffect>
                      <a14:saturation sat="70000"/>
                    </a14:imgEffect>
                    <a14:imgEffect>
                      <a14:brightnessContrast bright="5000" contrast="-1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Rounded Corners 29">
            <a:extLst>
              <a:ext uri="{FF2B5EF4-FFF2-40B4-BE49-F238E27FC236}">
                <a16:creationId xmlns:a16="http://schemas.microsoft.com/office/drawing/2014/main" id="{D7121F0A-22E6-DB3C-C86E-74ECABCCA0D0}"/>
              </a:ext>
            </a:extLst>
          </p:cNvPr>
          <p:cNvSpPr/>
          <p:nvPr/>
        </p:nvSpPr>
        <p:spPr>
          <a:xfrm>
            <a:off x="1770893" y="477024"/>
            <a:ext cx="8650210" cy="530503"/>
          </a:xfrm>
          <a:prstGeom prst="roundRect">
            <a:avLst>
              <a:gd name="adj" fmla="val 0"/>
            </a:avLst>
          </a:prstGeom>
          <a:solidFill>
            <a:schemeClr val="bg1">
              <a:alpha val="9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002060"/>
                </a:solid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Verification of Deemed Registrations in Nagpur Zone</a:t>
            </a:r>
          </a:p>
        </p:txBody>
      </p:sp>
      <p:graphicFrame>
        <p:nvGraphicFramePr>
          <p:cNvPr id="3" name="Table 2">
            <a:extLst>
              <a:ext uri="{FF2B5EF4-FFF2-40B4-BE49-F238E27FC236}">
                <a16:creationId xmlns:a16="http://schemas.microsoft.com/office/drawing/2014/main" id="{58DB140F-F47D-382E-D543-DC728EB4BC33}"/>
              </a:ext>
            </a:extLst>
          </p:cNvPr>
          <p:cNvGraphicFramePr>
            <a:graphicFrameLocks noGrp="1"/>
          </p:cNvGraphicFramePr>
          <p:nvPr>
            <p:extLst>
              <p:ext uri="{D42A27DB-BD31-4B8C-83A1-F6EECF244321}">
                <p14:modId xmlns:p14="http://schemas.microsoft.com/office/powerpoint/2010/main" val="131815894"/>
              </p:ext>
            </p:extLst>
          </p:nvPr>
        </p:nvGraphicFramePr>
        <p:xfrm>
          <a:off x="1697746" y="1484551"/>
          <a:ext cx="8796503" cy="2595880"/>
        </p:xfrm>
        <a:graphic>
          <a:graphicData uri="http://schemas.openxmlformats.org/drawingml/2006/table">
            <a:tbl>
              <a:tblPr bandRow="1">
                <a:tableStyleId>{FABFCF23-3B69-468F-B69F-88F6DE6A72F2}</a:tableStyleId>
              </a:tblPr>
              <a:tblGrid>
                <a:gridCol w="6998183">
                  <a:extLst>
                    <a:ext uri="{9D8B030D-6E8A-4147-A177-3AD203B41FA5}">
                      <a16:colId xmlns:a16="http://schemas.microsoft.com/office/drawing/2014/main" val="150217863"/>
                    </a:ext>
                  </a:extLst>
                </a:gridCol>
                <a:gridCol w="1798320">
                  <a:extLst>
                    <a:ext uri="{9D8B030D-6E8A-4147-A177-3AD203B41FA5}">
                      <a16:colId xmlns:a16="http://schemas.microsoft.com/office/drawing/2014/main" val="4171811436"/>
                    </a:ext>
                  </a:extLst>
                </a:gridCol>
              </a:tblGrid>
              <a:tr h="370840">
                <a:tc>
                  <a:txBody>
                    <a:bodyPr/>
                    <a:lstStyle/>
                    <a:p>
                      <a:pPr algn="just"/>
                      <a:r>
                        <a:rPr lang="en-IN" b="1" dirty="0"/>
                        <a:t>Number of Deemed Registrations in Nagpur Zone as on 12.06.2023 </a:t>
                      </a:r>
                      <a:endParaRPr lang="en-US" b="1" dirty="0"/>
                    </a:p>
                  </a:txBody>
                  <a:tcPr/>
                </a:tc>
                <a:tc>
                  <a:txBody>
                    <a:bodyPr/>
                    <a:lstStyle/>
                    <a:p>
                      <a:r>
                        <a:rPr lang="en-IN" b="1" dirty="0"/>
                        <a:t>2816</a:t>
                      </a:r>
                    </a:p>
                  </a:txBody>
                  <a:tcPr/>
                </a:tc>
                <a:extLst>
                  <a:ext uri="{0D108BD9-81ED-4DB2-BD59-A6C34878D82A}">
                    <a16:rowId xmlns:a16="http://schemas.microsoft.com/office/drawing/2014/main" val="3827557649"/>
                  </a:ext>
                </a:extLst>
              </a:tr>
              <a:tr h="370840">
                <a:tc>
                  <a:txBody>
                    <a:bodyPr/>
                    <a:lstStyle/>
                    <a:p>
                      <a:r>
                        <a:rPr lang="en-IN" dirty="0"/>
                        <a:t>Date of initiation of verification of Deemed Registrations</a:t>
                      </a:r>
                    </a:p>
                  </a:txBody>
                  <a:tcPr/>
                </a:tc>
                <a:tc>
                  <a:txBody>
                    <a:bodyPr/>
                    <a:lstStyle/>
                    <a:p>
                      <a:r>
                        <a:rPr lang="en-IN" dirty="0"/>
                        <a:t>12.06.2023</a:t>
                      </a:r>
                    </a:p>
                  </a:txBody>
                  <a:tcPr/>
                </a:tc>
                <a:extLst>
                  <a:ext uri="{0D108BD9-81ED-4DB2-BD59-A6C34878D82A}">
                    <a16:rowId xmlns:a16="http://schemas.microsoft.com/office/drawing/2014/main" val="2879214826"/>
                  </a:ext>
                </a:extLst>
              </a:tr>
              <a:tr h="370840">
                <a:tc>
                  <a:txBody>
                    <a:bodyPr/>
                    <a:lstStyle/>
                    <a:p>
                      <a:r>
                        <a:rPr lang="en-IN" dirty="0"/>
                        <a:t>Date of completion of the verifications</a:t>
                      </a:r>
                    </a:p>
                  </a:txBody>
                  <a:tcPr/>
                </a:tc>
                <a:tc>
                  <a:txBody>
                    <a:bodyPr/>
                    <a:lstStyle/>
                    <a:p>
                      <a:r>
                        <a:rPr lang="en-IN" dirty="0"/>
                        <a:t>04.10.2023</a:t>
                      </a:r>
                    </a:p>
                  </a:txBody>
                  <a:tcPr/>
                </a:tc>
                <a:extLst>
                  <a:ext uri="{0D108BD9-81ED-4DB2-BD59-A6C34878D82A}">
                    <a16:rowId xmlns:a16="http://schemas.microsoft.com/office/drawing/2014/main" val="630813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Total number of fake/ non-existent entities found</a:t>
                      </a:r>
                    </a:p>
                  </a:txBody>
                  <a:tcPr/>
                </a:tc>
                <a:tc>
                  <a:txBody>
                    <a:bodyPr/>
                    <a:lstStyle/>
                    <a:p>
                      <a:r>
                        <a:rPr lang="en-IN" b="1" dirty="0">
                          <a:solidFill>
                            <a:srgbClr val="C00000"/>
                          </a:solidFill>
                        </a:rPr>
                        <a:t>424</a:t>
                      </a:r>
                    </a:p>
                  </a:txBody>
                  <a:tcPr/>
                </a:tc>
                <a:extLst>
                  <a:ext uri="{0D108BD9-81ED-4DB2-BD59-A6C34878D82A}">
                    <a16:rowId xmlns:a16="http://schemas.microsoft.com/office/drawing/2014/main" val="2123524348"/>
                  </a:ext>
                </a:extLst>
              </a:tr>
              <a:tr h="370840">
                <a:tc>
                  <a:txBody>
                    <a:bodyPr/>
                    <a:lstStyle/>
                    <a:p>
                      <a:r>
                        <a:rPr lang="en-IN" dirty="0"/>
                        <a:t>Total evasion detected</a:t>
                      </a:r>
                    </a:p>
                  </a:txBody>
                  <a:tcPr/>
                </a:tc>
                <a:tc>
                  <a:txBody>
                    <a:bodyPr/>
                    <a:lstStyle/>
                    <a:p>
                      <a:r>
                        <a:rPr lang="en-IN" b="1" dirty="0">
                          <a:solidFill>
                            <a:srgbClr val="C00000"/>
                          </a:solidFill>
                        </a:rPr>
                        <a:t>Rs. 58 crores</a:t>
                      </a:r>
                    </a:p>
                  </a:txBody>
                  <a:tcPr/>
                </a:tc>
                <a:extLst>
                  <a:ext uri="{0D108BD9-81ED-4DB2-BD59-A6C34878D82A}">
                    <a16:rowId xmlns:a16="http://schemas.microsoft.com/office/drawing/2014/main" val="4252785252"/>
                  </a:ext>
                </a:extLst>
              </a:tr>
              <a:tr h="370840">
                <a:tc>
                  <a:txBody>
                    <a:bodyPr/>
                    <a:lstStyle/>
                    <a:p>
                      <a:r>
                        <a:rPr lang="en-IN" dirty="0"/>
                        <a:t>Total number of recipients to whom fake ITC was passed</a:t>
                      </a:r>
                      <a:r>
                        <a:rPr lang="en-IN" baseline="0" dirty="0"/>
                        <a:t> on </a:t>
                      </a:r>
                      <a:endParaRPr lang="en-IN" dirty="0"/>
                    </a:p>
                  </a:txBody>
                  <a:tcPr/>
                </a:tc>
                <a:tc>
                  <a:txBody>
                    <a:bodyPr/>
                    <a:lstStyle/>
                    <a:p>
                      <a:r>
                        <a:rPr lang="en-IN" b="1" dirty="0">
                          <a:solidFill>
                            <a:srgbClr val="C00000"/>
                          </a:solidFill>
                        </a:rPr>
                        <a:t>128</a:t>
                      </a:r>
                    </a:p>
                  </a:txBody>
                  <a:tcPr/>
                </a:tc>
                <a:extLst>
                  <a:ext uri="{0D108BD9-81ED-4DB2-BD59-A6C34878D82A}">
                    <a16:rowId xmlns:a16="http://schemas.microsoft.com/office/drawing/2014/main" val="2899331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Total number of recipients of fake ITC detected outside of Nagpur Zone</a:t>
                      </a:r>
                    </a:p>
                  </a:txBody>
                  <a:tcPr/>
                </a:tc>
                <a:tc>
                  <a:txBody>
                    <a:bodyPr/>
                    <a:lstStyle/>
                    <a:p>
                      <a:r>
                        <a:rPr lang="en-IN" b="1" dirty="0">
                          <a:solidFill>
                            <a:srgbClr val="C00000"/>
                          </a:solidFill>
                        </a:rPr>
                        <a:t>105</a:t>
                      </a:r>
                    </a:p>
                  </a:txBody>
                  <a:tcPr/>
                </a:tc>
                <a:extLst>
                  <a:ext uri="{0D108BD9-81ED-4DB2-BD59-A6C34878D82A}">
                    <a16:rowId xmlns:a16="http://schemas.microsoft.com/office/drawing/2014/main" val="4148680011"/>
                  </a:ext>
                </a:extLst>
              </a:tr>
            </a:tbl>
          </a:graphicData>
        </a:graphic>
      </p:graphicFrame>
      <p:graphicFrame>
        <p:nvGraphicFramePr>
          <p:cNvPr id="5" name="Chart 4">
            <a:extLst>
              <a:ext uri="{FF2B5EF4-FFF2-40B4-BE49-F238E27FC236}">
                <a16:creationId xmlns:a16="http://schemas.microsoft.com/office/drawing/2014/main" id="{5C0E8230-EBC6-B8CD-2260-D54829170478}"/>
              </a:ext>
            </a:extLst>
          </p:cNvPr>
          <p:cNvGraphicFramePr>
            <a:graphicFrameLocks/>
          </p:cNvGraphicFramePr>
          <p:nvPr>
            <p:extLst>
              <p:ext uri="{D42A27DB-BD31-4B8C-83A1-F6EECF244321}">
                <p14:modId xmlns:p14="http://schemas.microsoft.com/office/powerpoint/2010/main" val="1346477828"/>
              </p:ext>
            </p:extLst>
          </p:nvPr>
        </p:nvGraphicFramePr>
        <p:xfrm>
          <a:off x="3809998" y="413850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893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2F74A5-3545-4E56-9E84-08DC0983BACB}"/>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4" name="TextBox 3">
            <a:extLst>
              <a:ext uri="{FF2B5EF4-FFF2-40B4-BE49-F238E27FC236}">
                <a16:creationId xmlns:a16="http://schemas.microsoft.com/office/drawing/2014/main" id="{BEAD790B-93C2-E328-FC4B-57BE795ADFFF}"/>
              </a:ext>
            </a:extLst>
          </p:cNvPr>
          <p:cNvSpPr txBox="1"/>
          <p:nvPr/>
        </p:nvSpPr>
        <p:spPr>
          <a:xfrm>
            <a:off x="2012050" y="167096"/>
            <a:ext cx="8233458" cy="461665"/>
          </a:xfrm>
          <a:prstGeom prst="rect">
            <a:avLst/>
          </a:prstGeom>
          <a:noFill/>
        </p:spPr>
        <p:txBody>
          <a:bodyPr wrap="square">
            <a:spAutoFit/>
          </a:bodyPr>
          <a:lstStyle/>
          <a:p>
            <a:pPr algn="ctr"/>
            <a:r>
              <a:rPr lang="en-US" sz="2400" b="1" dirty="0">
                <a:ln/>
                <a:blipFill>
                  <a:blip r:embed="rId3"/>
                  <a:stretch>
                    <a:fillRect/>
                  </a:stretch>
                </a:blip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Strategies Employed</a:t>
            </a:r>
          </a:p>
        </p:txBody>
      </p:sp>
      <p:sp>
        <p:nvSpPr>
          <p:cNvPr id="9" name="TextBox 8">
            <a:extLst>
              <a:ext uri="{FF2B5EF4-FFF2-40B4-BE49-F238E27FC236}">
                <a16:creationId xmlns:a16="http://schemas.microsoft.com/office/drawing/2014/main" id="{886C22AE-45E8-E44C-85D7-608F2544FCF0}"/>
              </a:ext>
            </a:extLst>
          </p:cNvPr>
          <p:cNvSpPr txBox="1"/>
          <p:nvPr/>
        </p:nvSpPr>
        <p:spPr>
          <a:xfrm>
            <a:off x="953766" y="1352579"/>
            <a:ext cx="10539805" cy="2862322"/>
          </a:xfrm>
          <a:prstGeom prst="rect">
            <a:avLst/>
          </a:prstGeom>
          <a:solidFill>
            <a:schemeClr val="bg1">
              <a:alpha val="80000"/>
            </a:schemeClr>
          </a:solidFill>
        </p:spPr>
        <p:txBody>
          <a:bodyPr wrap="square" rtlCol="0">
            <a:spAutoFit/>
          </a:bodyPr>
          <a:lstStyle/>
          <a:p>
            <a:pPr algn="just"/>
            <a:r>
              <a:rPr lang="en-US" b="1" dirty="0"/>
              <a:t>This  initiative of the zone was operationalized though:-</a:t>
            </a:r>
          </a:p>
          <a:p>
            <a:pPr algn="just"/>
            <a:endParaRPr lang="en-US" b="1" dirty="0"/>
          </a:p>
          <a:p>
            <a:pPr marL="342900" indent="-342900" algn="just">
              <a:buFontTx/>
              <a:buAutoNum type="alphaLcPeriod"/>
            </a:pPr>
            <a:r>
              <a:rPr lang="en-US" b="1" dirty="0"/>
              <a:t>The target for completion of the entire verification was set as 4 months with 700 verifications being targeted per month.</a:t>
            </a:r>
          </a:p>
          <a:p>
            <a:pPr marL="342900" indent="-342900" algn="just">
              <a:buFontTx/>
              <a:buAutoNum type="alphaLcPeriod"/>
            </a:pPr>
            <a:endParaRPr lang="en-US" b="1" dirty="0"/>
          </a:p>
          <a:p>
            <a:pPr marL="342900" indent="-342900" algn="just">
              <a:buFontTx/>
              <a:buAutoNum type="alphaLcPeriod"/>
            </a:pPr>
            <a:r>
              <a:rPr lang="en-US" b="1" dirty="0"/>
              <a:t>Focused approach and meticulous weekly monitoring by the CCO Nagpur Zone resulted in identification of the non-existent entities  and plugging the revenue leakages.</a:t>
            </a:r>
          </a:p>
          <a:p>
            <a:pPr marL="342900" indent="-342900" algn="just">
              <a:buFontTx/>
              <a:buAutoNum type="alphaLcPeriod"/>
            </a:pPr>
            <a:endParaRPr lang="en-US" b="1" dirty="0"/>
          </a:p>
          <a:p>
            <a:pPr marL="342900" indent="-342900" algn="just">
              <a:buFontTx/>
              <a:buAutoNum type="alphaLcPeriod"/>
            </a:pPr>
            <a:r>
              <a:rPr lang="en-US" b="1" dirty="0"/>
              <a:t>The approach can be replicated across the Centre and State GST formations.</a:t>
            </a:r>
          </a:p>
          <a:p>
            <a:pPr marL="342900" indent="-342900" algn="just">
              <a:buAutoNum type="alphaLcPeriod"/>
            </a:pPr>
            <a:endParaRPr lang="en-US" b="1" dirty="0"/>
          </a:p>
        </p:txBody>
      </p:sp>
    </p:spTree>
    <p:extLst>
      <p:ext uri="{BB962C8B-B14F-4D97-AF65-F5344CB8AC3E}">
        <p14:creationId xmlns:p14="http://schemas.microsoft.com/office/powerpoint/2010/main" val="329747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D121C5-EF98-DF3E-F0AD-AFD6DEC2C52E}"/>
              </a:ext>
            </a:extLst>
          </p:cNvPr>
          <p:cNvSpPr txBox="1"/>
          <p:nvPr/>
        </p:nvSpPr>
        <p:spPr>
          <a:xfrm>
            <a:off x="4724399" y="2930013"/>
            <a:ext cx="2979174" cy="584775"/>
          </a:xfrm>
          <a:prstGeom prst="rect">
            <a:avLst/>
          </a:prstGeom>
          <a:noFill/>
          <a:effectLst>
            <a:glow rad="101600">
              <a:schemeClr val="accent4">
                <a:satMod val="175000"/>
                <a:alpha val="40000"/>
              </a:schemeClr>
            </a:glow>
            <a:outerShdw blurRad="50800" dist="38100" dir="5400000" algn="t" rotWithShape="0">
              <a:prstClr val="black">
                <a:alpha val="40000"/>
              </a:prstClr>
            </a:outerShdw>
            <a:reflection blurRad="6350" stA="50000" endA="300" endPos="38500" dist="50800" dir="5400000" sy="-100000" algn="bl" rotWithShape="0"/>
          </a:effectLst>
        </p:spPr>
        <p:txBody>
          <a:bodyPr wrap="square" rtlCol="0">
            <a:spAutoFit/>
          </a:bodyPr>
          <a:lstStyle/>
          <a:p>
            <a:r>
              <a:rPr lang="en-IN" sz="3200" b="1" dirty="0">
                <a:ln/>
                <a:solidFill>
                  <a:srgbClr val="FFC000"/>
                </a:solidFill>
                <a:effectLst>
                  <a:outerShdw blurRad="50800" dist="38100" dir="5400000" algn="t" rotWithShape="0">
                    <a:prstClr val="black">
                      <a:alpha val="40000"/>
                    </a:prstClr>
                  </a:outerShdw>
                </a:effectLst>
                <a:latin typeface="Bookman Old Style" panose="02050604050505020204" pitchFamily="18" charset="0"/>
                <a:cs typeface="Times New Roman" panose="02020603050405020304" pitchFamily="18" charset="0"/>
              </a:rPr>
              <a:t>THANK YOU </a:t>
            </a:r>
          </a:p>
        </p:txBody>
      </p:sp>
    </p:spTree>
    <p:extLst>
      <p:ext uri="{BB962C8B-B14F-4D97-AF65-F5344CB8AC3E}">
        <p14:creationId xmlns:p14="http://schemas.microsoft.com/office/powerpoint/2010/main" val="12935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3586</TotalTime>
  <Words>339</Words>
  <Application>Microsoft Office PowerPoint</Application>
  <PresentationFormat>Widescreen</PresentationFormat>
  <Paragraphs>50</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Bookman Old Style</vt:lpstr>
      <vt:lpstr>Calibri</vt:lpstr>
      <vt:lpstr>Calibri Light</vt:lpstr>
      <vt:lpstr>Consolas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dc:creator>
  <cp:lastModifiedBy>HP</cp:lastModifiedBy>
  <cp:revision>40</cp:revision>
  <dcterms:created xsi:type="dcterms:W3CDTF">2023-06-12T07:37:39Z</dcterms:created>
  <dcterms:modified xsi:type="dcterms:W3CDTF">2023-12-08T09:00:37Z</dcterms:modified>
</cp:coreProperties>
</file>