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D217A-4DBE-4F0B-90E6-35796F15263F}" type="datetimeFigureOut">
              <a:rPr lang="en-IN" smtClean="0"/>
              <a:t>30-03-2023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E02C6-7533-4BB7-A611-958D1CA2ACE2}" type="slidenum">
              <a:rPr lang="en-IN" smtClean="0"/>
              <a:t>‹#›</a:t>
            </a:fld>
            <a:endParaRPr lang="en-IN"/>
          </a:p>
        </p:txBody>
      </p:sp>
    </p:spTree>
    <p:extLst>
      <p:ext uri="{BB962C8B-B14F-4D97-AF65-F5344CB8AC3E}">
        <p14:creationId xmlns:p14="http://schemas.microsoft.com/office/powerpoint/2010/main" val="210895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2ec61ca62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22ec61ca62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884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10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2ec61ca6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22ec61ca6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101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9f36d5d01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29f36d5d01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88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bf3d76b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bf3d76b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03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2ec61ca6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22ec61ca6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24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2ec61ca62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2ec61ca6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69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2ec61ca62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2ec61ca6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66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2ec61ca62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2ec61ca6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08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381800" y="1363517"/>
            <a:ext cx="5428400" cy="2292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7466">
                <a:solidFill>
                  <a:schemeClr val="lt1"/>
                </a:solidFill>
                <a:latin typeface="Playfair Display"/>
                <a:ea typeface="Playfair Display"/>
                <a:cs typeface="Playfair Display"/>
                <a:sym typeface="Playfair Display"/>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4406433" y="4569133"/>
            <a:ext cx="33792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solidFill>
                  <a:schemeClr val="lt1"/>
                </a:solidFill>
                <a:latin typeface="Cantarell"/>
                <a:ea typeface="Cantarell"/>
                <a:cs typeface="Cantarell"/>
                <a:sym typeface="Cantare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4118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709600" y="1946000"/>
            <a:ext cx="6522400" cy="2014800"/>
          </a:xfrm>
          <a:prstGeom prst="rect">
            <a:avLst/>
          </a:prstGeom>
        </p:spPr>
        <p:txBody>
          <a:bodyPr spcFirstLastPara="1" wrap="square" lIns="91425" tIns="91425" rIns="91425" bIns="91425" anchor="b" anchorCtr="0">
            <a:noAutofit/>
          </a:bodyPr>
          <a:lstStyle>
            <a:lvl1pPr lvl="0" algn="r">
              <a:spcBef>
                <a:spcPts val="0"/>
              </a:spcBef>
              <a:spcAft>
                <a:spcPts val="0"/>
              </a:spcAft>
              <a:buSzPts val="9600"/>
              <a:buNone/>
              <a:defRPr sz="12800">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3" name="Google Shape;43;p11"/>
          <p:cNvSpPr txBox="1">
            <a:spLocks noGrp="1"/>
          </p:cNvSpPr>
          <p:nvPr>
            <p:ph type="subTitle" idx="1"/>
          </p:nvPr>
        </p:nvSpPr>
        <p:spPr>
          <a:xfrm>
            <a:off x="6733600" y="3960800"/>
            <a:ext cx="44984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solidFill>
                  <a:schemeClr val="lt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cxnSp>
        <p:nvCxnSpPr>
          <p:cNvPr id="44" name="Google Shape;44;p11"/>
          <p:cNvCxnSpPr/>
          <p:nvPr/>
        </p:nvCxnSpPr>
        <p:spPr>
          <a:xfrm>
            <a:off x="11711789" y="799800"/>
            <a:ext cx="0" cy="53188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97165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195524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69" name="Google Shape;69;p14"/>
          <p:cNvCxnSpPr/>
          <p:nvPr/>
        </p:nvCxnSpPr>
        <p:spPr>
          <a:xfrm>
            <a:off x="473633" y="769667"/>
            <a:ext cx="0" cy="53188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6337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subTitle" idx="1"/>
          </p:nvPr>
        </p:nvSpPr>
        <p:spPr>
          <a:xfrm>
            <a:off x="953467" y="3791151"/>
            <a:ext cx="3876800" cy="13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6"/>
          <p:cNvSpPr txBox="1">
            <a:spLocks noGrp="1"/>
          </p:cNvSpPr>
          <p:nvPr>
            <p:ph type="title"/>
          </p:nvPr>
        </p:nvSpPr>
        <p:spPr>
          <a:xfrm>
            <a:off x="953467" y="1689651"/>
            <a:ext cx="5692400" cy="1956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76" name="Google Shape;76;p16"/>
          <p:cNvCxnSpPr/>
          <p:nvPr/>
        </p:nvCxnSpPr>
        <p:spPr>
          <a:xfrm>
            <a:off x="473633" y="769667"/>
            <a:ext cx="0" cy="53188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7265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953467" y="2988900"/>
            <a:ext cx="3876800" cy="169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p:nvPr>
        </p:nvSpPr>
        <p:spPr>
          <a:xfrm>
            <a:off x="953467" y="2176300"/>
            <a:ext cx="38768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80" name="Google Shape;80;p17"/>
          <p:cNvCxnSpPr/>
          <p:nvPr/>
        </p:nvCxnSpPr>
        <p:spPr>
          <a:xfrm>
            <a:off x="473633" y="769667"/>
            <a:ext cx="0" cy="53188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97922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subTitle" idx="1"/>
          </p:nvPr>
        </p:nvSpPr>
        <p:spPr>
          <a:xfrm>
            <a:off x="953467" y="3380351"/>
            <a:ext cx="4194400" cy="12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8"/>
          <p:cNvSpPr txBox="1">
            <a:spLocks noGrp="1"/>
          </p:cNvSpPr>
          <p:nvPr>
            <p:ph type="title"/>
          </p:nvPr>
        </p:nvSpPr>
        <p:spPr>
          <a:xfrm>
            <a:off x="953467" y="2192451"/>
            <a:ext cx="419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84" name="Google Shape;84;p18"/>
          <p:cNvCxnSpPr/>
          <p:nvPr/>
        </p:nvCxnSpPr>
        <p:spPr>
          <a:xfrm>
            <a:off x="473633" y="769667"/>
            <a:ext cx="0" cy="53188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706765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2"/>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subTitle" idx="1"/>
          </p:nvPr>
        </p:nvSpPr>
        <p:spPr>
          <a:xfrm flipH="1">
            <a:off x="7462400" y="3347600"/>
            <a:ext cx="3769600" cy="118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9"/>
          <p:cNvSpPr txBox="1">
            <a:spLocks noGrp="1"/>
          </p:cNvSpPr>
          <p:nvPr>
            <p:ph type="title"/>
          </p:nvPr>
        </p:nvSpPr>
        <p:spPr>
          <a:xfrm flipH="1">
            <a:off x="7193600" y="2190397"/>
            <a:ext cx="40384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88" name="Google Shape;88;p19"/>
          <p:cNvCxnSpPr/>
          <p:nvPr/>
        </p:nvCxnSpPr>
        <p:spPr>
          <a:xfrm>
            <a:off x="11711789" y="799800"/>
            <a:ext cx="0" cy="53188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69420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subTitle" idx="1"/>
          </p:nvPr>
        </p:nvSpPr>
        <p:spPr>
          <a:xfrm>
            <a:off x="1721000" y="4293833"/>
            <a:ext cx="3876800" cy="70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933">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91" name="Google Shape;91;p20"/>
          <p:cNvSpPr txBox="1">
            <a:spLocks noGrp="1"/>
          </p:cNvSpPr>
          <p:nvPr>
            <p:ph type="subTitle" idx="2"/>
          </p:nvPr>
        </p:nvSpPr>
        <p:spPr>
          <a:xfrm>
            <a:off x="6594167" y="4293833"/>
            <a:ext cx="3876800" cy="70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933">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92" name="Google Shape;92;p20"/>
          <p:cNvSpPr txBox="1">
            <a:spLocks noGrp="1"/>
          </p:cNvSpPr>
          <p:nvPr>
            <p:ph type="subTitle" idx="3"/>
          </p:nvPr>
        </p:nvSpPr>
        <p:spPr>
          <a:xfrm>
            <a:off x="1721033" y="4955512"/>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20"/>
          <p:cNvSpPr txBox="1">
            <a:spLocks noGrp="1"/>
          </p:cNvSpPr>
          <p:nvPr>
            <p:ph type="subTitle" idx="4"/>
          </p:nvPr>
        </p:nvSpPr>
        <p:spPr>
          <a:xfrm>
            <a:off x="6594200" y="4955512"/>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2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95" name="Google Shape;95;p20"/>
          <p:cNvCxnSpPr/>
          <p:nvPr/>
        </p:nvCxnSpPr>
        <p:spPr>
          <a:xfrm>
            <a:off x="473633" y="769667"/>
            <a:ext cx="0" cy="53188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729142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960000" y="36769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 name="Google Shape;98;p21"/>
          <p:cNvSpPr txBox="1">
            <a:spLocks noGrp="1"/>
          </p:cNvSpPr>
          <p:nvPr>
            <p:ph type="subTitle" idx="1"/>
          </p:nvPr>
        </p:nvSpPr>
        <p:spPr>
          <a:xfrm>
            <a:off x="960000" y="4344308"/>
            <a:ext cx="3115200" cy="9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21"/>
          <p:cNvSpPr txBox="1">
            <a:spLocks noGrp="1"/>
          </p:cNvSpPr>
          <p:nvPr>
            <p:ph type="title" idx="2"/>
          </p:nvPr>
        </p:nvSpPr>
        <p:spPr>
          <a:xfrm>
            <a:off x="4538400" y="36769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0" name="Google Shape;100;p21"/>
          <p:cNvSpPr txBox="1">
            <a:spLocks noGrp="1"/>
          </p:cNvSpPr>
          <p:nvPr>
            <p:ph type="subTitle" idx="3"/>
          </p:nvPr>
        </p:nvSpPr>
        <p:spPr>
          <a:xfrm>
            <a:off x="4538400" y="4344308"/>
            <a:ext cx="3115200" cy="9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21"/>
          <p:cNvSpPr txBox="1">
            <a:spLocks noGrp="1"/>
          </p:cNvSpPr>
          <p:nvPr>
            <p:ph type="title" idx="4"/>
          </p:nvPr>
        </p:nvSpPr>
        <p:spPr>
          <a:xfrm>
            <a:off x="8116800" y="36769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2" name="Google Shape;102;p21"/>
          <p:cNvSpPr txBox="1">
            <a:spLocks noGrp="1"/>
          </p:cNvSpPr>
          <p:nvPr>
            <p:ph type="subTitle" idx="5"/>
          </p:nvPr>
        </p:nvSpPr>
        <p:spPr>
          <a:xfrm>
            <a:off x="8116800" y="4344308"/>
            <a:ext cx="3115200" cy="9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1"/>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04" name="Google Shape;104;p21"/>
          <p:cNvCxnSpPr/>
          <p:nvPr/>
        </p:nvCxnSpPr>
        <p:spPr>
          <a:xfrm>
            <a:off x="473633" y="769667"/>
            <a:ext cx="0" cy="53188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74768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960000" y="343485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7" name="Google Shape;107;p22"/>
          <p:cNvSpPr txBox="1">
            <a:spLocks noGrp="1"/>
          </p:cNvSpPr>
          <p:nvPr>
            <p:ph type="subTitle" idx="1"/>
          </p:nvPr>
        </p:nvSpPr>
        <p:spPr>
          <a:xfrm>
            <a:off x="960000" y="4216908"/>
            <a:ext cx="31152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2"/>
          <p:cNvSpPr txBox="1">
            <a:spLocks noGrp="1"/>
          </p:cNvSpPr>
          <p:nvPr>
            <p:ph type="title" idx="2"/>
          </p:nvPr>
        </p:nvSpPr>
        <p:spPr>
          <a:xfrm>
            <a:off x="4538400" y="343485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9" name="Google Shape;109;p22"/>
          <p:cNvSpPr txBox="1">
            <a:spLocks noGrp="1"/>
          </p:cNvSpPr>
          <p:nvPr>
            <p:ph type="subTitle" idx="3"/>
          </p:nvPr>
        </p:nvSpPr>
        <p:spPr>
          <a:xfrm>
            <a:off x="4538400" y="4216908"/>
            <a:ext cx="31152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22"/>
          <p:cNvSpPr txBox="1">
            <a:spLocks noGrp="1"/>
          </p:cNvSpPr>
          <p:nvPr>
            <p:ph type="title" idx="4"/>
          </p:nvPr>
        </p:nvSpPr>
        <p:spPr>
          <a:xfrm>
            <a:off x="8116800" y="343485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1" name="Google Shape;111;p22"/>
          <p:cNvSpPr txBox="1">
            <a:spLocks noGrp="1"/>
          </p:cNvSpPr>
          <p:nvPr>
            <p:ph type="subTitle" idx="5"/>
          </p:nvPr>
        </p:nvSpPr>
        <p:spPr>
          <a:xfrm>
            <a:off x="8116800" y="4216908"/>
            <a:ext cx="31152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13" name="Google Shape;113;p22"/>
          <p:cNvCxnSpPr/>
          <p:nvPr/>
        </p:nvCxnSpPr>
        <p:spPr>
          <a:xfrm>
            <a:off x="473633" y="769667"/>
            <a:ext cx="0" cy="53188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76748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617533" y="2900267"/>
            <a:ext cx="5614400" cy="164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396119" y="1517700"/>
            <a:ext cx="4057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133">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5617533" y="4866033"/>
            <a:ext cx="5614400" cy="49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05278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2598516" y="2178667"/>
            <a:ext cx="293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6" name="Google Shape;116;p23"/>
          <p:cNvSpPr txBox="1">
            <a:spLocks noGrp="1"/>
          </p:cNvSpPr>
          <p:nvPr>
            <p:ph type="subTitle" idx="1"/>
          </p:nvPr>
        </p:nvSpPr>
        <p:spPr>
          <a:xfrm>
            <a:off x="2598516" y="2757500"/>
            <a:ext cx="2934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3"/>
          <p:cNvSpPr txBox="1">
            <a:spLocks noGrp="1"/>
          </p:cNvSpPr>
          <p:nvPr>
            <p:ph type="title" idx="2"/>
          </p:nvPr>
        </p:nvSpPr>
        <p:spPr>
          <a:xfrm>
            <a:off x="7778668" y="2178667"/>
            <a:ext cx="293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8" name="Google Shape;118;p23"/>
          <p:cNvSpPr txBox="1">
            <a:spLocks noGrp="1"/>
          </p:cNvSpPr>
          <p:nvPr>
            <p:ph type="subTitle" idx="3"/>
          </p:nvPr>
        </p:nvSpPr>
        <p:spPr>
          <a:xfrm>
            <a:off x="7778668" y="2757500"/>
            <a:ext cx="2934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3"/>
          <p:cNvSpPr txBox="1">
            <a:spLocks noGrp="1"/>
          </p:cNvSpPr>
          <p:nvPr>
            <p:ph type="title" idx="4"/>
          </p:nvPr>
        </p:nvSpPr>
        <p:spPr>
          <a:xfrm>
            <a:off x="2598516" y="4089867"/>
            <a:ext cx="293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0" name="Google Shape;120;p23"/>
          <p:cNvSpPr txBox="1">
            <a:spLocks noGrp="1"/>
          </p:cNvSpPr>
          <p:nvPr>
            <p:ph type="subTitle" idx="5"/>
          </p:nvPr>
        </p:nvSpPr>
        <p:spPr>
          <a:xfrm>
            <a:off x="2598516" y="4668700"/>
            <a:ext cx="2934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23"/>
          <p:cNvSpPr txBox="1">
            <a:spLocks noGrp="1"/>
          </p:cNvSpPr>
          <p:nvPr>
            <p:ph type="title" idx="6"/>
          </p:nvPr>
        </p:nvSpPr>
        <p:spPr>
          <a:xfrm>
            <a:off x="7778668" y="4089867"/>
            <a:ext cx="293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2" name="Google Shape;122;p23"/>
          <p:cNvSpPr txBox="1">
            <a:spLocks noGrp="1"/>
          </p:cNvSpPr>
          <p:nvPr>
            <p:ph type="subTitle" idx="7"/>
          </p:nvPr>
        </p:nvSpPr>
        <p:spPr>
          <a:xfrm>
            <a:off x="7778668" y="4668700"/>
            <a:ext cx="2934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23"/>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4" name="Google Shape;124;p23"/>
          <p:cNvCxnSpPr/>
          <p:nvPr/>
        </p:nvCxnSpPr>
        <p:spPr>
          <a:xfrm>
            <a:off x="473633" y="769667"/>
            <a:ext cx="0" cy="53188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714718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960000" y="2479751"/>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7" name="Google Shape;127;p24"/>
          <p:cNvSpPr txBox="1">
            <a:spLocks noGrp="1"/>
          </p:cNvSpPr>
          <p:nvPr>
            <p:ph type="subTitle" idx="1"/>
          </p:nvPr>
        </p:nvSpPr>
        <p:spPr>
          <a:xfrm>
            <a:off x="960000" y="2993237"/>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4"/>
          <p:cNvSpPr txBox="1">
            <a:spLocks noGrp="1"/>
          </p:cNvSpPr>
          <p:nvPr>
            <p:ph type="title" idx="2"/>
          </p:nvPr>
        </p:nvSpPr>
        <p:spPr>
          <a:xfrm>
            <a:off x="4559025" y="2479751"/>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9" name="Google Shape;129;p24"/>
          <p:cNvSpPr txBox="1">
            <a:spLocks noGrp="1"/>
          </p:cNvSpPr>
          <p:nvPr>
            <p:ph type="subTitle" idx="3"/>
          </p:nvPr>
        </p:nvSpPr>
        <p:spPr>
          <a:xfrm>
            <a:off x="4559025" y="2993237"/>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24"/>
          <p:cNvSpPr txBox="1">
            <a:spLocks noGrp="1"/>
          </p:cNvSpPr>
          <p:nvPr>
            <p:ph type="title" idx="4"/>
          </p:nvPr>
        </p:nvSpPr>
        <p:spPr>
          <a:xfrm>
            <a:off x="960000" y="49847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1" name="Google Shape;131;p24"/>
          <p:cNvSpPr txBox="1">
            <a:spLocks noGrp="1"/>
          </p:cNvSpPr>
          <p:nvPr>
            <p:ph type="subTitle" idx="5"/>
          </p:nvPr>
        </p:nvSpPr>
        <p:spPr>
          <a:xfrm>
            <a:off x="960000" y="549825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24"/>
          <p:cNvSpPr txBox="1">
            <a:spLocks noGrp="1"/>
          </p:cNvSpPr>
          <p:nvPr>
            <p:ph type="title" idx="6"/>
          </p:nvPr>
        </p:nvSpPr>
        <p:spPr>
          <a:xfrm>
            <a:off x="4559025" y="49847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3" name="Google Shape;133;p24"/>
          <p:cNvSpPr txBox="1">
            <a:spLocks noGrp="1"/>
          </p:cNvSpPr>
          <p:nvPr>
            <p:ph type="subTitle" idx="7"/>
          </p:nvPr>
        </p:nvSpPr>
        <p:spPr>
          <a:xfrm>
            <a:off x="4559025" y="549825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4"/>
          <p:cNvSpPr txBox="1">
            <a:spLocks noGrp="1"/>
          </p:cNvSpPr>
          <p:nvPr>
            <p:ph type="title" idx="8"/>
          </p:nvPr>
        </p:nvSpPr>
        <p:spPr>
          <a:xfrm>
            <a:off x="8158060" y="2479751"/>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5" name="Google Shape;135;p24"/>
          <p:cNvSpPr txBox="1">
            <a:spLocks noGrp="1"/>
          </p:cNvSpPr>
          <p:nvPr>
            <p:ph type="subTitle" idx="9"/>
          </p:nvPr>
        </p:nvSpPr>
        <p:spPr>
          <a:xfrm>
            <a:off x="8158060" y="2993237"/>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24"/>
          <p:cNvSpPr txBox="1">
            <a:spLocks noGrp="1"/>
          </p:cNvSpPr>
          <p:nvPr>
            <p:ph type="title" idx="13"/>
          </p:nvPr>
        </p:nvSpPr>
        <p:spPr>
          <a:xfrm>
            <a:off x="8158060" y="49847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 name="Google Shape;137;p24"/>
          <p:cNvSpPr txBox="1">
            <a:spLocks noGrp="1"/>
          </p:cNvSpPr>
          <p:nvPr>
            <p:ph type="subTitle" idx="14"/>
          </p:nvPr>
        </p:nvSpPr>
        <p:spPr>
          <a:xfrm>
            <a:off x="8158060" y="549825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24"/>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39" name="Google Shape;139;p24"/>
          <p:cNvCxnSpPr/>
          <p:nvPr/>
        </p:nvCxnSpPr>
        <p:spPr>
          <a:xfrm>
            <a:off x="473633" y="769667"/>
            <a:ext cx="0" cy="53188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78820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dk2"/>
        </a:solid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title" hasCustomPrompt="1"/>
          </p:nvPr>
        </p:nvSpPr>
        <p:spPr>
          <a:xfrm>
            <a:off x="953467" y="1275467"/>
            <a:ext cx="46236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2" name="Google Shape;142;p25"/>
          <p:cNvSpPr txBox="1">
            <a:spLocks noGrp="1"/>
          </p:cNvSpPr>
          <p:nvPr>
            <p:ph type="subTitle" idx="1"/>
          </p:nvPr>
        </p:nvSpPr>
        <p:spPr>
          <a:xfrm>
            <a:off x="953467" y="2318433"/>
            <a:ext cx="46236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25"/>
          <p:cNvSpPr txBox="1">
            <a:spLocks noGrp="1"/>
          </p:cNvSpPr>
          <p:nvPr>
            <p:ph type="title" idx="2" hasCustomPrompt="1"/>
          </p:nvPr>
        </p:nvSpPr>
        <p:spPr>
          <a:xfrm>
            <a:off x="6614933" y="1275467"/>
            <a:ext cx="46236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4" name="Google Shape;144;p25"/>
          <p:cNvSpPr txBox="1">
            <a:spLocks noGrp="1"/>
          </p:cNvSpPr>
          <p:nvPr>
            <p:ph type="subTitle" idx="3"/>
          </p:nvPr>
        </p:nvSpPr>
        <p:spPr>
          <a:xfrm>
            <a:off x="6614933" y="2318433"/>
            <a:ext cx="46236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25"/>
          <p:cNvSpPr txBox="1">
            <a:spLocks noGrp="1"/>
          </p:cNvSpPr>
          <p:nvPr>
            <p:ph type="title" idx="4" hasCustomPrompt="1"/>
          </p:nvPr>
        </p:nvSpPr>
        <p:spPr>
          <a:xfrm>
            <a:off x="953467" y="4047567"/>
            <a:ext cx="46236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6" name="Google Shape;146;p25"/>
          <p:cNvSpPr txBox="1">
            <a:spLocks noGrp="1"/>
          </p:cNvSpPr>
          <p:nvPr>
            <p:ph type="subTitle" idx="5"/>
          </p:nvPr>
        </p:nvSpPr>
        <p:spPr>
          <a:xfrm>
            <a:off x="953467" y="5090533"/>
            <a:ext cx="46236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25"/>
          <p:cNvSpPr txBox="1">
            <a:spLocks noGrp="1"/>
          </p:cNvSpPr>
          <p:nvPr>
            <p:ph type="title" idx="6" hasCustomPrompt="1"/>
          </p:nvPr>
        </p:nvSpPr>
        <p:spPr>
          <a:xfrm>
            <a:off x="6614933" y="4047567"/>
            <a:ext cx="46236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8" name="Google Shape;148;p25"/>
          <p:cNvSpPr txBox="1">
            <a:spLocks noGrp="1"/>
          </p:cNvSpPr>
          <p:nvPr>
            <p:ph type="subTitle" idx="7"/>
          </p:nvPr>
        </p:nvSpPr>
        <p:spPr>
          <a:xfrm>
            <a:off x="6614933" y="5090533"/>
            <a:ext cx="46236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49" name="Google Shape;149;p25"/>
          <p:cNvCxnSpPr/>
          <p:nvPr/>
        </p:nvCxnSpPr>
        <p:spPr>
          <a:xfrm>
            <a:off x="473633" y="769667"/>
            <a:ext cx="0" cy="53188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209765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ctrTitle"/>
          </p:nvPr>
        </p:nvSpPr>
        <p:spPr>
          <a:xfrm>
            <a:off x="966500" y="713333"/>
            <a:ext cx="5712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solidFill>
                  <a:schemeClr val="lt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52" name="Google Shape;152;p26"/>
          <p:cNvSpPr txBox="1">
            <a:spLocks noGrp="1"/>
          </p:cNvSpPr>
          <p:nvPr>
            <p:ph type="subTitle" idx="1"/>
          </p:nvPr>
        </p:nvSpPr>
        <p:spPr>
          <a:xfrm>
            <a:off x="960000" y="2092967"/>
            <a:ext cx="5725200" cy="12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2133">
                <a:solidFill>
                  <a:schemeClr val="lt1"/>
                </a:solidFill>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53" name="Google Shape;153;p26"/>
          <p:cNvSpPr txBox="1"/>
          <p:nvPr/>
        </p:nvSpPr>
        <p:spPr>
          <a:xfrm>
            <a:off x="966500" y="4749200"/>
            <a:ext cx="5450000" cy="712800"/>
          </a:xfrm>
          <a:prstGeom prst="rect">
            <a:avLst/>
          </a:prstGeom>
          <a:noFill/>
          <a:ln>
            <a:noFill/>
          </a:ln>
        </p:spPr>
        <p:txBody>
          <a:bodyPr spcFirstLastPara="1" wrap="square" lIns="121900" tIns="121900" rIns="121900" bIns="121900" anchor="ctr" anchorCtr="0">
            <a:noAutofit/>
          </a:bodyPr>
          <a:lstStyle/>
          <a:p>
            <a:pPr>
              <a:spcBef>
                <a:spcPts val="400"/>
              </a:spcBef>
              <a:buClr>
                <a:srgbClr val="000000"/>
              </a:buClr>
              <a:buFont typeface="Arial"/>
              <a:buNone/>
            </a:pPr>
            <a:r>
              <a:rPr lang="en" sz="1600" kern="0">
                <a:solidFill>
                  <a:srgbClr val="F3F0EF"/>
                </a:solidFill>
                <a:latin typeface="Cantarell"/>
                <a:ea typeface="Cantarell"/>
                <a:cs typeface="Cantarell"/>
                <a:sym typeface="Cantarell"/>
              </a:rPr>
              <a:t>CREDITS: This presentation template was created by </a:t>
            </a:r>
            <a:r>
              <a:rPr lang="en" sz="1600" b="1" kern="0">
                <a:solidFill>
                  <a:srgbClr val="F3F0EF"/>
                </a:solidFill>
                <a:uFill>
                  <a:noFill/>
                </a:uFill>
                <a:latin typeface="Cantarell"/>
                <a:ea typeface="Cantarell"/>
                <a:cs typeface="Cantarell"/>
                <a:sym typeface="Cantarel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600" kern="0">
                <a:solidFill>
                  <a:srgbClr val="F3F0EF"/>
                </a:solidFill>
                <a:latin typeface="Cantarell"/>
                <a:ea typeface="Cantarell"/>
                <a:cs typeface="Cantarell"/>
                <a:sym typeface="Cantarell"/>
              </a:rPr>
              <a:t>, including icons by </a:t>
            </a:r>
            <a:r>
              <a:rPr lang="en" sz="1600" b="1" kern="0">
                <a:solidFill>
                  <a:srgbClr val="F3F0EF"/>
                </a:solidFill>
                <a:uFill>
                  <a:noFill/>
                </a:uFill>
                <a:latin typeface="Cantarell"/>
                <a:ea typeface="Cantarell"/>
                <a:cs typeface="Cantarell"/>
                <a:sym typeface="Cantare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600" b="1" kern="0">
                <a:solidFill>
                  <a:srgbClr val="F3F0EF"/>
                </a:solidFill>
                <a:latin typeface="Cantarell"/>
                <a:ea typeface="Cantarell"/>
                <a:cs typeface="Cantarell"/>
                <a:sym typeface="Cantarell"/>
              </a:rPr>
              <a:t> </a:t>
            </a:r>
            <a:r>
              <a:rPr lang="en" sz="1600" kern="0">
                <a:solidFill>
                  <a:srgbClr val="F3F0EF"/>
                </a:solidFill>
                <a:latin typeface="Cantarell"/>
                <a:ea typeface="Cantarell"/>
                <a:cs typeface="Cantarell"/>
                <a:sym typeface="Cantarell"/>
              </a:rPr>
              <a:t>and infographics &amp; images by </a:t>
            </a:r>
            <a:r>
              <a:rPr lang="en" sz="1600" b="1" kern="0">
                <a:solidFill>
                  <a:srgbClr val="F3F0EF"/>
                </a:solidFill>
                <a:uFill>
                  <a:noFill/>
                </a:uFill>
                <a:latin typeface="Cantarell"/>
                <a:ea typeface="Cantarell"/>
                <a:cs typeface="Cantarell"/>
                <a:sym typeface="Cantare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600" b="1" kern="0">
              <a:solidFill>
                <a:srgbClr val="F3F0EF"/>
              </a:solidFill>
              <a:latin typeface="Cantarell"/>
              <a:ea typeface="Cantarell"/>
              <a:cs typeface="Cantarell"/>
              <a:sym typeface="Cantarell"/>
            </a:endParaRPr>
          </a:p>
        </p:txBody>
      </p:sp>
      <p:cxnSp>
        <p:nvCxnSpPr>
          <p:cNvPr id="154" name="Google Shape;154;p26"/>
          <p:cNvCxnSpPr/>
          <p:nvPr/>
        </p:nvCxnSpPr>
        <p:spPr>
          <a:xfrm>
            <a:off x="473633" y="769667"/>
            <a:ext cx="0" cy="53188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60832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308857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56"/>
        <p:cNvGrpSpPr/>
        <p:nvPr/>
      </p:nvGrpSpPr>
      <p:grpSpPr>
        <a:xfrm>
          <a:off x="0" y="0"/>
          <a:ext cx="0" cy="0"/>
          <a:chOff x="0" y="0"/>
          <a:chExt cx="0" cy="0"/>
        </a:xfrm>
      </p:grpSpPr>
    </p:spTree>
    <p:extLst>
      <p:ext uri="{BB962C8B-B14F-4D97-AF65-F5344CB8AC3E}">
        <p14:creationId xmlns:p14="http://schemas.microsoft.com/office/powerpoint/2010/main" val="83664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61645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721017" y="3461100"/>
            <a:ext cx="3876800" cy="63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933">
                <a:latin typeface="Playfair Display"/>
                <a:ea typeface="Playfair Display"/>
                <a:cs typeface="Playfair Display"/>
                <a:sym typeface="Playfair Display"/>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6594184" y="3461100"/>
            <a:ext cx="38768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933">
                <a:latin typeface="Playfair Display"/>
                <a:ea typeface="Playfair Display"/>
                <a:cs typeface="Playfair Display"/>
                <a:sym typeface="Playfair Display"/>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721000" y="4141100"/>
            <a:ext cx="3876800" cy="12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6594167" y="4141100"/>
            <a:ext cx="3876800" cy="12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4" name="Google Shape;24;p5"/>
          <p:cNvCxnSpPr/>
          <p:nvPr/>
        </p:nvCxnSpPr>
        <p:spPr>
          <a:xfrm>
            <a:off x="473633" y="769667"/>
            <a:ext cx="0" cy="53188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82450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cxnSp>
        <p:nvCxnSpPr>
          <p:cNvPr id="27" name="Google Shape;27;p6"/>
          <p:cNvCxnSpPr/>
          <p:nvPr/>
        </p:nvCxnSpPr>
        <p:spPr>
          <a:xfrm>
            <a:off x="473633" y="769667"/>
            <a:ext cx="0" cy="53188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61019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053333" y="1250667"/>
            <a:ext cx="6169200" cy="187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60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6247600" y="3532933"/>
            <a:ext cx="4984400" cy="2074400"/>
          </a:xfrm>
          <a:prstGeom prst="rect">
            <a:avLst/>
          </a:prstGeom>
        </p:spPr>
        <p:txBody>
          <a:bodyPr spcFirstLastPara="1" wrap="square" lIns="91425" tIns="91425" rIns="91425" bIns="91425" anchor="t" anchorCtr="0">
            <a:noAutofit/>
          </a:bodyPr>
          <a:lstStyle>
            <a:lvl1pPr marL="609585" lvl="0" indent="-389457" algn="r" rtl="0">
              <a:lnSpc>
                <a:spcPct val="100000"/>
              </a:lnSpc>
              <a:spcBef>
                <a:spcPts val="0"/>
              </a:spcBef>
              <a:spcAft>
                <a:spcPts val="0"/>
              </a:spcAft>
              <a:buClr>
                <a:schemeClr val="lt1"/>
              </a:buClr>
              <a:buSzPts val="1000"/>
              <a:buChar char="●"/>
              <a:defRPr sz="2133">
                <a:solidFill>
                  <a:schemeClr val="lt1"/>
                </a:solidFill>
              </a:defRPr>
            </a:lvl1pPr>
            <a:lvl2pPr marL="1219170" lvl="1" indent="-423323" rtl="0">
              <a:lnSpc>
                <a:spcPct val="115000"/>
              </a:lnSpc>
              <a:spcBef>
                <a:spcPts val="0"/>
              </a:spcBef>
              <a:spcAft>
                <a:spcPts val="0"/>
              </a:spcAft>
              <a:buClr>
                <a:schemeClr val="lt1"/>
              </a:buClr>
              <a:buSzPts val="1400"/>
              <a:buChar char="○"/>
              <a:defRPr>
                <a:solidFill>
                  <a:schemeClr val="lt1"/>
                </a:solidFill>
              </a:defRPr>
            </a:lvl2pPr>
            <a:lvl3pPr marL="1828754" lvl="2" indent="-423323" rtl="0">
              <a:lnSpc>
                <a:spcPct val="115000"/>
              </a:lnSpc>
              <a:spcBef>
                <a:spcPts val="0"/>
              </a:spcBef>
              <a:spcAft>
                <a:spcPts val="0"/>
              </a:spcAft>
              <a:buClr>
                <a:schemeClr val="lt1"/>
              </a:buClr>
              <a:buSzPts val="1400"/>
              <a:buChar char="■"/>
              <a:defRPr>
                <a:solidFill>
                  <a:schemeClr val="lt1"/>
                </a:solidFill>
              </a:defRPr>
            </a:lvl3pPr>
            <a:lvl4pPr marL="2438339" lvl="3" indent="-423323" rtl="0">
              <a:lnSpc>
                <a:spcPct val="115000"/>
              </a:lnSpc>
              <a:spcBef>
                <a:spcPts val="0"/>
              </a:spcBef>
              <a:spcAft>
                <a:spcPts val="0"/>
              </a:spcAft>
              <a:buClr>
                <a:schemeClr val="lt1"/>
              </a:buClr>
              <a:buSzPts val="1400"/>
              <a:buChar char="●"/>
              <a:defRPr>
                <a:solidFill>
                  <a:schemeClr val="lt1"/>
                </a:solidFill>
              </a:defRPr>
            </a:lvl4pPr>
            <a:lvl5pPr marL="3047924" lvl="4" indent="-423323" rtl="0">
              <a:lnSpc>
                <a:spcPct val="115000"/>
              </a:lnSpc>
              <a:spcBef>
                <a:spcPts val="0"/>
              </a:spcBef>
              <a:spcAft>
                <a:spcPts val="0"/>
              </a:spcAft>
              <a:buClr>
                <a:schemeClr val="lt1"/>
              </a:buClr>
              <a:buSzPts val="1400"/>
              <a:buChar char="○"/>
              <a:defRPr>
                <a:solidFill>
                  <a:schemeClr val="lt1"/>
                </a:solidFill>
              </a:defRPr>
            </a:lvl5pPr>
            <a:lvl6pPr marL="3657509" lvl="5" indent="-423323" rtl="0">
              <a:lnSpc>
                <a:spcPct val="115000"/>
              </a:lnSpc>
              <a:spcBef>
                <a:spcPts val="0"/>
              </a:spcBef>
              <a:spcAft>
                <a:spcPts val="0"/>
              </a:spcAft>
              <a:buClr>
                <a:schemeClr val="lt1"/>
              </a:buClr>
              <a:buSzPts val="1400"/>
              <a:buChar char="■"/>
              <a:defRPr>
                <a:solidFill>
                  <a:schemeClr val="lt1"/>
                </a:solidFill>
              </a:defRPr>
            </a:lvl6pPr>
            <a:lvl7pPr marL="4267093" lvl="6" indent="-423323" rtl="0">
              <a:lnSpc>
                <a:spcPct val="115000"/>
              </a:lnSpc>
              <a:spcBef>
                <a:spcPts val="0"/>
              </a:spcBef>
              <a:spcAft>
                <a:spcPts val="0"/>
              </a:spcAft>
              <a:buClr>
                <a:schemeClr val="lt1"/>
              </a:buClr>
              <a:buSzPts val="1400"/>
              <a:buChar char="●"/>
              <a:defRPr>
                <a:solidFill>
                  <a:schemeClr val="lt1"/>
                </a:solidFill>
              </a:defRPr>
            </a:lvl7pPr>
            <a:lvl8pPr marL="4876678" lvl="7" indent="-423323" rtl="0">
              <a:lnSpc>
                <a:spcPct val="115000"/>
              </a:lnSpc>
              <a:spcBef>
                <a:spcPts val="0"/>
              </a:spcBef>
              <a:spcAft>
                <a:spcPts val="0"/>
              </a:spcAft>
              <a:buClr>
                <a:schemeClr val="lt1"/>
              </a:buClr>
              <a:buSzPts val="1400"/>
              <a:buChar char="○"/>
              <a:defRPr>
                <a:solidFill>
                  <a:schemeClr val="lt1"/>
                </a:solidFill>
              </a:defRPr>
            </a:lvl8pPr>
            <a:lvl9pPr marL="5486263" lvl="8" indent="-423323" rtl="0">
              <a:lnSpc>
                <a:spcPct val="115000"/>
              </a:lnSpc>
              <a:spcBef>
                <a:spcPts val="0"/>
              </a:spcBef>
              <a:spcAft>
                <a:spcPts val="0"/>
              </a:spcAft>
              <a:buClr>
                <a:schemeClr val="lt1"/>
              </a:buClr>
              <a:buSzPts val="1400"/>
              <a:buChar char="■"/>
              <a:defRPr>
                <a:solidFill>
                  <a:schemeClr val="lt1"/>
                </a:solidFill>
              </a:defRPr>
            </a:lvl9pPr>
          </a:lstStyle>
          <a:p>
            <a:endParaRPr/>
          </a:p>
        </p:txBody>
      </p:sp>
    </p:spTree>
    <p:extLst>
      <p:ext uri="{BB962C8B-B14F-4D97-AF65-F5344CB8AC3E}">
        <p14:creationId xmlns:p14="http://schemas.microsoft.com/office/powerpoint/2010/main" val="40877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2022833" y="1742800"/>
            <a:ext cx="8146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6000"/>
              <a:buNone/>
              <a:defRPr sz="11466">
                <a:solidFill>
                  <a:schemeClr val="lt1"/>
                </a:solidFill>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pic>
        <p:nvPicPr>
          <p:cNvPr id="33" name="Google Shape;33;p8"/>
          <p:cNvPicPr preferRelativeResize="0"/>
          <p:nvPr/>
        </p:nvPicPr>
        <p:blipFill rotWithShape="1">
          <a:blip r:embed="rId2">
            <a:alphaModFix/>
          </a:blip>
          <a:srcRect r="901"/>
          <a:stretch/>
        </p:blipFill>
        <p:spPr>
          <a:xfrm>
            <a:off x="8734667" y="1"/>
            <a:ext cx="3457333" cy="6858001"/>
          </a:xfrm>
          <a:prstGeom prst="rect">
            <a:avLst/>
          </a:prstGeom>
          <a:noFill/>
          <a:ln>
            <a:noFill/>
          </a:ln>
        </p:spPr>
      </p:pic>
      <p:pic>
        <p:nvPicPr>
          <p:cNvPr id="34" name="Google Shape;34;p8"/>
          <p:cNvPicPr preferRelativeResize="0"/>
          <p:nvPr/>
        </p:nvPicPr>
        <p:blipFill rotWithShape="1">
          <a:blip r:embed="rId2">
            <a:alphaModFix/>
          </a:blip>
          <a:srcRect r="901"/>
          <a:stretch/>
        </p:blipFill>
        <p:spPr>
          <a:xfrm>
            <a:off x="0" y="1"/>
            <a:ext cx="3457333" cy="6858001"/>
          </a:xfrm>
          <a:prstGeom prst="rect">
            <a:avLst/>
          </a:prstGeom>
          <a:noFill/>
          <a:ln>
            <a:noFill/>
          </a:ln>
        </p:spPr>
      </p:pic>
      <p:sp>
        <p:nvSpPr>
          <p:cNvPr id="35" name="Google Shape;35;p8"/>
          <p:cNvSpPr/>
          <p:nvPr/>
        </p:nvSpPr>
        <p:spPr>
          <a:xfrm>
            <a:off x="2016367" y="0"/>
            <a:ext cx="8158800" cy="6858000"/>
          </a:xfrm>
          <a:prstGeom prst="rect">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37721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193733" y="1231667"/>
            <a:ext cx="4154800" cy="167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8" name="Google Shape;38;p9"/>
          <p:cNvSpPr txBox="1">
            <a:spLocks noGrp="1"/>
          </p:cNvSpPr>
          <p:nvPr>
            <p:ph type="subTitle" idx="1"/>
          </p:nvPr>
        </p:nvSpPr>
        <p:spPr>
          <a:xfrm>
            <a:off x="953467" y="3383867"/>
            <a:ext cx="4631600" cy="2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45552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183867" y="713333"/>
            <a:ext cx="7048400" cy="1552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27035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500"/>
              <a:buFont typeface="Playfair Display"/>
              <a:buNone/>
              <a:defRPr sz="3500">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1pPr>
            <a:lvl2pPr marL="914400" lvl="1"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2pPr>
            <a:lvl3pPr marL="1371600" lvl="2"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3pPr>
            <a:lvl4pPr marL="1828800" lvl="3"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4pPr>
            <a:lvl5pPr marL="2286000" lvl="4"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5pPr>
            <a:lvl6pPr marL="2743200" lvl="5"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6pPr>
            <a:lvl7pPr marL="3200400" lvl="6"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7pPr>
            <a:lvl8pPr marL="3657600" lvl="7"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8pPr>
            <a:lvl9pPr marL="4114800" lvl="8" indent="-317500">
              <a:lnSpc>
                <a:spcPct val="115000"/>
              </a:lnSpc>
              <a:spcBef>
                <a:spcPts val="1600"/>
              </a:spcBef>
              <a:spcAft>
                <a:spcPts val="1600"/>
              </a:spcAft>
              <a:buClr>
                <a:schemeClr val="dk1"/>
              </a:buClr>
              <a:buSzPts val="1400"/>
              <a:buFont typeface="Cantarell"/>
              <a:buChar char="■"/>
              <a:defRPr>
                <a:solidFill>
                  <a:schemeClr val="dk1"/>
                </a:solidFill>
                <a:latin typeface="Cantarell"/>
                <a:ea typeface="Cantarell"/>
                <a:cs typeface="Cantarell"/>
                <a:sym typeface="Cantarell"/>
              </a:defRPr>
            </a:lvl9pPr>
          </a:lstStyle>
          <a:p>
            <a:endParaRPr/>
          </a:p>
        </p:txBody>
      </p:sp>
    </p:spTree>
    <p:extLst>
      <p:ext uri="{BB962C8B-B14F-4D97-AF65-F5344CB8AC3E}">
        <p14:creationId xmlns:p14="http://schemas.microsoft.com/office/powerpoint/2010/main" val="24604431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2"/>
          <p:cNvPicPr preferRelativeResize="0"/>
          <p:nvPr/>
        </p:nvPicPr>
        <p:blipFill rotWithShape="1">
          <a:blip r:embed="rId3">
            <a:alphaModFix/>
          </a:blip>
          <a:srcRect r="901"/>
          <a:stretch/>
        </p:blipFill>
        <p:spPr>
          <a:xfrm>
            <a:off x="0" y="1"/>
            <a:ext cx="3457333" cy="6858001"/>
          </a:xfrm>
          <a:prstGeom prst="rect">
            <a:avLst/>
          </a:prstGeom>
          <a:noFill/>
          <a:ln>
            <a:noFill/>
          </a:ln>
        </p:spPr>
      </p:pic>
      <p:pic>
        <p:nvPicPr>
          <p:cNvPr id="168" name="Google Shape;168;p32"/>
          <p:cNvPicPr preferRelativeResize="0"/>
          <p:nvPr/>
        </p:nvPicPr>
        <p:blipFill>
          <a:blip r:embed="rId4">
            <a:extLst>
              <a:ext uri="{28A0092B-C50C-407E-A947-70E740481C1C}">
                <a14:useLocalDpi xmlns:a14="http://schemas.microsoft.com/office/drawing/2010/main" val="0"/>
              </a:ext>
            </a:extLst>
          </a:blip>
          <a:stretch>
            <a:fillRect/>
          </a:stretch>
        </p:blipFill>
        <p:spPr>
          <a:xfrm>
            <a:off x="7212376" y="1"/>
            <a:ext cx="4979624" cy="6857999"/>
          </a:xfrm>
          <a:prstGeom prst="rect">
            <a:avLst/>
          </a:prstGeom>
          <a:noFill/>
          <a:ln>
            <a:noFill/>
          </a:ln>
        </p:spPr>
      </p:pic>
      <p:sp>
        <p:nvSpPr>
          <p:cNvPr id="169" name="Google Shape;169;p32"/>
          <p:cNvSpPr/>
          <p:nvPr/>
        </p:nvSpPr>
        <p:spPr>
          <a:xfrm>
            <a:off x="2511848" y="0"/>
            <a:ext cx="6051933" cy="6858000"/>
          </a:xfrm>
          <a:prstGeom prst="rect">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32"/>
          <p:cNvSpPr txBox="1">
            <a:spLocks noGrp="1"/>
          </p:cNvSpPr>
          <p:nvPr>
            <p:ph type="ctrTitle"/>
          </p:nvPr>
        </p:nvSpPr>
        <p:spPr>
          <a:xfrm>
            <a:off x="2511848" y="1570820"/>
            <a:ext cx="5922468" cy="3667435"/>
          </a:xfrm>
          <a:prstGeom prst="rect">
            <a:avLst/>
          </a:prstGeom>
        </p:spPr>
        <p:txBody>
          <a:bodyPr spcFirstLastPara="1" wrap="square" lIns="121900" tIns="121900" rIns="121900" bIns="121900" anchor="ctr" anchorCtr="0">
            <a:noAutofit/>
          </a:bodyPr>
          <a:lstStyle/>
          <a:p>
            <a:r>
              <a:rPr lang="en" sz="6267" dirty="0"/>
              <a:t>GST ON RESTAURANT SERVICES</a:t>
            </a:r>
            <a:endParaRPr sz="6267" dirty="0"/>
          </a:p>
        </p:txBody>
      </p:sp>
      <p:cxnSp>
        <p:nvCxnSpPr>
          <p:cNvPr id="188" name="Google Shape;188;p32"/>
          <p:cNvCxnSpPr/>
          <p:nvPr/>
        </p:nvCxnSpPr>
        <p:spPr>
          <a:xfrm>
            <a:off x="6086901" y="5090615"/>
            <a:ext cx="9099" cy="1796464"/>
          </a:xfrm>
          <a:prstGeom prst="straightConnector1">
            <a:avLst/>
          </a:prstGeom>
          <a:noFill/>
          <a:ln w="9525" cap="flat" cmpd="sng">
            <a:solidFill>
              <a:schemeClr val="lt1"/>
            </a:solidFill>
            <a:prstDash val="solid"/>
            <a:round/>
            <a:headEnd type="none" w="med" len="med"/>
            <a:tailEnd type="none" w="med" len="med"/>
          </a:ln>
        </p:spPr>
      </p:cxnSp>
      <p:sp>
        <p:nvSpPr>
          <p:cNvPr id="193" name="Google Shape;193;p32"/>
          <p:cNvSpPr txBox="1">
            <a:spLocks noGrp="1"/>
          </p:cNvSpPr>
          <p:nvPr>
            <p:ph type="title" idx="4294967295"/>
          </p:nvPr>
        </p:nvSpPr>
        <p:spPr>
          <a:xfrm>
            <a:off x="10999832" y="1133300"/>
            <a:ext cx="698400" cy="91200"/>
          </a:xfrm>
          <a:prstGeom prst="rect">
            <a:avLst/>
          </a:prstGeom>
        </p:spPr>
        <p:txBody>
          <a:bodyPr spcFirstLastPara="1" wrap="square" lIns="0" tIns="121900" rIns="0" bIns="121900" anchor="ctr" anchorCtr="0">
            <a:noAutofit/>
          </a:bodyPr>
          <a:lstStyle/>
          <a:p>
            <a:pPr algn="ctr"/>
            <a:r>
              <a:rPr lang="en" sz="667">
                <a:solidFill>
                  <a:schemeClr val="lt1"/>
                </a:solidFill>
              </a:rPr>
              <a:t>SINCE 1980</a:t>
            </a:r>
            <a:endParaRPr sz="667">
              <a:solidFill>
                <a:schemeClr val="lt1"/>
              </a:solidFill>
            </a:endParaRPr>
          </a:p>
        </p:txBody>
      </p:sp>
      <p:cxnSp>
        <p:nvCxnSpPr>
          <p:cNvPr id="11" name="Google Shape;188;p32"/>
          <p:cNvCxnSpPr/>
          <p:nvPr/>
        </p:nvCxnSpPr>
        <p:spPr>
          <a:xfrm>
            <a:off x="5101988" y="0"/>
            <a:ext cx="29570" cy="1692322"/>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467949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Shape 249"/>
        <p:cNvGrpSpPr/>
        <p:nvPr/>
      </p:nvGrpSpPr>
      <p:grpSpPr>
        <a:xfrm>
          <a:off x="0" y="0"/>
          <a:ext cx="0" cy="0"/>
          <a:chOff x="0" y="0"/>
          <a:chExt cx="0" cy="0"/>
        </a:xfrm>
      </p:grpSpPr>
      <p:sp>
        <p:nvSpPr>
          <p:cNvPr id="251" name="Google Shape;251;p37"/>
          <p:cNvSpPr txBox="1">
            <a:spLocks noGrp="1"/>
          </p:cNvSpPr>
          <p:nvPr>
            <p:ph type="title"/>
          </p:nvPr>
        </p:nvSpPr>
        <p:spPr>
          <a:xfrm>
            <a:off x="1814143" y="1568943"/>
            <a:ext cx="3115200" cy="574168"/>
          </a:xfrm>
          <a:prstGeom prst="rect">
            <a:avLst/>
          </a:prstGeom>
        </p:spPr>
        <p:txBody>
          <a:bodyPr spcFirstLastPara="1" wrap="square" lIns="121900" tIns="121900" rIns="121900" bIns="121900" anchor="ctr" anchorCtr="0">
            <a:noAutofit/>
          </a:bodyPr>
          <a:lstStyle/>
          <a:p>
            <a:r>
              <a:rPr lang="en-US" dirty="0"/>
              <a:t>Stock</a:t>
            </a:r>
            <a:endParaRPr lang="en-US" dirty="0"/>
          </a:p>
        </p:txBody>
      </p:sp>
      <p:sp>
        <p:nvSpPr>
          <p:cNvPr id="252" name="Google Shape;252;p37"/>
          <p:cNvSpPr txBox="1">
            <a:spLocks noGrp="1"/>
          </p:cNvSpPr>
          <p:nvPr>
            <p:ph type="subTitle" idx="1"/>
          </p:nvPr>
        </p:nvSpPr>
        <p:spPr>
          <a:xfrm>
            <a:off x="1204510" y="2056483"/>
            <a:ext cx="4083585" cy="4039517"/>
          </a:xfrm>
          <a:prstGeom prst="rect">
            <a:avLst/>
          </a:prstGeom>
        </p:spPr>
        <p:txBody>
          <a:bodyPr spcFirstLastPara="1" wrap="square" lIns="121900" tIns="121900" rIns="121900" bIns="121900" anchor="t" anchorCtr="0">
            <a:noAutofit/>
          </a:bodyPr>
          <a:lstStyle/>
          <a:p>
            <a:pPr marL="380990" indent="-380990" algn="just">
              <a:buFont typeface="Wingdings" panose="05000000000000000000" pitchFamily="2" charset="2"/>
              <a:buChar char="q"/>
            </a:pPr>
            <a:r>
              <a:rPr lang="en-US" dirty="0"/>
              <a:t>Food safety regulations make it mandatory to  mention </a:t>
            </a:r>
            <a:r>
              <a:rPr lang="en-US" dirty="0" smtClean="0"/>
              <a:t>the </a:t>
            </a:r>
            <a:r>
              <a:rPr lang="en-US" dirty="0"/>
              <a:t>expiry date of food items on bills issued by service provider. This factor should be considered in calculation of turnover for the items meant for over the counter sale . </a:t>
            </a:r>
          </a:p>
          <a:p>
            <a:pPr marL="380990" indent="-380990" algn="just">
              <a:buFont typeface="Wingdings" panose="05000000000000000000" pitchFamily="2" charset="2"/>
              <a:buChar char="q"/>
            </a:pPr>
            <a:r>
              <a:rPr lang="en-US" dirty="0"/>
              <a:t>Similarly the expiry date of raw materials used in food preparation should be considered while deciding the turnover for cooked foods. </a:t>
            </a:r>
            <a:endParaRPr lang="en-US" dirty="0"/>
          </a:p>
        </p:txBody>
      </p:sp>
      <p:sp>
        <p:nvSpPr>
          <p:cNvPr id="253" name="Google Shape;253;p37"/>
          <p:cNvSpPr txBox="1">
            <a:spLocks noGrp="1"/>
          </p:cNvSpPr>
          <p:nvPr>
            <p:ph type="title" idx="2"/>
          </p:nvPr>
        </p:nvSpPr>
        <p:spPr>
          <a:xfrm>
            <a:off x="7269241" y="1504227"/>
            <a:ext cx="3115200" cy="703600"/>
          </a:xfrm>
          <a:prstGeom prst="rect">
            <a:avLst/>
          </a:prstGeom>
        </p:spPr>
        <p:txBody>
          <a:bodyPr spcFirstLastPara="1" wrap="square" lIns="121900" tIns="121900" rIns="121900" bIns="121900" anchor="ctr" anchorCtr="0">
            <a:noAutofit/>
          </a:bodyPr>
          <a:lstStyle/>
          <a:p>
            <a:r>
              <a:rPr lang="en-US" dirty="0"/>
              <a:t>Separate bills</a:t>
            </a:r>
            <a:endParaRPr lang="en-US" dirty="0"/>
          </a:p>
        </p:txBody>
      </p:sp>
      <p:sp>
        <p:nvSpPr>
          <p:cNvPr id="254" name="Google Shape;254;p37"/>
          <p:cNvSpPr txBox="1">
            <a:spLocks noGrp="1"/>
          </p:cNvSpPr>
          <p:nvPr>
            <p:ph type="subTitle" idx="3"/>
          </p:nvPr>
        </p:nvSpPr>
        <p:spPr>
          <a:xfrm>
            <a:off x="7269242" y="2143205"/>
            <a:ext cx="3464977" cy="3903172"/>
          </a:xfrm>
          <a:prstGeom prst="rect">
            <a:avLst/>
          </a:prstGeom>
        </p:spPr>
        <p:txBody>
          <a:bodyPr spcFirstLastPara="1" wrap="square" lIns="121900" tIns="121900" rIns="121900" bIns="121900" anchor="t" anchorCtr="0">
            <a:noAutofit/>
          </a:bodyPr>
          <a:lstStyle/>
          <a:p>
            <a:pPr marL="380990" indent="-380990" algn="just">
              <a:buFont typeface="Wingdings" panose="05000000000000000000" pitchFamily="2" charset="2"/>
              <a:buChar char="q"/>
            </a:pPr>
            <a:r>
              <a:rPr lang="en-US" dirty="0"/>
              <a:t>The ECO is required to issue separate tax invoices for supply of restaurant services and for supply of other items. </a:t>
            </a:r>
          </a:p>
          <a:p>
            <a:pPr marL="380990" indent="-380990" algn="just">
              <a:buFont typeface="Wingdings" panose="05000000000000000000" pitchFamily="2" charset="2"/>
              <a:buChar char="q"/>
            </a:pPr>
            <a:r>
              <a:rPr lang="en-US" dirty="0"/>
              <a:t>For the items other than cooked </a:t>
            </a:r>
            <a:r>
              <a:rPr lang="en-US" dirty="0" smtClean="0"/>
              <a:t>food, </a:t>
            </a:r>
            <a:r>
              <a:rPr lang="en-US" dirty="0"/>
              <a:t>tax should be paid at relevant tax rate for such item.</a:t>
            </a:r>
            <a:endParaRPr lang="en-US" dirty="0"/>
          </a:p>
        </p:txBody>
      </p:sp>
      <p:sp>
        <p:nvSpPr>
          <p:cNvPr id="257" name="Google Shape;257;p37"/>
          <p:cNvSpPr/>
          <p:nvPr/>
        </p:nvSpPr>
        <p:spPr>
          <a:xfrm>
            <a:off x="2891803" y="475852"/>
            <a:ext cx="916000" cy="9160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37"/>
          <p:cNvSpPr/>
          <p:nvPr/>
        </p:nvSpPr>
        <p:spPr>
          <a:xfrm>
            <a:off x="8368839" y="392588"/>
            <a:ext cx="916000" cy="9160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3" name="Graphic 21" descr="Covered plate with solid fill">
            <a:extLst>
              <a:ext uri="{FF2B5EF4-FFF2-40B4-BE49-F238E27FC236}">
                <a16:creationId xmlns:a16="http://schemas.microsoft.com/office/drawing/2014/main" xmlns="" id="{9FE00EE5-0D62-4095-9421-05B2AB23A2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35683" y="377317"/>
            <a:ext cx="872120" cy="1053939"/>
          </a:xfrm>
          <a:prstGeom prst="rect">
            <a:avLst/>
          </a:prstGeom>
        </p:spPr>
      </p:pic>
      <p:pic>
        <p:nvPicPr>
          <p:cNvPr id="24" name="Graphic 23" descr="Noodles with solid fill">
            <a:extLst>
              <a:ext uri="{FF2B5EF4-FFF2-40B4-BE49-F238E27FC236}">
                <a16:creationId xmlns:a16="http://schemas.microsoft.com/office/drawing/2014/main" xmlns="" id="{B1F5A166-EA0B-402B-9FBB-94A313A3C90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64617" y="377318"/>
            <a:ext cx="724447" cy="875479"/>
          </a:xfrm>
          <a:prstGeom prst="rect">
            <a:avLst/>
          </a:prstGeom>
        </p:spPr>
      </p:pic>
    </p:spTree>
    <p:extLst>
      <p:ext uri="{BB962C8B-B14F-4D97-AF65-F5344CB8AC3E}">
        <p14:creationId xmlns:p14="http://schemas.microsoft.com/office/powerpoint/2010/main" val="4054640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Shape 249"/>
        <p:cNvGrpSpPr/>
        <p:nvPr/>
      </p:nvGrpSpPr>
      <p:grpSpPr>
        <a:xfrm>
          <a:off x="0" y="0"/>
          <a:ext cx="0" cy="0"/>
          <a:chOff x="0" y="0"/>
          <a:chExt cx="0" cy="0"/>
        </a:xfrm>
      </p:grpSpPr>
      <p:sp>
        <p:nvSpPr>
          <p:cNvPr id="251" name="Google Shape;251;p37"/>
          <p:cNvSpPr txBox="1">
            <a:spLocks noGrp="1"/>
          </p:cNvSpPr>
          <p:nvPr>
            <p:ph type="title"/>
          </p:nvPr>
        </p:nvSpPr>
        <p:spPr>
          <a:xfrm>
            <a:off x="1814143" y="1568943"/>
            <a:ext cx="3115200" cy="574168"/>
          </a:xfrm>
          <a:prstGeom prst="rect">
            <a:avLst/>
          </a:prstGeom>
        </p:spPr>
        <p:txBody>
          <a:bodyPr spcFirstLastPara="1" wrap="square" lIns="121900" tIns="121900" rIns="121900" bIns="121900" anchor="ctr" anchorCtr="0">
            <a:noAutofit/>
          </a:bodyPr>
          <a:lstStyle/>
          <a:p>
            <a:r>
              <a:rPr lang="en-US" dirty="0"/>
              <a:t>Liability on sale by </a:t>
            </a:r>
            <a:r>
              <a:rPr lang="en-US" dirty="0" smtClean="0"/>
              <a:t>URD</a:t>
            </a:r>
            <a:endParaRPr lang="en-US" dirty="0"/>
          </a:p>
        </p:txBody>
      </p:sp>
      <p:sp>
        <p:nvSpPr>
          <p:cNvPr id="252" name="Google Shape;252;p37"/>
          <p:cNvSpPr txBox="1">
            <a:spLocks noGrp="1"/>
          </p:cNvSpPr>
          <p:nvPr>
            <p:ph type="subTitle" idx="1"/>
          </p:nvPr>
        </p:nvSpPr>
        <p:spPr>
          <a:xfrm>
            <a:off x="1204510" y="2320201"/>
            <a:ext cx="4083585" cy="3775799"/>
          </a:xfrm>
          <a:prstGeom prst="rect">
            <a:avLst/>
          </a:prstGeom>
        </p:spPr>
        <p:txBody>
          <a:bodyPr spcFirstLastPara="1" wrap="square" lIns="121900" tIns="121900" rIns="121900" bIns="121900" anchor="t" anchorCtr="0">
            <a:noAutofit/>
          </a:bodyPr>
          <a:lstStyle/>
          <a:p>
            <a:pPr marL="0" indent="0"/>
            <a:r>
              <a:rPr lang="en-US" sz="2133" dirty="0"/>
              <a:t>In cases where the unregistered restaurants make supply through </a:t>
            </a:r>
            <a:r>
              <a:rPr lang="en-US" sz="2133" dirty="0" smtClean="0"/>
              <a:t>ECO, </a:t>
            </a:r>
            <a:r>
              <a:rPr lang="en-US" sz="2133" dirty="0"/>
              <a:t>the ECO is liable to pay tax on such supplies. </a:t>
            </a:r>
            <a:r>
              <a:rPr lang="en-US" sz="2133" dirty="0"/>
              <a:t>The registration of actual supplier has no impact on ECO liability.</a:t>
            </a:r>
            <a:endParaRPr lang="en-US" sz="2133" dirty="0"/>
          </a:p>
        </p:txBody>
      </p:sp>
      <p:sp>
        <p:nvSpPr>
          <p:cNvPr id="253" name="Google Shape;253;p37"/>
          <p:cNvSpPr txBox="1">
            <a:spLocks noGrp="1"/>
          </p:cNvSpPr>
          <p:nvPr>
            <p:ph type="title" idx="2"/>
          </p:nvPr>
        </p:nvSpPr>
        <p:spPr>
          <a:xfrm>
            <a:off x="7269241" y="1504227"/>
            <a:ext cx="3115200" cy="703600"/>
          </a:xfrm>
          <a:prstGeom prst="rect">
            <a:avLst/>
          </a:prstGeom>
        </p:spPr>
        <p:txBody>
          <a:bodyPr spcFirstLastPara="1" wrap="square" lIns="121900" tIns="121900" rIns="121900" bIns="121900" anchor="ctr" anchorCtr="0">
            <a:noAutofit/>
          </a:bodyPr>
          <a:lstStyle/>
          <a:p>
            <a:r>
              <a:rPr lang="en-US" dirty="0" smtClean="0"/>
              <a:t>Tax </a:t>
            </a:r>
            <a:r>
              <a:rPr lang="en-US" dirty="0"/>
              <a:t>deposition in cash</a:t>
            </a:r>
            <a:endParaRPr lang="en-US" dirty="0"/>
          </a:p>
        </p:txBody>
      </p:sp>
      <p:sp>
        <p:nvSpPr>
          <p:cNvPr id="254" name="Google Shape;254;p37"/>
          <p:cNvSpPr txBox="1">
            <a:spLocks noGrp="1"/>
          </p:cNvSpPr>
          <p:nvPr>
            <p:ph type="subTitle" idx="3"/>
          </p:nvPr>
        </p:nvSpPr>
        <p:spPr>
          <a:xfrm>
            <a:off x="7269242" y="2403466"/>
            <a:ext cx="3464977" cy="3642911"/>
          </a:xfrm>
          <a:prstGeom prst="rect">
            <a:avLst/>
          </a:prstGeom>
        </p:spPr>
        <p:txBody>
          <a:bodyPr spcFirstLastPara="1" wrap="square" lIns="121900" tIns="121900" rIns="121900" bIns="121900" anchor="t" anchorCtr="0">
            <a:noAutofit/>
          </a:bodyPr>
          <a:lstStyle/>
          <a:p>
            <a:pPr marL="0" indent="0"/>
            <a:r>
              <a:rPr lang="en-US" sz="2133" dirty="0"/>
              <a:t>Tax liability on supply of restaurant services through ECO should necessarily </a:t>
            </a:r>
            <a:r>
              <a:rPr lang="en-US" sz="2133" dirty="0" smtClean="0"/>
              <a:t>be discharged </a:t>
            </a:r>
            <a:r>
              <a:rPr lang="en-US" sz="2133" dirty="0"/>
              <a:t>in cash.</a:t>
            </a:r>
            <a:endParaRPr lang="en-US" sz="2133" dirty="0"/>
          </a:p>
        </p:txBody>
      </p:sp>
      <p:sp>
        <p:nvSpPr>
          <p:cNvPr id="257" name="Google Shape;257;p37"/>
          <p:cNvSpPr/>
          <p:nvPr/>
        </p:nvSpPr>
        <p:spPr>
          <a:xfrm>
            <a:off x="2891803" y="475852"/>
            <a:ext cx="916000" cy="9160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37"/>
          <p:cNvSpPr/>
          <p:nvPr/>
        </p:nvSpPr>
        <p:spPr>
          <a:xfrm>
            <a:off x="8368839" y="392588"/>
            <a:ext cx="916000" cy="9160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3" name="Graphic 21" descr="Covered plate with solid fill">
            <a:extLst>
              <a:ext uri="{FF2B5EF4-FFF2-40B4-BE49-F238E27FC236}">
                <a16:creationId xmlns:a16="http://schemas.microsoft.com/office/drawing/2014/main" xmlns="" id="{9FE00EE5-0D62-4095-9421-05B2AB23A2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35683" y="377317"/>
            <a:ext cx="872120" cy="1053939"/>
          </a:xfrm>
          <a:prstGeom prst="rect">
            <a:avLst/>
          </a:prstGeom>
        </p:spPr>
      </p:pic>
      <p:pic>
        <p:nvPicPr>
          <p:cNvPr id="24" name="Graphic 23" descr="Noodles with solid fill">
            <a:extLst>
              <a:ext uri="{FF2B5EF4-FFF2-40B4-BE49-F238E27FC236}">
                <a16:creationId xmlns:a16="http://schemas.microsoft.com/office/drawing/2014/main" xmlns="" id="{B1F5A166-EA0B-402B-9FBB-94A313A3C90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64617" y="377318"/>
            <a:ext cx="724447" cy="875479"/>
          </a:xfrm>
          <a:prstGeom prst="rect">
            <a:avLst/>
          </a:prstGeom>
        </p:spPr>
      </p:pic>
    </p:spTree>
    <p:extLst>
      <p:ext uri="{BB962C8B-B14F-4D97-AF65-F5344CB8AC3E}">
        <p14:creationId xmlns:p14="http://schemas.microsoft.com/office/powerpoint/2010/main" val="2054346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43"/>
        <p:cNvGrpSpPr/>
        <p:nvPr/>
      </p:nvGrpSpPr>
      <p:grpSpPr>
        <a:xfrm>
          <a:off x="0" y="0"/>
          <a:ext cx="0" cy="0"/>
          <a:chOff x="0" y="0"/>
          <a:chExt cx="0" cy="0"/>
        </a:xfrm>
      </p:grpSpPr>
      <p:sp>
        <p:nvSpPr>
          <p:cNvPr id="444" name="Google Shape;444;p49"/>
          <p:cNvSpPr txBox="1">
            <a:spLocks noGrp="1"/>
          </p:cNvSpPr>
          <p:nvPr>
            <p:ph type="title"/>
          </p:nvPr>
        </p:nvSpPr>
        <p:spPr>
          <a:xfrm>
            <a:off x="2022833" y="1742800"/>
            <a:ext cx="8146400" cy="3372400"/>
          </a:xfrm>
          <a:prstGeom prst="rect">
            <a:avLst/>
          </a:prstGeom>
        </p:spPr>
        <p:txBody>
          <a:bodyPr spcFirstLastPara="1" wrap="square" lIns="121900" tIns="121900" rIns="121900" bIns="121900" anchor="ctr" anchorCtr="0">
            <a:noAutofit/>
          </a:bodyPr>
          <a:lstStyle/>
          <a:p>
            <a:r>
              <a:rPr lang="en" dirty="0" smtClean="0"/>
              <a:t>THANK YOU…</a:t>
            </a:r>
            <a:endParaRPr dirty="0"/>
          </a:p>
        </p:txBody>
      </p:sp>
      <p:cxnSp>
        <p:nvCxnSpPr>
          <p:cNvPr id="445" name="Google Shape;445;p49"/>
          <p:cNvCxnSpPr/>
          <p:nvPr/>
        </p:nvCxnSpPr>
        <p:spPr>
          <a:xfrm>
            <a:off x="6096000" y="-83"/>
            <a:ext cx="0" cy="1363600"/>
          </a:xfrm>
          <a:prstGeom prst="straightConnector1">
            <a:avLst/>
          </a:prstGeom>
          <a:noFill/>
          <a:ln w="9525" cap="flat" cmpd="sng">
            <a:solidFill>
              <a:schemeClr val="lt1"/>
            </a:solidFill>
            <a:prstDash val="solid"/>
            <a:round/>
            <a:headEnd type="none" w="med" len="med"/>
            <a:tailEnd type="none" w="med" len="med"/>
          </a:ln>
        </p:spPr>
      </p:cxnSp>
      <p:cxnSp>
        <p:nvCxnSpPr>
          <p:cNvPr id="446" name="Google Shape;446;p49"/>
          <p:cNvCxnSpPr/>
          <p:nvPr/>
        </p:nvCxnSpPr>
        <p:spPr>
          <a:xfrm>
            <a:off x="6096000" y="5496184"/>
            <a:ext cx="0" cy="13636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66170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1"/>
        <p:cNvGrpSpPr/>
        <p:nvPr/>
      </p:nvGrpSpPr>
      <p:grpSpPr>
        <a:xfrm>
          <a:off x="0" y="0"/>
          <a:ext cx="0" cy="0"/>
          <a:chOff x="0" y="0"/>
          <a:chExt cx="0" cy="0"/>
        </a:xfrm>
      </p:grpSpPr>
      <p:sp>
        <p:nvSpPr>
          <p:cNvPr id="232" name="Google Shape;232;p35"/>
          <p:cNvSpPr txBox="1">
            <a:spLocks noGrp="1"/>
          </p:cNvSpPr>
          <p:nvPr>
            <p:ph type="subTitle" idx="1"/>
          </p:nvPr>
        </p:nvSpPr>
        <p:spPr>
          <a:xfrm>
            <a:off x="0" y="3383867"/>
            <a:ext cx="7076251" cy="2339200"/>
          </a:xfrm>
          <a:prstGeom prst="rect">
            <a:avLst/>
          </a:prstGeom>
        </p:spPr>
        <p:txBody>
          <a:bodyPr spcFirstLastPara="1" wrap="square" lIns="121900" tIns="121900" rIns="121900" bIns="121900" anchor="t" anchorCtr="0">
            <a:noAutofit/>
          </a:bodyPr>
          <a:lstStyle/>
          <a:p>
            <a:r>
              <a:rPr lang="en-US" dirty="0"/>
              <a:t>“Restaurant Service” means supply, by way of or as part of any service, of goods, being food or any other article for human consumption or any drink, provided  by a restaurant, eating joint, including mess, canteen, whether for consumption on or away from the premises where such </a:t>
            </a:r>
            <a:r>
              <a:rPr lang="en-US" dirty="0" err="1"/>
              <a:t>such</a:t>
            </a:r>
            <a:r>
              <a:rPr lang="en-US" dirty="0"/>
              <a:t> food or any other article for human consumption or drink is supplied.</a:t>
            </a:r>
          </a:p>
        </p:txBody>
      </p:sp>
      <p:sp>
        <p:nvSpPr>
          <p:cNvPr id="234" name="Google Shape;234;p35"/>
          <p:cNvSpPr txBox="1">
            <a:spLocks noGrp="1"/>
          </p:cNvSpPr>
          <p:nvPr>
            <p:ph type="title"/>
          </p:nvPr>
        </p:nvSpPr>
        <p:spPr>
          <a:xfrm>
            <a:off x="953467" y="787632"/>
            <a:ext cx="6122784" cy="1679200"/>
          </a:xfrm>
          <a:prstGeom prst="rect">
            <a:avLst/>
          </a:prstGeom>
        </p:spPr>
        <p:txBody>
          <a:bodyPr spcFirstLastPara="1" wrap="square" lIns="121900" tIns="121900" rIns="121900" bIns="121900" anchor="ctr" anchorCtr="0">
            <a:noAutofit/>
          </a:bodyPr>
          <a:lstStyle/>
          <a:p>
            <a:r>
              <a:rPr lang="en" dirty="0" smtClean="0"/>
              <a:t>RESTAURANT SERVICES</a:t>
            </a:r>
            <a:endParaRPr dirty="0"/>
          </a:p>
        </p:txBody>
      </p:sp>
      <p:cxnSp>
        <p:nvCxnSpPr>
          <p:cNvPr id="235" name="Google Shape;235;p35"/>
          <p:cNvCxnSpPr/>
          <p:nvPr/>
        </p:nvCxnSpPr>
        <p:spPr>
          <a:xfrm rot="10800000">
            <a:off x="-49267" y="1627232"/>
            <a:ext cx="6315200" cy="0"/>
          </a:xfrm>
          <a:prstGeom prst="straightConnector1">
            <a:avLst/>
          </a:prstGeom>
          <a:noFill/>
          <a:ln w="9525" cap="flat" cmpd="sng">
            <a:solidFill>
              <a:schemeClr val="lt1"/>
            </a:solidFill>
            <a:prstDash val="solid"/>
            <a:round/>
            <a:headEnd type="none" w="med" len="med"/>
            <a:tailEnd type="none" w="med" len="med"/>
          </a:ln>
        </p:spPr>
      </p:cxnSp>
      <p:pic>
        <p:nvPicPr>
          <p:cNvPr id="6" name="Picture Placeholder 12" descr="A large room with tables and chairs&#10;&#10;Description automatically generated with medium confidence">
            <a:extLst>
              <a:ext uri="{FF2B5EF4-FFF2-40B4-BE49-F238E27FC236}">
                <a16:creationId xmlns:a16="http://schemas.microsoft.com/office/drawing/2014/main" xmlns="" id="{74406D8D-F992-4729-9195-7D0E0DF665F5}"/>
              </a:ext>
            </a:extLst>
          </p:cNvPr>
          <p:cNvPicPr>
            <a:picLocks noChangeAspect="1"/>
          </p:cNvPicPr>
          <p:nvPr/>
        </p:nvPicPr>
        <p:blipFill>
          <a:blip r:embed="rId3">
            <a:extLst>
              <a:ext uri="{28A0092B-C50C-407E-A947-70E740481C1C}">
                <a14:useLocalDpi xmlns:a14="http://schemas.microsoft.com/office/drawing/2010/main" val="0"/>
              </a:ext>
            </a:extLst>
          </a:blip>
          <a:srcRect t="1117" b="1117"/>
          <a:stretch>
            <a:fillRect/>
          </a:stretch>
        </p:blipFill>
        <p:spPr>
          <a:xfrm>
            <a:off x="7076251" y="448442"/>
            <a:ext cx="4835856" cy="5493407"/>
          </a:xfrm>
          <a:prstGeom prst="rect">
            <a:avLst/>
          </a:prstGeom>
          <a:noFill/>
          <a:ln>
            <a:noFill/>
          </a:ln>
        </p:spPr>
      </p:pic>
    </p:spTree>
    <p:extLst>
      <p:ext uri="{BB962C8B-B14F-4D97-AF65-F5344CB8AC3E}">
        <p14:creationId xmlns:p14="http://schemas.microsoft.com/office/powerpoint/2010/main" val="3741876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3467" y="510363"/>
            <a:ext cx="10331221" cy="5212704"/>
          </a:xfrm>
        </p:spPr>
        <p:txBody>
          <a:bodyPr/>
          <a:lstStyle/>
          <a:p>
            <a:pPr>
              <a:buFont typeface="Wingdings" panose="05000000000000000000" pitchFamily="2" charset="2"/>
              <a:buChar char="v"/>
            </a:pPr>
            <a:r>
              <a:rPr lang="en-US" sz="2667" b="1" dirty="0">
                <a:solidFill>
                  <a:schemeClr val="tx1"/>
                </a:solidFill>
              </a:rPr>
              <a:t>Restaurant services includes services provided by Restaurants, Cafes and similar eating facilities including takeaway services, room services and door delivery of food. </a:t>
            </a:r>
          </a:p>
          <a:p>
            <a:pPr>
              <a:buFont typeface="Wingdings" panose="05000000000000000000" pitchFamily="2" charset="2"/>
              <a:buChar char="v"/>
            </a:pPr>
            <a:r>
              <a:rPr lang="en-US" sz="2667" b="1" dirty="0">
                <a:solidFill>
                  <a:schemeClr val="tx1"/>
                </a:solidFill>
              </a:rPr>
              <a:t>Therefore, it is clear that takeaway services and door delivery services for consumption of food are also considered as restaurant service and, accordingly, service by an entity, by way of cooking and supply of food, even if it is exclusively by way of takeaway or door delivery or through or from any restaurant would be covered by restaurant service. This would thus cover services provided by cloud kitchens/central kitchens.</a:t>
            </a:r>
            <a:endParaRPr lang="en-US" sz="2667" b="1" dirty="0">
              <a:solidFill>
                <a:schemeClr val="tx1"/>
              </a:solidFill>
            </a:endParaRPr>
          </a:p>
        </p:txBody>
      </p:sp>
    </p:spTree>
    <p:extLst>
      <p:ext uri="{BB962C8B-B14F-4D97-AF65-F5344CB8AC3E}">
        <p14:creationId xmlns:p14="http://schemas.microsoft.com/office/powerpoint/2010/main" val="1132767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5617533" y="2900267"/>
            <a:ext cx="5614400" cy="1648000"/>
          </a:xfrm>
          <a:prstGeom prst="rect">
            <a:avLst/>
          </a:prstGeom>
        </p:spPr>
        <p:txBody>
          <a:bodyPr spcFirstLastPara="1" wrap="square" lIns="121900" tIns="121900" rIns="121900" bIns="121900" anchor="ctr" anchorCtr="0">
            <a:noAutofit/>
          </a:bodyPr>
          <a:lstStyle/>
          <a:p>
            <a:r>
              <a:rPr lang="en" dirty="0" smtClean="0"/>
              <a:t>RATE OF TAX ON RESTAURANT SERVICES</a:t>
            </a:r>
            <a:endParaRPr dirty="0"/>
          </a:p>
        </p:txBody>
      </p:sp>
      <p:pic>
        <p:nvPicPr>
          <p:cNvPr id="243" name="Google Shape;243;p36"/>
          <p:cNvPicPr preferRelativeResize="0"/>
          <p:nvPr/>
        </p:nvPicPr>
        <p:blipFill rotWithShape="1">
          <a:blip r:embed="rId3">
            <a:alphaModFix/>
          </a:blip>
          <a:srcRect l="54795" r="781"/>
          <a:stretch/>
        </p:blipFill>
        <p:spPr>
          <a:xfrm flipH="1">
            <a:off x="1" y="1"/>
            <a:ext cx="4570897" cy="6858001"/>
          </a:xfrm>
          <a:prstGeom prst="rect">
            <a:avLst/>
          </a:prstGeom>
          <a:noFill/>
          <a:ln>
            <a:noFill/>
          </a:ln>
        </p:spPr>
      </p:pic>
      <p:cxnSp>
        <p:nvCxnSpPr>
          <p:cNvPr id="244" name="Google Shape;244;p36"/>
          <p:cNvCxnSpPr/>
          <p:nvPr/>
        </p:nvCxnSpPr>
        <p:spPr>
          <a:xfrm>
            <a:off x="8424767" y="5496184"/>
            <a:ext cx="0" cy="1363600"/>
          </a:xfrm>
          <a:prstGeom prst="straightConnector1">
            <a:avLst/>
          </a:prstGeom>
          <a:noFill/>
          <a:ln w="9525" cap="flat" cmpd="sng">
            <a:solidFill>
              <a:schemeClr val="lt1"/>
            </a:solidFill>
            <a:prstDash val="solid"/>
            <a:round/>
            <a:headEnd type="none" w="med" len="med"/>
            <a:tailEnd type="none" w="med" len="med"/>
          </a:ln>
        </p:spPr>
      </p:cxnSp>
      <p:cxnSp>
        <p:nvCxnSpPr>
          <p:cNvPr id="245" name="Google Shape;245;p36"/>
          <p:cNvCxnSpPr/>
          <p:nvPr/>
        </p:nvCxnSpPr>
        <p:spPr>
          <a:xfrm>
            <a:off x="8424767" y="-16"/>
            <a:ext cx="0" cy="13636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314908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44636" y="381917"/>
          <a:ext cx="10986814" cy="6319417"/>
        </p:xfrm>
        <a:graphic>
          <a:graphicData uri="http://schemas.openxmlformats.org/drawingml/2006/table">
            <a:tbl>
              <a:tblPr firstRow="1" bandRow="1"/>
              <a:tblGrid>
                <a:gridCol w="840827"/>
                <a:gridCol w="6483716"/>
                <a:gridCol w="3662271"/>
              </a:tblGrid>
              <a:tr h="591796">
                <a:tc>
                  <a:txBody>
                    <a:bodyPr/>
                    <a:lstStyle/>
                    <a:p>
                      <a:pPr>
                        <a:lnSpc>
                          <a:spcPts val="2400"/>
                        </a:lnSpc>
                        <a:spcBef>
                          <a:spcPts val="750"/>
                        </a:spcBef>
                        <a:spcAft>
                          <a:spcPts val="750"/>
                        </a:spcAft>
                      </a:pPr>
                      <a:r>
                        <a:rPr lang="en-US" sz="1600" b="1" dirty="0">
                          <a:effectLst/>
                        </a:rPr>
                        <a:t>S No</a:t>
                      </a:r>
                      <a:endParaRPr lang="en-US" sz="1600" b="1"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b="1" dirty="0">
                          <a:effectLst/>
                        </a:rPr>
                        <a:t>Type of Restaurants</a:t>
                      </a:r>
                      <a:endParaRPr lang="en-US" sz="1600" b="1"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b="1" dirty="0">
                          <a:effectLst/>
                        </a:rPr>
                        <a:t>GST Rate</a:t>
                      </a:r>
                      <a:endParaRPr lang="en-US" sz="1600" b="1"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r>
              <a:tr h="586003">
                <a:tc>
                  <a:txBody>
                    <a:bodyPr/>
                    <a:lstStyle/>
                    <a:p>
                      <a:pPr>
                        <a:lnSpc>
                          <a:spcPts val="2400"/>
                        </a:lnSpc>
                        <a:spcBef>
                          <a:spcPts val="750"/>
                        </a:spcBef>
                        <a:spcAft>
                          <a:spcPts val="750"/>
                        </a:spcAft>
                      </a:pPr>
                      <a:r>
                        <a:rPr lang="en-US" sz="1600">
                          <a:effectLst/>
                        </a:rPr>
                        <a:t>1</a:t>
                      </a:r>
                      <a:endParaRPr lang="en-US" sz="160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Food supplied or catering services by Indian Railways/IRCTC</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5% without ITC</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r>
              <a:tr h="586003">
                <a:tc>
                  <a:txBody>
                    <a:bodyPr/>
                    <a:lstStyle/>
                    <a:p>
                      <a:pPr>
                        <a:lnSpc>
                          <a:spcPts val="2400"/>
                        </a:lnSpc>
                        <a:spcBef>
                          <a:spcPts val="750"/>
                        </a:spcBef>
                        <a:spcAft>
                          <a:spcPts val="750"/>
                        </a:spcAft>
                      </a:pPr>
                      <a:r>
                        <a:rPr lang="en-US" sz="1600">
                          <a:effectLst/>
                        </a:rPr>
                        <a:t>2</a:t>
                      </a:r>
                      <a:endParaRPr lang="en-US" sz="160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Standalone restaurants, including takeaway</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5% without ITC</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r>
              <a:tr h="586003">
                <a:tc>
                  <a:txBody>
                    <a:bodyPr/>
                    <a:lstStyle/>
                    <a:p>
                      <a:pPr>
                        <a:lnSpc>
                          <a:spcPts val="2400"/>
                        </a:lnSpc>
                        <a:spcBef>
                          <a:spcPts val="750"/>
                        </a:spcBef>
                        <a:spcAft>
                          <a:spcPts val="750"/>
                        </a:spcAft>
                      </a:pPr>
                      <a:r>
                        <a:rPr lang="en-US" sz="1600">
                          <a:effectLst/>
                        </a:rPr>
                        <a:t>3</a:t>
                      </a:r>
                      <a:endParaRPr lang="en-US" sz="160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Standalone outdoor catering services or food delivery service</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5% without ITC</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r>
              <a:tr h="992403">
                <a:tc>
                  <a:txBody>
                    <a:bodyPr/>
                    <a:lstStyle/>
                    <a:p>
                      <a:pPr>
                        <a:lnSpc>
                          <a:spcPts val="2400"/>
                        </a:lnSpc>
                        <a:spcBef>
                          <a:spcPts val="750"/>
                        </a:spcBef>
                        <a:spcAft>
                          <a:spcPts val="750"/>
                        </a:spcAft>
                      </a:pPr>
                      <a:r>
                        <a:rPr lang="en-US" sz="1600">
                          <a:effectLst/>
                        </a:rPr>
                        <a:t>4</a:t>
                      </a:r>
                      <a:endParaRPr lang="en-US" sz="160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Restaurants within hotels</a:t>
                      </a:r>
                      <a:br>
                        <a:rPr lang="en-US" sz="1600" dirty="0">
                          <a:effectLst/>
                        </a:rPr>
                      </a:br>
                      <a:r>
                        <a:rPr lang="en-US" sz="1600" dirty="0">
                          <a:effectLst/>
                        </a:rPr>
                        <a:t>(Where room tariff is less than </a:t>
                      </a:r>
                      <a:r>
                        <a:rPr lang="en-US" sz="1600" dirty="0" err="1">
                          <a:effectLst/>
                        </a:rPr>
                        <a:t>Rs</a:t>
                      </a:r>
                      <a:r>
                        <a:rPr lang="en-US" sz="1600" dirty="0">
                          <a:effectLst/>
                        </a:rPr>
                        <a:t> 7,500)</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5% without ITC</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r>
              <a:tr h="992403">
                <a:tc>
                  <a:txBody>
                    <a:bodyPr/>
                    <a:lstStyle/>
                    <a:p>
                      <a:pPr>
                        <a:lnSpc>
                          <a:spcPts val="2400"/>
                        </a:lnSpc>
                        <a:spcBef>
                          <a:spcPts val="750"/>
                        </a:spcBef>
                        <a:spcAft>
                          <a:spcPts val="750"/>
                        </a:spcAft>
                      </a:pPr>
                      <a:r>
                        <a:rPr lang="en-US" sz="1600">
                          <a:effectLst/>
                        </a:rPr>
                        <a:t>5</a:t>
                      </a:r>
                      <a:endParaRPr lang="en-US" sz="160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Normal/composite outdoor catering within hotels</a:t>
                      </a:r>
                      <a:br>
                        <a:rPr lang="en-US" sz="1600" dirty="0">
                          <a:effectLst/>
                        </a:rPr>
                      </a:br>
                      <a:r>
                        <a:rPr lang="en-US" sz="1600" dirty="0">
                          <a:effectLst/>
                        </a:rPr>
                        <a:t>(Where room tariff is less than </a:t>
                      </a:r>
                      <a:r>
                        <a:rPr lang="en-US" sz="1600" dirty="0" err="1">
                          <a:effectLst/>
                        </a:rPr>
                        <a:t>Rs</a:t>
                      </a:r>
                      <a:r>
                        <a:rPr lang="en-US" sz="1600" dirty="0">
                          <a:effectLst/>
                        </a:rPr>
                        <a:t> 7,500)</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5% without ITC</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r>
              <a:tr h="992403">
                <a:tc>
                  <a:txBody>
                    <a:bodyPr/>
                    <a:lstStyle/>
                    <a:p>
                      <a:pPr>
                        <a:lnSpc>
                          <a:spcPts val="2400"/>
                        </a:lnSpc>
                        <a:spcBef>
                          <a:spcPts val="750"/>
                        </a:spcBef>
                        <a:spcAft>
                          <a:spcPts val="750"/>
                        </a:spcAft>
                      </a:pPr>
                      <a:r>
                        <a:rPr lang="en-US" sz="1600">
                          <a:effectLst/>
                        </a:rPr>
                        <a:t>6</a:t>
                      </a:r>
                      <a:endParaRPr lang="en-US" sz="160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Restaurants within hotels*</a:t>
                      </a:r>
                      <a:br>
                        <a:rPr lang="en-US" sz="1600" dirty="0">
                          <a:effectLst/>
                        </a:rPr>
                      </a:br>
                      <a:r>
                        <a:rPr lang="en-US" sz="1600" dirty="0">
                          <a:effectLst/>
                        </a:rPr>
                        <a:t>(Where room tariff is more than or equal to </a:t>
                      </a:r>
                      <a:r>
                        <a:rPr lang="en-US" sz="1600" dirty="0" err="1">
                          <a:effectLst/>
                        </a:rPr>
                        <a:t>Rs</a:t>
                      </a:r>
                      <a:r>
                        <a:rPr lang="en-US" sz="1600" dirty="0">
                          <a:effectLst/>
                        </a:rPr>
                        <a:t> 7,500)</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18% with ITC</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r>
              <a:tr h="992403">
                <a:tc>
                  <a:txBody>
                    <a:bodyPr/>
                    <a:lstStyle/>
                    <a:p>
                      <a:pPr>
                        <a:lnSpc>
                          <a:spcPts val="2400"/>
                        </a:lnSpc>
                        <a:spcBef>
                          <a:spcPts val="750"/>
                        </a:spcBef>
                        <a:spcAft>
                          <a:spcPts val="750"/>
                        </a:spcAft>
                      </a:pPr>
                      <a:r>
                        <a:rPr lang="en-US" sz="1600" dirty="0">
                          <a:effectLst/>
                        </a:rPr>
                        <a:t>7</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Normal/composite outdoor catering within hotels* (Where room tariff is more than or equal to </a:t>
                      </a:r>
                      <a:r>
                        <a:rPr lang="en-US" sz="1600" dirty="0" err="1">
                          <a:effectLst/>
                        </a:rPr>
                        <a:t>Rs</a:t>
                      </a:r>
                      <a:r>
                        <a:rPr lang="en-US" sz="1600" dirty="0">
                          <a:effectLst/>
                        </a:rPr>
                        <a:t> 7,500)</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c>
                  <a:txBody>
                    <a:bodyPr/>
                    <a:lstStyle/>
                    <a:p>
                      <a:pPr>
                        <a:lnSpc>
                          <a:spcPts val="2400"/>
                        </a:lnSpc>
                        <a:spcBef>
                          <a:spcPts val="750"/>
                        </a:spcBef>
                        <a:spcAft>
                          <a:spcPts val="750"/>
                        </a:spcAft>
                      </a:pPr>
                      <a:r>
                        <a:rPr lang="en-US" sz="1600" dirty="0">
                          <a:effectLst/>
                        </a:rPr>
                        <a:t>18% with ITC</a:t>
                      </a:r>
                      <a:endParaRPr lang="en-US" sz="1600" dirty="0">
                        <a:effectLst/>
                        <a:latin typeface="Calibri"/>
                        <a:ea typeface="Calibri"/>
                        <a:cs typeface="Mangal"/>
                      </a:endParaRPr>
                    </a:p>
                  </a:txBody>
                  <a:tcPr marL="89801" marR="89801" marT="89801" marB="89801"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tcPr>
                </a:tc>
              </a:tr>
            </a:tbl>
          </a:graphicData>
        </a:graphic>
      </p:graphicFrame>
    </p:spTree>
    <p:extLst>
      <p:ext uri="{BB962C8B-B14F-4D97-AF65-F5344CB8AC3E}">
        <p14:creationId xmlns:p14="http://schemas.microsoft.com/office/powerpoint/2010/main" val="661828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6"/>
        <p:cNvGrpSpPr/>
        <p:nvPr/>
      </p:nvGrpSpPr>
      <p:grpSpPr>
        <a:xfrm>
          <a:off x="0" y="0"/>
          <a:ext cx="0" cy="0"/>
          <a:chOff x="0" y="0"/>
          <a:chExt cx="0" cy="0"/>
        </a:xfrm>
      </p:grpSpPr>
      <p:pic>
        <p:nvPicPr>
          <p:cNvPr id="299" name="Google Shape;299;p41"/>
          <p:cNvPicPr preferRelativeResize="0"/>
          <p:nvPr/>
        </p:nvPicPr>
        <p:blipFill>
          <a:blip r:embed="rId3">
            <a:extLst>
              <a:ext uri="{28A0092B-C50C-407E-A947-70E740481C1C}">
                <a14:useLocalDpi xmlns:a14="http://schemas.microsoft.com/office/drawing/2010/main" val="0"/>
              </a:ext>
            </a:extLst>
          </a:blip>
          <a:stretch>
            <a:fillRect/>
          </a:stretch>
        </p:blipFill>
        <p:spPr>
          <a:xfrm flipH="1">
            <a:off x="265806" y="849332"/>
            <a:ext cx="4996533" cy="5231979"/>
          </a:xfrm>
          <a:prstGeom prst="rect">
            <a:avLst/>
          </a:prstGeom>
          <a:blipFill dpi="0" rotWithShape="1">
            <a:blip r:embed="rId4">
              <a:alphaModFix amt="27000"/>
            </a:blip>
            <a:srcRect/>
            <a:tile tx="0" ty="0" sx="100000" sy="100000" flip="none" algn="tl"/>
          </a:blipFill>
          <a:ln>
            <a:noFill/>
          </a:ln>
          <a:effectLst>
            <a:softEdge rad="88900"/>
          </a:effectLst>
        </p:spPr>
      </p:pic>
      <p:sp>
        <p:nvSpPr>
          <p:cNvPr id="297" name="Google Shape;297;p41"/>
          <p:cNvSpPr txBox="1">
            <a:spLocks noGrp="1"/>
          </p:cNvSpPr>
          <p:nvPr>
            <p:ph type="subTitle" idx="1"/>
          </p:nvPr>
        </p:nvSpPr>
        <p:spPr>
          <a:xfrm flipH="1">
            <a:off x="5537813" y="1527673"/>
            <a:ext cx="5978487" cy="4774992"/>
          </a:xfrm>
          <a:prstGeom prst="rect">
            <a:avLst/>
          </a:prstGeom>
        </p:spPr>
        <p:txBody>
          <a:bodyPr spcFirstLastPara="1" wrap="square" lIns="121900" tIns="121900" rIns="121900" bIns="121900" anchor="t" anchorCtr="0">
            <a:noAutofit/>
          </a:bodyPr>
          <a:lstStyle/>
          <a:p>
            <a:pPr marL="0" indent="0" algn="just"/>
            <a:r>
              <a:rPr lang="en-US" dirty="0"/>
              <a:t>Restaurants are required to pay GST at a concessional rate of 5% on the turnover under the composition scheme subject to the following restrictions</a:t>
            </a:r>
          </a:p>
          <a:p>
            <a:pPr marL="0" indent="0" algn="just"/>
            <a:r>
              <a:rPr lang="en-US" b="1" dirty="0" smtClean="0"/>
              <a:t>* </a:t>
            </a:r>
            <a:r>
              <a:rPr lang="en-US" dirty="0" smtClean="0"/>
              <a:t>Turnover </a:t>
            </a:r>
            <a:r>
              <a:rPr lang="en-US" dirty="0"/>
              <a:t>not to exceed </a:t>
            </a:r>
            <a:r>
              <a:rPr lang="en-US" dirty="0" err="1"/>
              <a:t>Rs</a:t>
            </a:r>
            <a:r>
              <a:rPr lang="en-US" dirty="0"/>
              <a:t> 1.5 </a:t>
            </a:r>
            <a:r>
              <a:rPr lang="en-US" dirty="0" err="1"/>
              <a:t>Crores</a:t>
            </a:r>
            <a:r>
              <a:rPr lang="en-US" dirty="0"/>
              <a:t> (</a:t>
            </a:r>
            <a:r>
              <a:rPr lang="en-US" dirty="0" err="1"/>
              <a:t>Rs</a:t>
            </a:r>
            <a:r>
              <a:rPr lang="en-US" dirty="0"/>
              <a:t> 1 </a:t>
            </a:r>
            <a:r>
              <a:rPr lang="en-US" dirty="0" err="1"/>
              <a:t>Crore</a:t>
            </a:r>
            <a:r>
              <a:rPr lang="en-US" dirty="0"/>
              <a:t> in case of special category States)</a:t>
            </a:r>
          </a:p>
          <a:p>
            <a:pPr marL="0" indent="0" algn="just"/>
            <a:r>
              <a:rPr lang="en-US" dirty="0" smtClean="0"/>
              <a:t>Should </a:t>
            </a:r>
            <a:r>
              <a:rPr lang="en-US" dirty="0"/>
              <a:t>not be engaged in any services other than a restaurant </a:t>
            </a:r>
            <a:endParaRPr lang="en-US" dirty="0" smtClean="0"/>
          </a:p>
          <a:p>
            <a:pPr marL="0" indent="0" algn="just"/>
            <a:r>
              <a:rPr lang="en-US" dirty="0" smtClean="0"/>
              <a:t>* Restaurants </a:t>
            </a:r>
            <a:r>
              <a:rPr lang="en-US" dirty="0"/>
              <a:t>cannot make interstate outward supply of goods</a:t>
            </a:r>
          </a:p>
          <a:p>
            <a:pPr marL="0" indent="0" algn="just"/>
            <a:r>
              <a:rPr lang="en-US" dirty="0" smtClean="0"/>
              <a:t>* Cannot </a:t>
            </a:r>
            <a:r>
              <a:rPr lang="en-US" dirty="0"/>
              <a:t>supply any items not taxable under GST such as alcohol.</a:t>
            </a:r>
          </a:p>
          <a:p>
            <a:pPr marL="0" indent="0" algn="just"/>
            <a:r>
              <a:rPr lang="en-US" dirty="0" smtClean="0"/>
              <a:t>* They </a:t>
            </a:r>
            <a:r>
              <a:rPr lang="en-US" dirty="0"/>
              <a:t>cannot supply goods through an e-commerce operator</a:t>
            </a:r>
          </a:p>
          <a:p>
            <a:pPr marL="0" indent="0" algn="just"/>
            <a:r>
              <a:rPr lang="en-US" dirty="0" smtClean="0"/>
              <a:t>* Restaurants </a:t>
            </a:r>
            <a:r>
              <a:rPr lang="en-US" dirty="0"/>
              <a:t>cannot avail any input tax credit</a:t>
            </a:r>
          </a:p>
          <a:p>
            <a:pPr marL="0" indent="0" algn="just"/>
            <a:r>
              <a:rPr lang="en-US" dirty="0" smtClean="0"/>
              <a:t>* They </a:t>
            </a:r>
            <a:r>
              <a:rPr lang="en-US" dirty="0"/>
              <a:t>cannot collect taxes from the customer</a:t>
            </a:r>
          </a:p>
          <a:p>
            <a:r>
              <a:rPr lang="en-US" dirty="0"/>
              <a:t/>
            </a:r>
            <a:br>
              <a:rPr lang="en-US" dirty="0"/>
            </a:br>
            <a:endParaRPr dirty="0"/>
          </a:p>
        </p:txBody>
      </p:sp>
      <p:sp>
        <p:nvSpPr>
          <p:cNvPr id="298" name="Google Shape;298;p41"/>
          <p:cNvSpPr txBox="1">
            <a:spLocks noGrp="1"/>
          </p:cNvSpPr>
          <p:nvPr>
            <p:ph type="title"/>
          </p:nvPr>
        </p:nvSpPr>
        <p:spPr>
          <a:xfrm flipH="1">
            <a:off x="5405609" y="392533"/>
            <a:ext cx="6316337" cy="1135139"/>
          </a:xfrm>
          <a:prstGeom prst="rect">
            <a:avLst/>
          </a:prstGeom>
        </p:spPr>
        <p:txBody>
          <a:bodyPr spcFirstLastPara="1" wrap="square" lIns="121900" tIns="121900" rIns="121900" bIns="121900" anchor="ctr" anchorCtr="0">
            <a:noAutofit/>
          </a:bodyPr>
          <a:lstStyle/>
          <a:p>
            <a:pPr algn="ctr"/>
            <a:r>
              <a:rPr lang="en-US" sz="4000" b="1" dirty="0"/>
              <a:t>GST composition </a:t>
            </a:r>
            <a:r>
              <a:rPr lang="en-US" sz="4000" b="1" dirty="0"/>
              <a:t>scheme for</a:t>
            </a:r>
            <a:r>
              <a:rPr lang="en-US" sz="4000" b="1" dirty="0"/>
              <a:t> </a:t>
            </a:r>
            <a:r>
              <a:rPr lang="en-US" sz="4000" b="1" dirty="0"/>
              <a:t>restaurants</a:t>
            </a:r>
            <a:endParaRPr lang="en-US" sz="4000" b="1" dirty="0"/>
          </a:p>
        </p:txBody>
      </p:sp>
    </p:spTree>
    <p:extLst>
      <p:ext uri="{BB962C8B-B14F-4D97-AF65-F5344CB8AC3E}">
        <p14:creationId xmlns:p14="http://schemas.microsoft.com/office/powerpoint/2010/main" val="333881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3"/>
        <p:cNvGrpSpPr/>
        <p:nvPr/>
      </p:nvGrpSpPr>
      <p:grpSpPr>
        <a:xfrm>
          <a:off x="0" y="0"/>
          <a:ext cx="0" cy="0"/>
          <a:chOff x="0" y="0"/>
          <a:chExt cx="0" cy="0"/>
        </a:xfrm>
      </p:grpSpPr>
      <p:pic>
        <p:nvPicPr>
          <p:cNvPr id="275" name="Google Shape;275;p38"/>
          <p:cNvPicPr preferRelativeResize="0"/>
          <p:nvPr/>
        </p:nvPicPr>
        <p:blipFill>
          <a:blip r:embed="rId3">
            <a:extLst>
              <a:ext uri="{28A0092B-C50C-407E-A947-70E740481C1C}">
                <a14:useLocalDpi xmlns:a14="http://schemas.microsoft.com/office/drawing/2010/main" val="0"/>
              </a:ext>
            </a:extLst>
          </a:blip>
          <a:stretch>
            <a:fillRect/>
          </a:stretch>
        </p:blipFill>
        <p:spPr>
          <a:xfrm flipH="1">
            <a:off x="137156" y="228600"/>
            <a:ext cx="5105401" cy="6461760"/>
          </a:xfrm>
          <a:prstGeom prst="rect">
            <a:avLst/>
          </a:prstGeom>
          <a:noFill/>
          <a:ln>
            <a:noFill/>
          </a:ln>
        </p:spPr>
      </p:pic>
      <p:sp>
        <p:nvSpPr>
          <p:cNvPr id="276" name="Google Shape;276;p38"/>
          <p:cNvSpPr txBox="1">
            <a:spLocks noGrp="1"/>
          </p:cNvSpPr>
          <p:nvPr>
            <p:ph type="title"/>
          </p:nvPr>
        </p:nvSpPr>
        <p:spPr>
          <a:xfrm>
            <a:off x="4525773" y="1159226"/>
            <a:ext cx="7412952" cy="2073105"/>
          </a:xfrm>
          <a:prstGeom prst="rect">
            <a:avLst/>
          </a:prstGeom>
        </p:spPr>
        <p:txBody>
          <a:bodyPr spcFirstLastPara="1" wrap="square" lIns="121900" tIns="121900" rIns="121900" bIns="121900" anchor="ctr" anchorCtr="0">
            <a:noAutofit/>
          </a:bodyPr>
          <a:lstStyle/>
          <a:p>
            <a:pPr lvl="0" algn="ctr"/>
            <a:r>
              <a:rPr lang="en-IN" sz="6400" dirty="0"/>
              <a:t>Tax Evasion practices and checks</a:t>
            </a:r>
            <a:endParaRPr dirty="0"/>
          </a:p>
        </p:txBody>
      </p:sp>
      <p:cxnSp>
        <p:nvCxnSpPr>
          <p:cNvPr id="277" name="Google Shape;277;p38"/>
          <p:cNvCxnSpPr/>
          <p:nvPr/>
        </p:nvCxnSpPr>
        <p:spPr>
          <a:xfrm rot="10800000">
            <a:off x="6709300" y="4189984"/>
            <a:ext cx="74380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725321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Shape 289"/>
        <p:cNvGrpSpPr/>
        <p:nvPr/>
      </p:nvGrpSpPr>
      <p:grpSpPr>
        <a:xfrm>
          <a:off x="0" y="0"/>
          <a:ext cx="0" cy="0"/>
          <a:chOff x="0" y="0"/>
          <a:chExt cx="0" cy="0"/>
        </a:xfrm>
      </p:grpSpPr>
      <p:sp>
        <p:nvSpPr>
          <p:cNvPr id="292" name="Google Shape;292;p40"/>
          <p:cNvSpPr txBox="1">
            <a:spLocks noGrp="1"/>
          </p:cNvSpPr>
          <p:nvPr>
            <p:ph type="subTitle" idx="1"/>
          </p:nvPr>
        </p:nvSpPr>
        <p:spPr>
          <a:xfrm>
            <a:off x="686677" y="616606"/>
            <a:ext cx="5633545" cy="5577489"/>
          </a:xfrm>
          <a:prstGeom prst="rect">
            <a:avLst/>
          </a:prstGeom>
        </p:spPr>
        <p:txBody>
          <a:bodyPr spcFirstLastPara="1" wrap="square" lIns="121900" tIns="121900" rIns="121900" bIns="121900" anchor="t" anchorCtr="0">
            <a:noAutofit/>
          </a:bodyPr>
          <a:lstStyle/>
          <a:p>
            <a:pPr marL="380990" indent="-380990">
              <a:buFont typeface="Wingdings" panose="05000000000000000000" pitchFamily="2" charset="2"/>
              <a:buChar char="v"/>
            </a:pPr>
            <a:r>
              <a:rPr lang="en-US" sz="2000" b="1" dirty="0">
                <a:latin typeface="Playfair Display" panose="020B0604020202020204" charset="0"/>
              </a:rPr>
              <a:t>Claim of ITC</a:t>
            </a:r>
          </a:p>
          <a:p>
            <a:pPr lvl="0"/>
            <a:r>
              <a:rPr lang="en-US" dirty="0"/>
              <a:t> Restaurant services are generally taxable @5% without ITC. Apart from food Several general items are sold by restaurant for which they raise Tax invoices as per relevant rate of tax for which they can claim ITC. The rest of ITC needs to get reversed which is not properly reversed by Taxpayer.</a:t>
            </a:r>
          </a:p>
          <a:p>
            <a:pPr lvl="0"/>
            <a:r>
              <a:rPr lang="en-US" dirty="0"/>
              <a:t>In the above mentioned cases the service provider has to issue separate tax invoice than that for restaurant services which is generally not issued . These details are required to be asked.</a:t>
            </a:r>
          </a:p>
          <a:p>
            <a:pPr lvl="0"/>
            <a:r>
              <a:rPr lang="en-US" dirty="0"/>
              <a:t>A separate inventory of goods used in food preparation and the goods which are sold separately should be kept by service provider. During the investigation ascertainment of  goods used in food preparation should be done. </a:t>
            </a:r>
            <a:endParaRPr lang="en-US" dirty="0"/>
          </a:p>
        </p:txBody>
      </p:sp>
      <p:pic>
        <p:nvPicPr>
          <p:cNvPr id="6" name="Google Shape;796;p57"/>
          <p:cNvPicPr preferRelativeResize="0"/>
          <p:nvPr/>
        </p:nvPicPr>
        <p:blipFill>
          <a:blip r:embed="rId4">
            <a:extLst>
              <a:ext uri="{28A0092B-C50C-407E-A947-70E740481C1C}">
                <a14:useLocalDpi xmlns:a14="http://schemas.microsoft.com/office/drawing/2010/main" val="0"/>
              </a:ext>
            </a:extLst>
          </a:blip>
          <a:stretch>
            <a:fillRect/>
          </a:stretch>
        </p:blipFill>
        <p:spPr>
          <a:xfrm>
            <a:off x="6477920" y="484744"/>
            <a:ext cx="5420299" cy="5934417"/>
          </a:xfrm>
          <a:prstGeom prst="rect">
            <a:avLst/>
          </a:prstGeom>
          <a:noFill/>
          <a:ln>
            <a:noFill/>
          </a:ln>
        </p:spPr>
      </p:pic>
    </p:spTree>
    <p:extLst>
      <p:ext uri="{BB962C8B-B14F-4D97-AF65-F5344CB8AC3E}">
        <p14:creationId xmlns:p14="http://schemas.microsoft.com/office/powerpoint/2010/main" val="241161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Shape 249"/>
        <p:cNvGrpSpPr/>
        <p:nvPr/>
      </p:nvGrpSpPr>
      <p:grpSpPr>
        <a:xfrm>
          <a:off x="0" y="0"/>
          <a:ext cx="0" cy="0"/>
          <a:chOff x="0" y="0"/>
          <a:chExt cx="0" cy="0"/>
        </a:xfrm>
      </p:grpSpPr>
      <p:sp>
        <p:nvSpPr>
          <p:cNvPr id="251" name="Google Shape;251;p37"/>
          <p:cNvSpPr txBox="1">
            <a:spLocks noGrp="1"/>
          </p:cNvSpPr>
          <p:nvPr>
            <p:ph type="title"/>
          </p:nvPr>
        </p:nvSpPr>
        <p:spPr>
          <a:xfrm>
            <a:off x="947481" y="1614516"/>
            <a:ext cx="3115200" cy="703600"/>
          </a:xfrm>
          <a:prstGeom prst="rect">
            <a:avLst/>
          </a:prstGeom>
        </p:spPr>
        <p:txBody>
          <a:bodyPr spcFirstLastPara="1" wrap="square" lIns="121900" tIns="121900" rIns="121900" bIns="121900" anchor="ctr" anchorCtr="0">
            <a:noAutofit/>
          </a:bodyPr>
          <a:lstStyle/>
          <a:p>
            <a:r>
              <a:rPr lang="en-US" dirty="0"/>
              <a:t>Composite or mixed </a:t>
            </a:r>
            <a:r>
              <a:rPr lang="en-US" dirty="0" smtClean="0"/>
              <a:t>supply</a:t>
            </a:r>
            <a:endParaRPr lang="en-US" dirty="0"/>
          </a:p>
        </p:txBody>
      </p:sp>
      <p:sp>
        <p:nvSpPr>
          <p:cNvPr id="252" name="Google Shape;252;p37"/>
          <p:cNvSpPr txBox="1">
            <a:spLocks noGrp="1"/>
          </p:cNvSpPr>
          <p:nvPr>
            <p:ph type="subTitle" idx="1"/>
          </p:nvPr>
        </p:nvSpPr>
        <p:spPr>
          <a:xfrm>
            <a:off x="878255" y="2356897"/>
            <a:ext cx="3115200" cy="3739103"/>
          </a:xfrm>
          <a:prstGeom prst="rect">
            <a:avLst/>
          </a:prstGeom>
        </p:spPr>
        <p:txBody>
          <a:bodyPr spcFirstLastPara="1" wrap="square" lIns="121900" tIns="121900" rIns="121900" bIns="121900" anchor="t" anchorCtr="0">
            <a:noAutofit/>
          </a:bodyPr>
          <a:lstStyle/>
          <a:p>
            <a:pPr marL="0" indent="0"/>
            <a:r>
              <a:rPr lang="en-US" dirty="0"/>
              <a:t>In several </a:t>
            </a:r>
            <a:r>
              <a:rPr lang="en-US" dirty="0" err="1"/>
              <a:t>mithai</a:t>
            </a:r>
            <a:r>
              <a:rPr lang="en-US" dirty="0"/>
              <a:t> cum restaurant </a:t>
            </a:r>
            <a:r>
              <a:rPr lang="en-US" dirty="0" smtClean="0"/>
              <a:t>shops, </a:t>
            </a:r>
            <a:r>
              <a:rPr lang="en-US" dirty="0"/>
              <a:t>eatables are sold as </a:t>
            </a:r>
            <a:r>
              <a:rPr lang="en-US" dirty="0" smtClean="0"/>
              <a:t>gift </a:t>
            </a:r>
            <a:r>
              <a:rPr lang="en-US" dirty="0"/>
              <a:t>hampers containing various different tax rates. These gift hampers should be taxed at the rate of commodity with highest rate of tax present in them but generally the sellers tax the items separately.</a:t>
            </a:r>
          </a:p>
        </p:txBody>
      </p:sp>
      <p:sp>
        <p:nvSpPr>
          <p:cNvPr id="253" name="Google Shape;253;p37"/>
          <p:cNvSpPr txBox="1">
            <a:spLocks noGrp="1"/>
          </p:cNvSpPr>
          <p:nvPr>
            <p:ph type="title" idx="2"/>
          </p:nvPr>
        </p:nvSpPr>
        <p:spPr>
          <a:xfrm>
            <a:off x="4722564" y="1674735"/>
            <a:ext cx="3115200" cy="703600"/>
          </a:xfrm>
          <a:prstGeom prst="rect">
            <a:avLst/>
          </a:prstGeom>
        </p:spPr>
        <p:txBody>
          <a:bodyPr spcFirstLastPara="1" wrap="square" lIns="121900" tIns="121900" rIns="121900" bIns="121900" anchor="ctr" anchorCtr="0">
            <a:noAutofit/>
          </a:bodyPr>
          <a:lstStyle/>
          <a:p>
            <a:r>
              <a:rPr lang="en-US" dirty="0"/>
              <a:t>Supplies through ECO</a:t>
            </a:r>
            <a:endParaRPr lang="en-US" dirty="0"/>
          </a:p>
        </p:txBody>
      </p:sp>
      <p:sp>
        <p:nvSpPr>
          <p:cNvPr id="254" name="Google Shape;254;p37"/>
          <p:cNvSpPr txBox="1">
            <a:spLocks noGrp="1"/>
          </p:cNvSpPr>
          <p:nvPr>
            <p:ph type="subTitle" idx="3"/>
          </p:nvPr>
        </p:nvSpPr>
        <p:spPr>
          <a:xfrm>
            <a:off x="4524033" y="2339719"/>
            <a:ext cx="3464977" cy="3903172"/>
          </a:xfrm>
          <a:prstGeom prst="rect">
            <a:avLst/>
          </a:prstGeom>
        </p:spPr>
        <p:txBody>
          <a:bodyPr spcFirstLastPara="1" wrap="square" lIns="121900" tIns="121900" rIns="121900" bIns="121900" anchor="t" anchorCtr="0">
            <a:noAutofit/>
          </a:bodyPr>
          <a:lstStyle/>
          <a:p>
            <a:pPr marL="0" indent="0"/>
            <a:r>
              <a:rPr lang="en-US" dirty="0"/>
              <a:t>An e-commerce operator has to pay tax on supply of restaurant services through e-commerce operator, the facility of ITC is not available on such items. The claim of ITC on supplies made through ECO should be checked.</a:t>
            </a:r>
          </a:p>
          <a:p>
            <a:pPr marL="0" indent="0"/>
            <a:r>
              <a:rPr lang="en-US" dirty="0"/>
              <a:t>On supply of goods other than food, the tax needs to get paid by the service provider and not by ECO.</a:t>
            </a:r>
            <a:endParaRPr lang="en-US" dirty="0"/>
          </a:p>
        </p:txBody>
      </p:sp>
      <p:sp>
        <p:nvSpPr>
          <p:cNvPr id="255" name="Google Shape;255;p37"/>
          <p:cNvSpPr txBox="1">
            <a:spLocks noGrp="1"/>
          </p:cNvSpPr>
          <p:nvPr>
            <p:ph type="title" idx="4"/>
          </p:nvPr>
        </p:nvSpPr>
        <p:spPr>
          <a:xfrm>
            <a:off x="8497647" y="1625237"/>
            <a:ext cx="3115200" cy="703600"/>
          </a:xfrm>
          <a:prstGeom prst="rect">
            <a:avLst/>
          </a:prstGeom>
        </p:spPr>
        <p:txBody>
          <a:bodyPr spcFirstLastPara="1" wrap="square" lIns="121900" tIns="121900" rIns="121900" bIns="121900" anchor="ctr" anchorCtr="0">
            <a:noAutofit/>
          </a:bodyPr>
          <a:lstStyle/>
          <a:p>
            <a:r>
              <a:rPr lang="en-US" dirty="0"/>
              <a:t>Franchise </a:t>
            </a:r>
            <a:r>
              <a:rPr lang="en-US" dirty="0" smtClean="0"/>
              <a:t>issue</a:t>
            </a:r>
            <a:endParaRPr lang="en-US" dirty="0"/>
          </a:p>
        </p:txBody>
      </p:sp>
      <p:sp>
        <p:nvSpPr>
          <p:cNvPr id="256" name="Google Shape;256;p37"/>
          <p:cNvSpPr txBox="1">
            <a:spLocks noGrp="1"/>
          </p:cNvSpPr>
          <p:nvPr>
            <p:ph type="subTitle" idx="5"/>
          </p:nvPr>
        </p:nvSpPr>
        <p:spPr>
          <a:xfrm>
            <a:off x="8287031" y="2378335"/>
            <a:ext cx="3115200" cy="3717664"/>
          </a:xfrm>
          <a:prstGeom prst="rect">
            <a:avLst/>
          </a:prstGeom>
        </p:spPr>
        <p:txBody>
          <a:bodyPr spcFirstLastPara="1" wrap="square" lIns="121900" tIns="121900" rIns="121900" bIns="121900" anchor="t" anchorCtr="0">
            <a:noAutofit/>
          </a:bodyPr>
          <a:lstStyle/>
          <a:p>
            <a:pPr marL="0" indent="0"/>
            <a:r>
              <a:rPr lang="en-US" dirty="0"/>
              <a:t>There are several restaurants chains which operate on franchise basis. Transfer of franchise rights is different service which is taxable @18% . It should be checked that whether or not the tax has been paid on these services.</a:t>
            </a:r>
          </a:p>
          <a:p>
            <a:pPr marL="0" indent="0"/>
            <a:endParaRPr lang="en-US" dirty="0"/>
          </a:p>
        </p:txBody>
      </p:sp>
      <p:sp>
        <p:nvSpPr>
          <p:cNvPr id="257" name="Google Shape;257;p37"/>
          <p:cNvSpPr/>
          <p:nvPr/>
        </p:nvSpPr>
        <p:spPr>
          <a:xfrm>
            <a:off x="1962204" y="515256"/>
            <a:ext cx="916000" cy="9160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37"/>
          <p:cNvSpPr/>
          <p:nvPr/>
        </p:nvSpPr>
        <p:spPr>
          <a:xfrm>
            <a:off x="5638000" y="515256"/>
            <a:ext cx="916000" cy="9160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37"/>
          <p:cNvSpPr/>
          <p:nvPr/>
        </p:nvSpPr>
        <p:spPr>
          <a:xfrm>
            <a:off x="9062919" y="503485"/>
            <a:ext cx="916000" cy="916000"/>
          </a:xfrm>
          <a:prstGeom prst="ellipse">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3" name="Graphic 21" descr="Covered plate with solid fill">
            <a:extLst>
              <a:ext uri="{FF2B5EF4-FFF2-40B4-BE49-F238E27FC236}">
                <a16:creationId xmlns:a16="http://schemas.microsoft.com/office/drawing/2014/main" xmlns="" id="{9FE00EE5-0D62-4095-9421-05B2AB23A2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66244" y="434516"/>
            <a:ext cx="872120" cy="1053939"/>
          </a:xfrm>
          <a:prstGeom prst="rect">
            <a:avLst/>
          </a:prstGeom>
        </p:spPr>
      </p:pic>
      <p:pic>
        <p:nvPicPr>
          <p:cNvPr id="24" name="Graphic 23" descr="Noodles with solid fill">
            <a:extLst>
              <a:ext uri="{FF2B5EF4-FFF2-40B4-BE49-F238E27FC236}">
                <a16:creationId xmlns:a16="http://schemas.microsoft.com/office/drawing/2014/main" xmlns="" id="{B1F5A166-EA0B-402B-9FBB-94A313A3C90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19410" y="503486"/>
            <a:ext cx="724447" cy="875479"/>
          </a:xfrm>
          <a:prstGeom prst="rect">
            <a:avLst/>
          </a:prstGeom>
        </p:spPr>
      </p:pic>
      <p:grpSp>
        <p:nvGrpSpPr>
          <p:cNvPr id="26" name="Google Shape;492;p51"/>
          <p:cNvGrpSpPr/>
          <p:nvPr/>
        </p:nvGrpSpPr>
        <p:grpSpPr>
          <a:xfrm>
            <a:off x="9269796" y="713471"/>
            <a:ext cx="502245" cy="455507"/>
            <a:chOff x="715109" y="4040041"/>
            <a:chExt cx="376684" cy="341630"/>
          </a:xfrm>
        </p:grpSpPr>
        <p:sp>
          <p:nvSpPr>
            <p:cNvPr id="27" name="Google Shape;493;p51"/>
            <p:cNvSpPr/>
            <p:nvPr/>
          </p:nvSpPr>
          <p:spPr>
            <a:xfrm>
              <a:off x="824749" y="4152488"/>
              <a:ext cx="150711" cy="125372"/>
            </a:xfrm>
            <a:custGeom>
              <a:avLst/>
              <a:gdLst/>
              <a:ahLst/>
              <a:cxnLst/>
              <a:rect l="l" t="t" r="r" b="b"/>
              <a:pathLst>
                <a:path w="5585" h="4646" extrusionOk="0">
                  <a:moveTo>
                    <a:pt x="2792" y="404"/>
                  </a:moveTo>
                  <a:cubicBezTo>
                    <a:pt x="3149" y="404"/>
                    <a:pt x="3506" y="598"/>
                    <a:pt x="3661" y="986"/>
                  </a:cubicBezTo>
                  <a:cubicBezTo>
                    <a:pt x="3706" y="1076"/>
                    <a:pt x="3785" y="1134"/>
                    <a:pt x="3872" y="1134"/>
                  </a:cubicBezTo>
                  <a:cubicBezTo>
                    <a:pt x="3905" y="1134"/>
                    <a:pt x="3938" y="1126"/>
                    <a:pt x="3971" y="1110"/>
                  </a:cubicBezTo>
                  <a:cubicBezTo>
                    <a:pt x="4033" y="1079"/>
                    <a:pt x="4126" y="1048"/>
                    <a:pt x="4219" y="1048"/>
                  </a:cubicBezTo>
                  <a:cubicBezTo>
                    <a:pt x="4995" y="1048"/>
                    <a:pt x="4995" y="2195"/>
                    <a:pt x="4219" y="2195"/>
                  </a:cubicBezTo>
                  <a:lnTo>
                    <a:pt x="4219" y="2226"/>
                  </a:lnTo>
                  <a:lnTo>
                    <a:pt x="4188" y="2226"/>
                  </a:lnTo>
                  <a:cubicBezTo>
                    <a:pt x="4064" y="2226"/>
                    <a:pt x="3971" y="2288"/>
                    <a:pt x="3940" y="2412"/>
                  </a:cubicBezTo>
                  <a:lnTo>
                    <a:pt x="3816" y="3188"/>
                  </a:lnTo>
                  <a:lnTo>
                    <a:pt x="1800" y="3188"/>
                  </a:lnTo>
                  <a:lnTo>
                    <a:pt x="1645" y="2412"/>
                  </a:lnTo>
                  <a:cubicBezTo>
                    <a:pt x="1645" y="2305"/>
                    <a:pt x="1551" y="2220"/>
                    <a:pt x="1465" y="2220"/>
                  </a:cubicBezTo>
                  <a:cubicBezTo>
                    <a:pt x="1452" y="2220"/>
                    <a:pt x="1440" y="2222"/>
                    <a:pt x="1427" y="2226"/>
                  </a:cubicBezTo>
                  <a:lnTo>
                    <a:pt x="1365" y="2226"/>
                  </a:lnTo>
                  <a:cubicBezTo>
                    <a:pt x="590" y="2226"/>
                    <a:pt x="590" y="1048"/>
                    <a:pt x="1365" y="1048"/>
                  </a:cubicBezTo>
                  <a:cubicBezTo>
                    <a:pt x="1458" y="1048"/>
                    <a:pt x="1551" y="1079"/>
                    <a:pt x="1614" y="1110"/>
                  </a:cubicBezTo>
                  <a:cubicBezTo>
                    <a:pt x="1645" y="1125"/>
                    <a:pt x="1676" y="1133"/>
                    <a:pt x="1707" y="1133"/>
                  </a:cubicBezTo>
                  <a:cubicBezTo>
                    <a:pt x="1738" y="1133"/>
                    <a:pt x="1769" y="1125"/>
                    <a:pt x="1800" y="1110"/>
                  </a:cubicBezTo>
                  <a:cubicBezTo>
                    <a:pt x="1862" y="1079"/>
                    <a:pt x="1893" y="1048"/>
                    <a:pt x="1924" y="986"/>
                  </a:cubicBezTo>
                  <a:cubicBezTo>
                    <a:pt x="2079" y="598"/>
                    <a:pt x="2436" y="404"/>
                    <a:pt x="2792" y="404"/>
                  </a:cubicBezTo>
                  <a:close/>
                  <a:moveTo>
                    <a:pt x="3723" y="3591"/>
                  </a:moveTo>
                  <a:lnTo>
                    <a:pt x="3630" y="4212"/>
                  </a:lnTo>
                  <a:lnTo>
                    <a:pt x="1986" y="4212"/>
                  </a:lnTo>
                  <a:lnTo>
                    <a:pt x="1862" y="3591"/>
                  </a:lnTo>
                  <a:close/>
                  <a:moveTo>
                    <a:pt x="2796" y="1"/>
                  </a:moveTo>
                  <a:cubicBezTo>
                    <a:pt x="2335" y="1"/>
                    <a:pt x="1877" y="226"/>
                    <a:pt x="1614" y="675"/>
                  </a:cubicBezTo>
                  <a:cubicBezTo>
                    <a:pt x="1520" y="644"/>
                    <a:pt x="1458" y="644"/>
                    <a:pt x="1365" y="644"/>
                  </a:cubicBezTo>
                  <a:cubicBezTo>
                    <a:pt x="125" y="644"/>
                    <a:pt x="1" y="2505"/>
                    <a:pt x="1272" y="2661"/>
                  </a:cubicBezTo>
                  <a:lnTo>
                    <a:pt x="1551" y="4274"/>
                  </a:lnTo>
                  <a:cubicBezTo>
                    <a:pt x="1583" y="4491"/>
                    <a:pt x="1769" y="4646"/>
                    <a:pt x="1955" y="4646"/>
                  </a:cubicBezTo>
                  <a:lnTo>
                    <a:pt x="3630" y="4646"/>
                  </a:lnTo>
                  <a:cubicBezTo>
                    <a:pt x="3816" y="4615"/>
                    <a:pt x="4002" y="4491"/>
                    <a:pt x="4033" y="4274"/>
                  </a:cubicBezTo>
                  <a:lnTo>
                    <a:pt x="4312" y="2661"/>
                  </a:lnTo>
                  <a:cubicBezTo>
                    <a:pt x="5584" y="2505"/>
                    <a:pt x="5460" y="644"/>
                    <a:pt x="4219" y="644"/>
                  </a:cubicBezTo>
                  <a:cubicBezTo>
                    <a:pt x="4157" y="644"/>
                    <a:pt x="4064" y="644"/>
                    <a:pt x="4002" y="675"/>
                  </a:cubicBezTo>
                  <a:cubicBezTo>
                    <a:pt x="3723" y="226"/>
                    <a:pt x="3258" y="1"/>
                    <a:pt x="2796"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494;p51"/>
            <p:cNvSpPr/>
            <p:nvPr/>
          </p:nvSpPr>
          <p:spPr>
            <a:xfrm>
              <a:off x="772020" y="4083649"/>
              <a:ext cx="257005" cy="254496"/>
            </a:xfrm>
            <a:custGeom>
              <a:avLst/>
              <a:gdLst/>
              <a:ahLst/>
              <a:cxnLst/>
              <a:rect l="l" t="t" r="r" b="b"/>
              <a:pathLst>
                <a:path w="9524" h="9431" extrusionOk="0">
                  <a:moveTo>
                    <a:pt x="5801" y="869"/>
                  </a:moveTo>
                  <a:lnTo>
                    <a:pt x="5801" y="869"/>
                  </a:lnTo>
                  <a:cubicBezTo>
                    <a:pt x="6483" y="1055"/>
                    <a:pt x="7073" y="1396"/>
                    <a:pt x="7600" y="1893"/>
                  </a:cubicBezTo>
                  <a:cubicBezTo>
                    <a:pt x="8096" y="2389"/>
                    <a:pt x="8438" y="3009"/>
                    <a:pt x="8624" y="3692"/>
                  </a:cubicBezTo>
                  <a:lnTo>
                    <a:pt x="5801" y="869"/>
                  </a:lnTo>
                  <a:close/>
                  <a:moveTo>
                    <a:pt x="869" y="5770"/>
                  </a:moveTo>
                  <a:lnTo>
                    <a:pt x="3723" y="8593"/>
                  </a:lnTo>
                  <a:cubicBezTo>
                    <a:pt x="3040" y="8407"/>
                    <a:pt x="2420" y="8065"/>
                    <a:pt x="1924" y="7569"/>
                  </a:cubicBezTo>
                  <a:cubicBezTo>
                    <a:pt x="1427" y="7073"/>
                    <a:pt x="1055" y="6452"/>
                    <a:pt x="869" y="5770"/>
                  </a:cubicBezTo>
                  <a:close/>
                  <a:moveTo>
                    <a:pt x="8624" y="5770"/>
                  </a:moveTo>
                  <a:cubicBezTo>
                    <a:pt x="8438" y="6452"/>
                    <a:pt x="8096" y="7073"/>
                    <a:pt x="7600" y="7569"/>
                  </a:cubicBezTo>
                  <a:cubicBezTo>
                    <a:pt x="7104" y="8065"/>
                    <a:pt x="6483" y="8407"/>
                    <a:pt x="5801" y="8593"/>
                  </a:cubicBezTo>
                  <a:lnTo>
                    <a:pt x="8624" y="5770"/>
                  </a:lnTo>
                  <a:close/>
                  <a:moveTo>
                    <a:pt x="4777" y="466"/>
                  </a:moveTo>
                  <a:lnTo>
                    <a:pt x="9027" y="4715"/>
                  </a:lnTo>
                  <a:cubicBezTo>
                    <a:pt x="9027" y="4715"/>
                    <a:pt x="9027" y="4746"/>
                    <a:pt x="9027" y="4777"/>
                  </a:cubicBezTo>
                  <a:lnTo>
                    <a:pt x="4777" y="8996"/>
                  </a:lnTo>
                  <a:lnTo>
                    <a:pt x="4715" y="8996"/>
                  </a:lnTo>
                  <a:lnTo>
                    <a:pt x="497" y="4777"/>
                  </a:lnTo>
                  <a:cubicBezTo>
                    <a:pt x="466" y="4746"/>
                    <a:pt x="466" y="4715"/>
                    <a:pt x="497" y="4715"/>
                  </a:cubicBezTo>
                  <a:lnTo>
                    <a:pt x="2389" y="2792"/>
                  </a:lnTo>
                  <a:cubicBezTo>
                    <a:pt x="2482" y="2699"/>
                    <a:pt x="2482" y="2575"/>
                    <a:pt x="2389" y="2482"/>
                  </a:cubicBezTo>
                  <a:cubicBezTo>
                    <a:pt x="2358" y="2451"/>
                    <a:pt x="2303" y="2435"/>
                    <a:pt x="2245" y="2435"/>
                  </a:cubicBezTo>
                  <a:cubicBezTo>
                    <a:pt x="2187" y="2435"/>
                    <a:pt x="2125" y="2451"/>
                    <a:pt x="2079" y="2482"/>
                  </a:cubicBezTo>
                  <a:lnTo>
                    <a:pt x="869" y="3692"/>
                  </a:lnTo>
                  <a:cubicBezTo>
                    <a:pt x="1241" y="2327"/>
                    <a:pt x="2327" y="1241"/>
                    <a:pt x="3723" y="869"/>
                  </a:cubicBezTo>
                  <a:lnTo>
                    <a:pt x="3723" y="869"/>
                  </a:lnTo>
                  <a:lnTo>
                    <a:pt x="2668" y="1924"/>
                  </a:lnTo>
                  <a:cubicBezTo>
                    <a:pt x="2525" y="2091"/>
                    <a:pt x="2657" y="2295"/>
                    <a:pt x="2811" y="2295"/>
                  </a:cubicBezTo>
                  <a:cubicBezTo>
                    <a:pt x="2857" y="2295"/>
                    <a:pt x="2904" y="2277"/>
                    <a:pt x="2947" y="2234"/>
                  </a:cubicBezTo>
                  <a:lnTo>
                    <a:pt x="4715" y="466"/>
                  </a:lnTo>
                  <a:close/>
                  <a:moveTo>
                    <a:pt x="4777" y="0"/>
                  </a:moveTo>
                  <a:cubicBezTo>
                    <a:pt x="4622" y="0"/>
                    <a:pt x="4498" y="62"/>
                    <a:pt x="4405" y="155"/>
                  </a:cubicBezTo>
                  <a:lnTo>
                    <a:pt x="4250" y="311"/>
                  </a:lnTo>
                  <a:cubicBezTo>
                    <a:pt x="2203" y="559"/>
                    <a:pt x="590" y="2172"/>
                    <a:pt x="373" y="4219"/>
                  </a:cubicBezTo>
                  <a:lnTo>
                    <a:pt x="217" y="4374"/>
                  </a:lnTo>
                  <a:cubicBezTo>
                    <a:pt x="0" y="4560"/>
                    <a:pt x="0" y="4870"/>
                    <a:pt x="217" y="5056"/>
                  </a:cubicBezTo>
                  <a:lnTo>
                    <a:pt x="373" y="5212"/>
                  </a:lnTo>
                  <a:cubicBezTo>
                    <a:pt x="590" y="7290"/>
                    <a:pt x="2203" y="8903"/>
                    <a:pt x="4281" y="9120"/>
                  </a:cubicBezTo>
                  <a:lnTo>
                    <a:pt x="4436" y="9275"/>
                  </a:lnTo>
                  <a:cubicBezTo>
                    <a:pt x="4529" y="9368"/>
                    <a:pt x="4653" y="9430"/>
                    <a:pt x="4777" y="9430"/>
                  </a:cubicBezTo>
                  <a:cubicBezTo>
                    <a:pt x="4901" y="9430"/>
                    <a:pt x="5025" y="9368"/>
                    <a:pt x="5119" y="9275"/>
                  </a:cubicBezTo>
                  <a:lnTo>
                    <a:pt x="5274" y="9120"/>
                  </a:lnTo>
                  <a:cubicBezTo>
                    <a:pt x="7321" y="8903"/>
                    <a:pt x="8934" y="7259"/>
                    <a:pt x="9182" y="5212"/>
                  </a:cubicBezTo>
                  <a:lnTo>
                    <a:pt x="9337" y="5056"/>
                  </a:lnTo>
                  <a:cubicBezTo>
                    <a:pt x="9523" y="4870"/>
                    <a:pt x="9523" y="4560"/>
                    <a:pt x="9337" y="4374"/>
                  </a:cubicBezTo>
                  <a:lnTo>
                    <a:pt x="9182" y="4219"/>
                  </a:lnTo>
                  <a:cubicBezTo>
                    <a:pt x="8934" y="2172"/>
                    <a:pt x="7321" y="528"/>
                    <a:pt x="5274" y="311"/>
                  </a:cubicBezTo>
                  <a:lnTo>
                    <a:pt x="5119" y="155"/>
                  </a:lnTo>
                  <a:cubicBezTo>
                    <a:pt x="5025" y="62"/>
                    <a:pt x="4901" y="0"/>
                    <a:pt x="4777"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495;p51"/>
            <p:cNvSpPr/>
            <p:nvPr/>
          </p:nvSpPr>
          <p:spPr>
            <a:xfrm>
              <a:off x="715109" y="4040041"/>
              <a:ext cx="376684" cy="341630"/>
            </a:xfrm>
            <a:custGeom>
              <a:avLst/>
              <a:gdLst/>
              <a:ahLst/>
              <a:cxnLst/>
              <a:rect l="l" t="t" r="r" b="b"/>
              <a:pathLst>
                <a:path w="13959" h="12660" extrusionOk="0">
                  <a:moveTo>
                    <a:pt x="1768" y="2702"/>
                  </a:moveTo>
                  <a:lnTo>
                    <a:pt x="1768" y="3415"/>
                  </a:lnTo>
                  <a:cubicBezTo>
                    <a:pt x="1768" y="3509"/>
                    <a:pt x="1706" y="3571"/>
                    <a:pt x="1613" y="3571"/>
                  </a:cubicBezTo>
                  <a:cubicBezTo>
                    <a:pt x="1489" y="3571"/>
                    <a:pt x="1365" y="3695"/>
                    <a:pt x="1365" y="3819"/>
                  </a:cubicBezTo>
                  <a:lnTo>
                    <a:pt x="1365" y="7200"/>
                  </a:lnTo>
                  <a:lnTo>
                    <a:pt x="900" y="7200"/>
                  </a:lnTo>
                  <a:lnTo>
                    <a:pt x="900" y="3881"/>
                  </a:lnTo>
                  <a:cubicBezTo>
                    <a:pt x="900" y="3726"/>
                    <a:pt x="775" y="3602"/>
                    <a:pt x="620" y="3602"/>
                  </a:cubicBezTo>
                  <a:cubicBezTo>
                    <a:pt x="527" y="3602"/>
                    <a:pt x="434" y="3509"/>
                    <a:pt x="434" y="3415"/>
                  </a:cubicBezTo>
                  <a:lnTo>
                    <a:pt x="434" y="2702"/>
                  </a:lnTo>
                  <a:close/>
                  <a:moveTo>
                    <a:pt x="13493" y="7634"/>
                  </a:moveTo>
                  <a:cubicBezTo>
                    <a:pt x="13493" y="7634"/>
                    <a:pt x="13524" y="7634"/>
                    <a:pt x="13524" y="7665"/>
                  </a:cubicBezTo>
                  <a:lnTo>
                    <a:pt x="13524" y="11108"/>
                  </a:lnTo>
                  <a:cubicBezTo>
                    <a:pt x="13524" y="11387"/>
                    <a:pt x="13276" y="11636"/>
                    <a:pt x="12997" y="11636"/>
                  </a:cubicBezTo>
                  <a:lnTo>
                    <a:pt x="12966" y="11636"/>
                  </a:lnTo>
                  <a:cubicBezTo>
                    <a:pt x="12687" y="11636"/>
                    <a:pt x="12439" y="11387"/>
                    <a:pt x="12439" y="11108"/>
                  </a:cubicBezTo>
                  <a:lnTo>
                    <a:pt x="12439" y="7665"/>
                  </a:lnTo>
                  <a:cubicBezTo>
                    <a:pt x="12439" y="7634"/>
                    <a:pt x="12470" y="7634"/>
                    <a:pt x="12470" y="7634"/>
                  </a:cubicBezTo>
                  <a:close/>
                  <a:moveTo>
                    <a:pt x="1675" y="7665"/>
                  </a:moveTo>
                  <a:lnTo>
                    <a:pt x="1675" y="11108"/>
                  </a:lnTo>
                  <a:cubicBezTo>
                    <a:pt x="1675" y="11418"/>
                    <a:pt x="1458" y="11636"/>
                    <a:pt x="1179" y="11667"/>
                  </a:cubicBezTo>
                  <a:lnTo>
                    <a:pt x="1117" y="11667"/>
                  </a:lnTo>
                  <a:cubicBezTo>
                    <a:pt x="838" y="11667"/>
                    <a:pt x="620" y="11418"/>
                    <a:pt x="589" y="11139"/>
                  </a:cubicBezTo>
                  <a:lnTo>
                    <a:pt x="589" y="7665"/>
                  </a:lnTo>
                  <a:close/>
                  <a:moveTo>
                    <a:pt x="6872" y="434"/>
                  </a:moveTo>
                  <a:cubicBezTo>
                    <a:pt x="8890" y="434"/>
                    <a:pt x="10894" y="1462"/>
                    <a:pt x="12004" y="3446"/>
                  </a:cubicBezTo>
                  <a:lnTo>
                    <a:pt x="11880" y="4594"/>
                  </a:lnTo>
                  <a:cubicBezTo>
                    <a:pt x="11818" y="4904"/>
                    <a:pt x="11973" y="5215"/>
                    <a:pt x="12284" y="5370"/>
                  </a:cubicBezTo>
                  <a:cubicBezTo>
                    <a:pt x="12315" y="5401"/>
                    <a:pt x="12315" y="5432"/>
                    <a:pt x="12315" y="5463"/>
                  </a:cubicBezTo>
                  <a:lnTo>
                    <a:pt x="12315" y="7231"/>
                  </a:lnTo>
                  <a:cubicBezTo>
                    <a:pt x="12129" y="7293"/>
                    <a:pt x="12004" y="7479"/>
                    <a:pt x="12004" y="7665"/>
                  </a:cubicBezTo>
                  <a:lnTo>
                    <a:pt x="12004" y="9216"/>
                  </a:lnTo>
                  <a:cubicBezTo>
                    <a:pt x="10950" y="11077"/>
                    <a:pt x="8996" y="12225"/>
                    <a:pt x="6855" y="12225"/>
                  </a:cubicBezTo>
                  <a:cubicBezTo>
                    <a:pt x="5925" y="12225"/>
                    <a:pt x="4994" y="12039"/>
                    <a:pt x="4188" y="11605"/>
                  </a:cubicBezTo>
                  <a:cubicBezTo>
                    <a:pt x="3381" y="11201"/>
                    <a:pt x="2668" y="10612"/>
                    <a:pt x="2140" y="9867"/>
                  </a:cubicBezTo>
                  <a:lnTo>
                    <a:pt x="2140" y="7696"/>
                  </a:lnTo>
                  <a:cubicBezTo>
                    <a:pt x="2140" y="7510"/>
                    <a:pt x="2016" y="7324"/>
                    <a:pt x="1830" y="7262"/>
                  </a:cubicBezTo>
                  <a:lnTo>
                    <a:pt x="1830" y="4036"/>
                  </a:lnTo>
                  <a:cubicBezTo>
                    <a:pt x="2078" y="3943"/>
                    <a:pt x="2233" y="3695"/>
                    <a:pt x="2233" y="3446"/>
                  </a:cubicBezTo>
                  <a:lnTo>
                    <a:pt x="2233" y="2702"/>
                  </a:lnTo>
                  <a:lnTo>
                    <a:pt x="2264" y="2671"/>
                  </a:lnTo>
                  <a:cubicBezTo>
                    <a:pt x="3457" y="1166"/>
                    <a:pt x="5169" y="434"/>
                    <a:pt x="6872" y="434"/>
                  </a:cubicBezTo>
                  <a:close/>
                  <a:moveTo>
                    <a:pt x="6855" y="0"/>
                  </a:moveTo>
                  <a:cubicBezTo>
                    <a:pt x="5177" y="0"/>
                    <a:pt x="3492" y="662"/>
                    <a:pt x="2233" y="2020"/>
                  </a:cubicBezTo>
                  <a:lnTo>
                    <a:pt x="2233" y="593"/>
                  </a:lnTo>
                  <a:cubicBezTo>
                    <a:pt x="2218" y="469"/>
                    <a:pt x="2117" y="407"/>
                    <a:pt x="2016" y="407"/>
                  </a:cubicBezTo>
                  <a:cubicBezTo>
                    <a:pt x="1915" y="407"/>
                    <a:pt x="1815" y="469"/>
                    <a:pt x="1799" y="593"/>
                  </a:cubicBezTo>
                  <a:lnTo>
                    <a:pt x="1799" y="2237"/>
                  </a:lnTo>
                  <a:lnTo>
                    <a:pt x="1334" y="2237"/>
                  </a:lnTo>
                  <a:lnTo>
                    <a:pt x="1334" y="593"/>
                  </a:lnTo>
                  <a:cubicBezTo>
                    <a:pt x="1334" y="469"/>
                    <a:pt x="1241" y="376"/>
                    <a:pt x="1117" y="376"/>
                  </a:cubicBezTo>
                  <a:cubicBezTo>
                    <a:pt x="993" y="376"/>
                    <a:pt x="900" y="469"/>
                    <a:pt x="900" y="593"/>
                  </a:cubicBezTo>
                  <a:lnTo>
                    <a:pt x="900" y="2237"/>
                  </a:lnTo>
                  <a:lnTo>
                    <a:pt x="434" y="2237"/>
                  </a:lnTo>
                  <a:lnTo>
                    <a:pt x="434" y="593"/>
                  </a:lnTo>
                  <a:cubicBezTo>
                    <a:pt x="434" y="482"/>
                    <a:pt x="360" y="371"/>
                    <a:pt x="255" y="371"/>
                  </a:cubicBezTo>
                  <a:cubicBezTo>
                    <a:pt x="243" y="371"/>
                    <a:pt x="230" y="372"/>
                    <a:pt x="217" y="376"/>
                  </a:cubicBezTo>
                  <a:cubicBezTo>
                    <a:pt x="93" y="376"/>
                    <a:pt x="0" y="469"/>
                    <a:pt x="0" y="593"/>
                  </a:cubicBezTo>
                  <a:lnTo>
                    <a:pt x="0" y="3415"/>
                  </a:lnTo>
                  <a:cubicBezTo>
                    <a:pt x="0" y="3695"/>
                    <a:pt x="186" y="3943"/>
                    <a:pt x="465" y="4005"/>
                  </a:cubicBezTo>
                  <a:lnTo>
                    <a:pt x="465" y="7231"/>
                  </a:lnTo>
                  <a:cubicBezTo>
                    <a:pt x="279" y="7293"/>
                    <a:pt x="155" y="7479"/>
                    <a:pt x="155" y="7665"/>
                  </a:cubicBezTo>
                  <a:lnTo>
                    <a:pt x="155" y="11108"/>
                  </a:lnTo>
                  <a:cubicBezTo>
                    <a:pt x="155" y="11636"/>
                    <a:pt x="589" y="12070"/>
                    <a:pt x="1117" y="12070"/>
                  </a:cubicBezTo>
                  <a:lnTo>
                    <a:pt x="1179" y="12070"/>
                  </a:lnTo>
                  <a:cubicBezTo>
                    <a:pt x="1706" y="12070"/>
                    <a:pt x="2109" y="11636"/>
                    <a:pt x="2109" y="11108"/>
                  </a:cubicBezTo>
                  <a:lnTo>
                    <a:pt x="2109" y="10519"/>
                  </a:lnTo>
                  <a:cubicBezTo>
                    <a:pt x="2637" y="11108"/>
                    <a:pt x="3288" y="11605"/>
                    <a:pt x="3970" y="11977"/>
                  </a:cubicBezTo>
                  <a:cubicBezTo>
                    <a:pt x="4870" y="12442"/>
                    <a:pt x="5863" y="12659"/>
                    <a:pt x="6855" y="12659"/>
                  </a:cubicBezTo>
                  <a:cubicBezTo>
                    <a:pt x="8903" y="12659"/>
                    <a:pt x="10826" y="11698"/>
                    <a:pt x="12035" y="10054"/>
                  </a:cubicBezTo>
                  <a:lnTo>
                    <a:pt x="12035" y="11139"/>
                  </a:lnTo>
                  <a:cubicBezTo>
                    <a:pt x="12004" y="11667"/>
                    <a:pt x="12439" y="12101"/>
                    <a:pt x="12966" y="12101"/>
                  </a:cubicBezTo>
                  <a:lnTo>
                    <a:pt x="12997" y="12101"/>
                  </a:lnTo>
                  <a:cubicBezTo>
                    <a:pt x="13524" y="12101"/>
                    <a:pt x="13959" y="11667"/>
                    <a:pt x="13959" y="11139"/>
                  </a:cubicBezTo>
                  <a:lnTo>
                    <a:pt x="13959" y="7665"/>
                  </a:lnTo>
                  <a:cubicBezTo>
                    <a:pt x="13959" y="7479"/>
                    <a:pt x="13835" y="7293"/>
                    <a:pt x="13649" y="7231"/>
                  </a:cubicBezTo>
                  <a:lnTo>
                    <a:pt x="13649" y="4935"/>
                  </a:lnTo>
                  <a:cubicBezTo>
                    <a:pt x="13649" y="4796"/>
                    <a:pt x="13540" y="4726"/>
                    <a:pt x="13431" y="4726"/>
                  </a:cubicBezTo>
                  <a:cubicBezTo>
                    <a:pt x="13323" y="4726"/>
                    <a:pt x="13214" y="4796"/>
                    <a:pt x="13214" y="4935"/>
                  </a:cubicBezTo>
                  <a:lnTo>
                    <a:pt x="13214" y="7231"/>
                  </a:lnTo>
                  <a:lnTo>
                    <a:pt x="12749" y="7231"/>
                  </a:lnTo>
                  <a:lnTo>
                    <a:pt x="12749" y="5463"/>
                  </a:lnTo>
                  <a:cubicBezTo>
                    <a:pt x="12749" y="5277"/>
                    <a:pt x="12625" y="5091"/>
                    <a:pt x="12470" y="4997"/>
                  </a:cubicBezTo>
                  <a:cubicBezTo>
                    <a:pt x="12346" y="4935"/>
                    <a:pt x="12253" y="4811"/>
                    <a:pt x="12284" y="4656"/>
                  </a:cubicBezTo>
                  <a:lnTo>
                    <a:pt x="12749" y="1027"/>
                  </a:lnTo>
                  <a:cubicBezTo>
                    <a:pt x="12764" y="876"/>
                    <a:pt x="12883" y="798"/>
                    <a:pt x="12997" y="798"/>
                  </a:cubicBezTo>
                  <a:cubicBezTo>
                    <a:pt x="13116" y="798"/>
                    <a:pt x="13230" y="883"/>
                    <a:pt x="13214" y="1058"/>
                  </a:cubicBezTo>
                  <a:lnTo>
                    <a:pt x="13214" y="4067"/>
                  </a:lnTo>
                  <a:cubicBezTo>
                    <a:pt x="13214" y="4206"/>
                    <a:pt x="13323" y="4276"/>
                    <a:pt x="13431" y="4276"/>
                  </a:cubicBezTo>
                  <a:cubicBezTo>
                    <a:pt x="13540" y="4276"/>
                    <a:pt x="13649" y="4206"/>
                    <a:pt x="13649" y="4067"/>
                  </a:cubicBezTo>
                  <a:lnTo>
                    <a:pt x="13649" y="1058"/>
                  </a:lnTo>
                  <a:cubicBezTo>
                    <a:pt x="13665" y="601"/>
                    <a:pt x="13320" y="358"/>
                    <a:pt x="12976" y="358"/>
                  </a:cubicBezTo>
                  <a:cubicBezTo>
                    <a:pt x="12667" y="358"/>
                    <a:pt x="12359" y="554"/>
                    <a:pt x="12315" y="965"/>
                  </a:cubicBezTo>
                  <a:lnTo>
                    <a:pt x="12098" y="2764"/>
                  </a:lnTo>
                  <a:cubicBezTo>
                    <a:pt x="10849" y="942"/>
                    <a:pt x="8857" y="0"/>
                    <a:pt x="685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254957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gant Restaurant Business Proposal by Slidesgo">
  <a:themeElements>
    <a:clrScheme name="Simple Light">
      <a:dk1>
        <a:srgbClr val="2E2A28"/>
      </a:dk1>
      <a:lt1>
        <a:srgbClr val="F3F0EF"/>
      </a:lt1>
      <a:dk2>
        <a:srgbClr val="E04415"/>
      </a:dk2>
      <a:lt2>
        <a:srgbClr val="FFFFFF"/>
      </a:lt2>
      <a:accent1>
        <a:srgbClr val="FFFFFF"/>
      </a:accent1>
      <a:accent2>
        <a:srgbClr val="FFFFFF"/>
      </a:accent2>
      <a:accent3>
        <a:srgbClr val="FFFFFF"/>
      </a:accent3>
      <a:accent4>
        <a:srgbClr val="FFFFFF"/>
      </a:accent4>
      <a:accent5>
        <a:srgbClr val="FFFFFF"/>
      </a:accent5>
      <a:accent6>
        <a:srgbClr val="FFFFFF"/>
      </a:accent6>
      <a:hlink>
        <a:srgbClr val="2E2A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783</Words>
  <Application>Microsoft Office PowerPoint</Application>
  <PresentationFormat>Widescreen</PresentationFormat>
  <Paragraphs>64</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Bebas Neue</vt:lpstr>
      <vt:lpstr>Calibri</vt:lpstr>
      <vt:lpstr>Cantarell</vt:lpstr>
      <vt:lpstr>Mangal</vt:lpstr>
      <vt:lpstr>Playfair Display</vt:lpstr>
      <vt:lpstr>Wingdings</vt:lpstr>
      <vt:lpstr>Elegant Restaurant Business Proposal by Slidesgo</vt:lpstr>
      <vt:lpstr>GST ON RESTAURANT SERVICES</vt:lpstr>
      <vt:lpstr>RESTAURANT SERVICES</vt:lpstr>
      <vt:lpstr>PowerPoint Presentation</vt:lpstr>
      <vt:lpstr>RATE OF TAX ON RESTAURANT SERVICES</vt:lpstr>
      <vt:lpstr>PowerPoint Presentation</vt:lpstr>
      <vt:lpstr>GST composition scheme for restaurants</vt:lpstr>
      <vt:lpstr>Tax Evasion practices and checks</vt:lpstr>
      <vt:lpstr>PowerPoint Presentation</vt:lpstr>
      <vt:lpstr>Composite or mixed supply</vt:lpstr>
      <vt:lpstr>Stock</vt:lpstr>
      <vt:lpstr>Liability on sale by URD</vt:lpstr>
      <vt:lpstr>THANK YOU…</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 ON RESTAURANT SERVICES</dc:title>
  <dc:creator>HP</dc:creator>
  <cp:lastModifiedBy>HP</cp:lastModifiedBy>
  <cp:revision>3</cp:revision>
  <dcterms:created xsi:type="dcterms:W3CDTF">2023-03-30T16:43:53Z</dcterms:created>
  <dcterms:modified xsi:type="dcterms:W3CDTF">2023-03-30T16:49:28Z</dcterms:modified>
</cp:coreProperties>
</file>