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6" r:id="rId2"/>
    <p:sldId id="272" r:id="rId3"/>
    <p:sldId id="273" r:id="rId4"/>
    <p:sldId id="257"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69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8E80666-FB37-4B36-9149-507F3B0178E3}" type="datetimeFigureOut">
              <a:rPr lang="en-US" smtClean="0"/>
              <a:pPr/>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E80666-FB37-4B36-9149-507F3B0178E3}" type="datetimeFigureOut">
              <a:rPr lang="en-US" smtClean="0"/>
              <a:pPr/>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E80666-FB37-4B36-9149-507F3B0178E3}" type="datetimeFigureOut">
              <a:rPr lang="en-US" smtClean="0"/>
              <a:pPr/>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8E80666-FB37-4B36-9149-507F3B0178E3}" type="datetimeFigureOut">
              <a:rPr lang="en-US" smtClean="0"/>
              <a:pPr/>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E80666-FB37-4B36-9149-507F3B0178E3}" type="datetimeFigureOut">
              <a:rPr lang="en-US" smtClean="0"/>
              <a:pPr/>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8E80666-FB37-4B36-9149-507F3B0178E3}" type="datetimeFigureOut">
              <a:rPr lang="en-US" smtClean="0"/>
              <a:pPr/>
              <a:t>3/28/2023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8E80666-FB37-4B36-9149-507F3B0178E3}" type="datetimeFigureOut">
              <a:rPr lang="en-US" smtClean="0"/>
              <a:pPr/>
              <a:t>3/28/2023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E63A33-8271-4DD0-9C48-789913D7C115}"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8E80666-FB37-4B36-9149-507F3B0178E3}" type="datetimeFigureOut">
              <a:rPr lang="en-US" smtClean="0"/>
              <a:pPr/>
              <a:t>3/28/2023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E80666-FB37-4B36-9149-507F3B0178E3}" type="datetimeFigureOut">
              <a:rPr lang="en-US" smtClean="0"/>
              <a:pPr/>
              <a:t>3/28/2023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E80666-FB37-4B36-9149-507F3B0178E3}" type="datetimeFigureOut">
              <a:rPr lang="en-US" smtClean="0"/>
              <a:pPr/>
              <a:t>3/28/2023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E80666-FB37-4B36-9149-507F3B0178E3}" type="datetimeFigureOut">
              <a:rPr lang="en-US" smtClean="0"/>
              <a:pPr/>
              <a:t>3/28/2023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28E80666-FB37-4B36-9149-507F3B0178E3}" type="datetimeFigureOut">
              <a:rPr lang="en-US" smtClean="0"/>
              <a:pPr/>
              <a:t>3/28/2023</a:t>
            </a:fld>
            <a:endParaRPr lang="en-US"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7E63A33-8271-4DD0-9C48-789913D7C11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838200" y="533401"/>
            <a:ext cx="7154732" cy="1676400"/>
          </a:xfrm>
        </p:spPr>
        <p:txBody>
          <a:bodyPr/>
          <a:lstStyle/>
          <a:p>
            <a:pPr marL="182880" indent="0" algn="ctr">
              <a:buNone/>
            </a:pPr>
            <a:r>
              <a:rPr lang="en-US" spc="-50" dirty="0" smtClean="0">
                <a:solidFill>
                  <a:srgbClr val="953735"/>
                </a:solidFill>
                <a:effectLst>
                  <a:reflection blurRad="6350" stA="55000" endA="300" endPos="0" dir="5400000" sy="-100000" algn="bl" rotWithShape="0"/>
                </a:effectLst>
                <a:latin typeface="Calibri"/>
                <a:cs typeface="Calibri"/>
              </a:rPr>
              <a:t>Works</a:t>
            </a:r>
            <a:r>
              <a:rPr lang="en-US" dirty="0" smtClean="0">
                <a:solidFill>
                  <a:srgbClr val="953735"/>
                </a:solidFill>
                <a:effectLst>
                  <a:reflection blurRad="6350" stA="55000" endA="300" endPos="0" dir="5400000" sy="-100000" algn="bl" rotWithShape="0"/>
                </a:effectLst>
                <a:latin typeface="Calibri"/>
                <a:cs typeface="Calibri"/>
              </a:rPr>
              <a:t> </a:t>
            </a:r>
            <a:r>
              <a:rPr lang="en-US" spc="-20" dirty="0">
                <a:solidFill>
                  <a:srgbClr val="953735"/>
                </a:solidFill>
                <a:effectLst>
                  <a:reflection blurRad="6350" stA="55000" endA="300" endPos="0" dir="5400000" sy="-100000" algn="bl" rotWithShape="0"/>
                </a:effectLst>
                <a:latin typeface="Calibri"/>
                <a:cs typeface="Calibri"/>
              </a:rPr>
              <a:t>Contract</a:t>
            </a:r>
            <a:r>
              <a:rPr lang="en-US" spc="-5" dirty="0">
                <a:solidFill>
                  <a:srgbClr val="953735"/>
                </a:solidFill>
                <a:effectLst>
                  <a:reflection blurRad="6350" stA="55000" endA="300" endPos="0" dir="5400000" sy="-100000" algn="bl" rotWithShape="0"/>
                </a:effectLst>
                <a:latin typeface="Calibri"/>
                <a:cs typeface="Calibri"/>
              </a:rPr>
              <a:t> </a:t>
            </a:r>
            <a:r>
              <a:rPr lang="en-US" dirty="0" smtClean="0">
                <a:solidFill>
                  <a:srgbClr val="953735"/>
                </a:solidFill>
                <a:effectLst>
                  <a:reflection blurRad="6350" stA="55000" endA="300" endPos="0" dir="5400000" sy="-100000" algn="bl" rotWithShape="0"/>
                </a:effectLst>
                <a:latin typeface="Calibri"/>
                <a:cs typeface="Calibri"/>
              </a:rPr>
              <a:t>Services under GST</a:t>
            </a:r>
            <a:endParaRPr lang="en-US" dirty="0">
              <a:effectLst>
                <a:reflection blurRad="6350" stA="55000" endA="300" endPos="0" dir="5400000" sy="-100000" algn="bl" rotWithShape="0"/>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Tree>
    <p:extLst>
      <p:ext uri="{BB962C8B-B14F-4D97-AF65-F5344CB8AC3E}">
        <p14:creationId xmlns:p14="http://schemas.microsoft.com/office/powerpoint/2010/main" val="22871577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692839201"/>
              </p:ext>
            </p:extLst>
          </p:nvPr>
        </p:nvGraphicFramePr>
        <p:xfrm>
          <a:off x="685800" y="914400"/>
          <a:ext cx="7924800" cy="5593080"/>
        </p:xfrm>
        <a:graphic>
          <a:graphicData uri="http://schemas.openxmlformats.org/drawingml/2006/table">
            <a:tbl>
              <a:tblPr firstRow="1" bandRow="1">
                <a:tableStyleId>{5C22544A-7EE6-4342-B048-85BDC9FD1C3A}</a:tableStyleId>
              </a:tblPr>
              <a:tblGrid>
                <a:gridCol w="932688"/>
                <a:gridCol w="2798064"/>
                <a:gridCol w="1554480"/>
                <a:gridCol w="1648968"/>
                <a:gridCol w="990600"/>
              </a:tblGrid>
              <a:tr h="914400">
                <a:tc>
                  <a:txBody>
                    <a:bodyPr/>
                    <a:lstStyle/>
                    <a:p>
                      <a:pPr algn="ctr">
                        <a:lnSpc>
                          <a:spcPts val="2660"/>
                        </a:lnSpc>
                      </a:pPr>
                      <a:r>
                        <a:rPr sz="2000" b="1" spc="-20" dirty="0">
                          <a:latin typeface="Calibri"/>
                          <a:cs typeface="Calibri"/>
                        </a:rPr>
                        <a:t>SAC</a:t>
                      </a:r>
                      <a:endParaRPr sz="2000" dirty="0">
                        <a:latin typeface="Calibri"/>
                        <a:cs typeface="Calibri"/>
                      </a:endParaRPr>
                    </a:p>
                  </a:txBody>
                  <a:tcPr marL="0" marR="0" marT="0" marB="0"/>
                </a:tc>
                <a:tc>
                  <a:txBody>
                    <a:bodyPr/>
                    <a:lstStyle/>
                    <a:p>
                      <a:pPr marL="735330">
                        <a:lnSpc>
                          <a:spcPts val="2660"/>
                        </a:lnSpc>
                      </a:pPr>
                      <a:r>
                        <a:rPr sz="2000" b="1" spc="-5" dirty="0">
                          <a:latin typeface="Calibri"/>
                          <a:cs typeface="Calibri"/>
                        </a:rPr>
                        <a:t>SERVICE</a:t>
                      </a:r>
                      <a:endParaRPr sz="2000" dirty="0">
                        <a:latin typeface="Calibri"/>
                        <a:cs typeface="Calibri"/>
                      </a:endParaRPr>
                    </a:p>
                  </a:txBody>
                  <a:tcPr marL="0" marR="0" marT="0" marB="0"/>
                </a:tc>
                <a:tc>
                  <a:txBody>
                    <a:bodyPr/>
                    <a:lstStyle/>
                    <a:p>
                      <a:pPr marL="474980">
                        <a:lnSpc>
                          <a:spcPts val="2660"/>
                        </a:lnSpc>
                      </a:pPr>
                      <a:r>
                        <a:rPr sz="2000" b="1" spc="-5" dirty="0">
                          <a:latin typeface="Calibri"/>
                          <a:cs typeface="Calibri"/>
                        </a:rPr>
                        <a:t>SUPPLIER</a:t>
                      </a:r>
                      <a:endParaRPr sz="2000" dirty="0">
                        <a:latin typeface="Calibri"/>
                        <a:cs typeface="Calibri"/>
                      </a:endParaRPr>
                    </a:p>
                  </a:txBody>
                  <a:tcPr marL="0" marR="0" marT="0" marB="0"/>
                </a:tc>
                <a:tc>
                  <a:txBody>
                    <a:bodyPr/>
                    <a:lstStyle/>
                    <a:p>
                      <a:pPr marL="321310">
                        <a:lnSpc>
                          <a:spcPts val="2660"/>
                        </a:lnSpc>
                      </a:pPr>
                      <a:r>
                        <a:rPr sz="2000" b="1" spc="-5" dirty="0">
                          <a:latin typeface="Calibri"/>
                          <a:cs typeface="Calibri"/>
                        </a:rPr>
                        <a:t>RECIPIENT</a:t>
                      </a:r>
                      <a:endParaRPr sz="2000" dirty="0">
                        <a:latin typeface="Calibri"/>
                        <a:cs typeface="Calibri"/>
                      </a:endParaRPr>
                    </a:p>
                  </a:txBody>
                  <a:tcPr marL="0" marR="0" marT="0" marB="0"/>
                </a:tc>
                <a:tc>
                  <a:txBody>
                    <a:bodyPr/>
                    <a:lstStyle/>
                    <a:p>
                      <a:pPr algn="ctr">
                        <a:lnSpc>
                          <a:spcPts val="2660"/>
                        </a:lnSpc>
                      </a:pPr>
                      <a:r>
                        <a:rPr sz="2000" b="1" spc="-50" dirty="0">
                          <a:latin typeface="Calibri"/>
                          <a:cs typeface="Calibri"/>
                        </a:rPr>
                        <a:t>RATE</a:t>
                      </a:r>
                      <a:r>
                        <a:rPr sz="2000" b="1" spc="-25" dirty="0">
                          <a:latin typeface="Calibri"/>
                          <a:cs typeface="Calibri"/>
                        </a:rPr>
                        <a:t> </a:t>
                      </a:r>
                      <a:r>
                        <a:rPr sz="2000" b="1" dirty="0">
                          <a:latin typeface="Calibri"/>
                          <a:cs typeface="Calibri"/>
                        </a:rPr>
                        <a:t>OF</a:t>
                      </a:r>
                      <a:r>
                        <a:rPr sz="2000" b="1" spc="-25" dirty="0">
                          <a:latin typeface="Calibri"/>
                          <a:cs typeface="Calibri"/>
                        </a:rPr>
                        <a:t> </a:t>
                      </a:r>
                      <a:r>
                        <a:rPr sz="2000" b="1" spc="-65" dirty="0">
                          <a:latin typeface="Calibri"/>
                          <a:cs typeface="Calibri"/>
                        </a:rPr>
                        <a:t>TAX</a:t>
                      </a:r>
                      <a:endParaRPr sz="2000" dirty="0">
                        <a:latin typeface="Calibri"/>
                        <a:cs typeface="Calibri"/>
                      </a:endParaRPr>
                    </a:p>
                  </a:txBody>
                  <a:tcPr marL="0" marR="0" marT="0" marB="0"/>
                </a:tc>
              </a:tr>
              <a:tr h="1372983">
                <a:tc>
                  <a:txBody>
                    <a:bodyPr/>
                    <a:lstStyle/>
                    <a:p>
                      <a:pPr algn="ctr">
                        <a:lnSpc>
                          <a:spcPts val="2660"/>
                        </a:lnSpc>
                      </a:pPr>
                      <a:r>
                        <a:rPr sz="2000" spc="-5" dirty="0">
                          <a:latin typeface="Calibri"/>
                          <a:cs typeface="Calibri"/>
                        </a:rPr>
                        <a:t>9954</a:t>
                      </a:r>
                      <a:endParaRPr sz="2000" dirty="0">
                        <a:latin typeface="Calibri"/>
                        <a:cs typeface="Calibri"/>
                      </a:endParaRPr>
                    </a:p>
                  </a:txBody>
                  <a:tcPr marL="0" marR="0" marT="0" marB="0"/>
                </a:tc>
                <a:tc>
                  <a:txBody>
                    <a:bodyPr/>
                    <a:lstStyle/>
                    <a:p>
                      <a:pPr marL="52069" marR="3175">
                        <a:lnSpc>
                          <a:spcPts val="2660"/>
                        </a:lnSpc>
                        <a:tabLst>
                          <a:tab pos="583565" algn="l"/>
                          <a:tab pos="2313305" algn="l"/>
                        </a:tabLst>
                      </a:pPr>
                      <a:r>
                        <a:rPr sz="2000" spc="-5" dirty="0">
                          <a:solidFill>
                            <a:srgbClr val="FF0000"/>
                          </a:solidFill>
                          <a:latin typeface="Calibri"/>
                          <a:cs typeface="Calibri"/>
                        </a:rPr>
                        <a:t>(vi)	</a:t>
                      </a:r>
                      <a:r>
                        <a:rPr sz="2000" spc="-5" dirty="0">
                          <a:latin typeface="Calibri"/>
                          <a:cs typeface="Calibri"/>
                        </a:rPr>
                        <a:t>Construction	</a:t>
                      </a:r>
                      <a:r>
                        <a:rPr sz="2000" dirty="0" smtClean="0">
                          <a:latin typeface="Calibri"/>
                          <a:cs typeface="Calibri"/>
                        </a:rPr>
                        <a:t>services</a:t>
                      </a:r>
                      <a:r>
                        <a:rPr lang="en-US" sz="2000" dirty="0" smtClean="0">
                          <a:latin typeface="Calibri"/>
                          <a:cs typeface="Calibri"/>
                        </a:rPr>
                        <a:t> </a:t>
                      </a:r>
                      <a:r>
                        <a:rPr sz="2000" dirty="0" smtClean="0">
                          <a:latin typeface="Calibri"/>
                          <a:cs typeface="Calibri"/>
                        </a:rPr>
                        <a:t>in</a:t>
                      </a:r>
                      <a:r>
                        <a:rPr sz="2000" spc="-25" dirty="0" smtClean="0">
                          <a:latin typeface="Calibri"/>
                          <a:cs typeface="Calibri"/>
                        </a:rPr>
                        <a:t> </a:t>
                      </a:r>
                      <a:r>
                        <a:rPr sz="2000" spc="-10" dirty="0">
                          <a:latin typeface="Calibri"/>
                          <a:cs typeface="Calibri"/>
                        </a:rPr>
                        <a:t>relation</a:t>
                      </a:r>
                      <a:r>
                        <a:rPr sz="2000" spc="-25" dirty="0">
                          <a:latin typeface="Calibri"/>
                          <a:cs typeface="Calibri"/>
                        </a:rPr>
                        <a:t> </a:t>
                      </a:r>
                      <a:r>
                        <a:rPr sz="2000" spc="-15" dirty="0">
                          <a:latin typeface="Calibri"/>
                          <a:cs typeface="Calibri"/>
                        </a:rPr>
                        <a:t>to</a:t>
                      </a:r>
                      <a:endParaRPr sz="2000" dirty="0">
                        <a:latin typeface="Calibri"/>
                        <a:cs typeface="Calibri"/>
                      </a:endParaRPr>
                    </a:p>
                    <a:p>
                      <a:pPr marL="509270" marR="3175" indent="-457200">
                        <a:lnSpc>
                          <a:spcPct val="100000"/>
                        </a:lnSpc>
                        <a:spcBef>
                          <a:spcPts val="20"/>
                        </a:spcBef>
                        <a:buAutoNum type="alphaLcParenBoth"/>
                        <a:tabLst>
                          <a:tab pos="509270" algn="l"/>
                        </a:tabLst>
                      </a:pPr>
                      <a:r>
                        <a:rPr sz="2000" dirty="0">
                          <a:latin typeface="Calibri"/>
                          <a:cs typeface="Calibri"/>
                        </a:rPr>
                        <a:t>Civil</a:t>
                      </a:r>
                      <a:r>
                        <a:rPr sz="2000" spc="-35" dirty="0">
                          <a:latin typeface="Calibri"/>
                          <a:cs typeface="Calibri"/>
                        </a:rPr>
                        <a:t> </a:t>
                      </a:r>
                      <a:r>
                        <a:rPr sz="2000" spc="-10" dirty="0">
                          <a:latin typeface="Calibri"/>
                          <a:cs typeface="Calibri"/>
                        </a:rPr>
                        <a:t>structure</a:t>
                      </a:r>
                      <a:endParaRPr sz="2000" dirty="0">
                        <a:latin typeface="Calibri"/>
                        <a:cs typeface="Calibri"/>
                      </a:endParaRPr>
                    </a:p>
                    <a:p>
                      <a:pPr marL="509270" marR="3175" indent="-457200">
                        <a:lnSpc>
                          <a:spcPct val="100000"/>
                        </a:lnSpc>
                        <a:spcBef>
                          <a:spcPts val="20"/>
                        </a:spcBef>
                        <a:buAutoNum type="alphaLcParenBoth"/>
                        <a:tabLst>
                          <a:tab pos="509270" algn="l"/>
                        </a:tabLst>
                      </a:pPr>
                      <a:r>
                        <a:rPr sz="2000" spc="-10" dirty="0">
                          <a:latin typeface="Calibri"/>
                          <a:cs typeface="Calibri"/>
                        </a:rPr>
                        <a:t>Educational,</a:t>
                      </a:r>
                      <a:r>
                        <a:rPr sz="2000" spc="-20" dirty="0">
                          <a:latin typeface="Calibri"/>
                          <a:cs typeface="Calibri"/>
                        </a:rPr>
                        <a:t> </a:t>
                      </a:r>
                      <a:r>
                        <a:rPr sz="2000" spc="-5" dirty="0">
                          <a:latin typeface="Calibri"/>
                          <a:cs typeface="Calibri"/>
                        </a:rPr>
                        <a:t>clinical,</a:t>
                      </a:r>
                      <a:endParaRPr sz="2000" dirty="0">
                        <a:latin typeface="Calibri"/>
                        <a:cs typeface="Calibri"/>
                      </a:endParaRPr>
                    </a:p>
                    <a:p>
                      <a:pPr marL="509270" marR="53975" indent="-457200">
                        <a:lnSpc>
                          <a:spcPct val="100699"/>
                        </a:lnSpc>
                        <a:buAutoNum type="alphaLcParenBoth"/>
                        <a:tabLst>
                          <a:tab pos="508634" algn="l"/>
                          <a:tab pos="509270" algn="l"/>
                          <a:tab pos="1264285" algn="l"/>
                          <a:tab pos="1860550" algn="l"/>
                        </a:tabLst>
                      </a:pPr>
                      <a:r>
                        <a:rPr lang="en-US" sz="2000" dirty="0" smtClean="0">
                          <a:latin typeface="Calibri"/>
                          <a:cs typeface="Calibri"/>
                        </a:rPr>
                        <a:t>Art or cultural </a:t>
                      </a:r>
                      <a:r>
                        <a:rPr sz="2000" spc="-10" dirty="0" smtClean="0">
                          <a:latin typeface="Calibri"/>
                          <a:cs typeface="Calibri"/>
                        </a:rPr>
                        <a:t>establishment</a:t>
                      </a:r>
                      <a:endParaRPr sz="2000" dirty="0">
                        <a:latin typeface="Calibri"/>
                        <a:cs typeface="Calibri"/>
                      </a:endParaRPr>
                    </a:p>
                    <a:p>
                      <a:pPr marL="52069" marR="377825">
                        <a:lnSpc>
                          <a:spcPct val="100699"/>
                        </a:lnSpc>
                        <a:buAutoNum type="alphaLcParenBoth"/>
                        <a:tabLst>
                          <a:tab pos="509270" algn="l"/>
                        </a:tabLst>
                      </a:pPr>
                      <a:r>
                        <a:rPr sz="2000" spc="-10" dirty="0" smtClean="0">
                          <a:latin typeface="Calibri"/>
                          <a:cs typeface="Calibri"/>
                        </a:rPr>
                        <a:t>Residential</a:t>
                      </a:r>
                      <a:r>
                        <a:rPr sz="2000" spc="-60" dirty="0" smtClean="0">
                          <a:latin typeface="Calibri"/>
                          <a:cs typeface="Calibri"/>
                        </a:rPr>
                        <a:t> </a:t>
                      </a:r>
                      <a:r>
                        <a:rPr sz="2000" spc="-10" dirty="0" smtClean="0">
                          <a:latin typeface="Calibri"/>
                          <a:cs typeface="Calibri"/>
                        </a:rPr>
                        <a:t>complex </a:t>
                      </a:r>
                      <a:r>
                        <a:rPr sz="2000" spc="-525" dirty="0" smtClean="0">
                          <a:latin typeface="Calibri"/>
                          <a:cs typeface="Calibri"/>
                        </a:rPr>
                        <a:t> </a:t>
                      </a:r>
                      <a:r>
                        <a:rPr sz="2000" spc="-5" dirty="0">
                          <a:latin typeface="Calibri"/>
                          <a:cs typeface="Calibri"/>
                        </a:rPr>
                        <a:t>(e)</a:t>
                      </a:r>
                      <a:endParaRPr sz="2000" dirty="0">
                        <a:latin typeface="Calibri"/>
                        <a:cs typeface="Calibri"/>
                      </a:endParaRPr>
                    </a:p>
                    <a:p>
                      <a:pPr marL="52069" algn="l">
                        <a:lnSpc>
                          <a:spcPct val="100699"/>
                        </a:lnSpc>
                      </a:pPr>
                      <a:r>
                        <a:rPr sz="2000" spc="360" dirty="0">
                          <a:solidFill>
                            <a:srgbClr val="FF0000"/>
                          </a:solidFill>
                          <a:latin typeface="Calibri"/>
                          <a:cs typeface="Calibri"/>
                        </a:rPr>
                        <a:t>(</a:t>
                      </a:r>
                      <a:r>
                        <a:rPr sz="2000" dirty="0">
                          <a:solidFill>
                            <a:srgbClr val="FF0000"/>
                          </a:solidFill>
                          <a:latin typeface="Calibri"/>
                          <a:cs typeface="Calibri"/>
                        </a:rPr>
                        <a:t>v</a:t>
                      </a:r>
                      <a:r>
                        <a:rPr sz="2000" spc="-185" dirty="0">
                          <a:solidFill>
                            <a:srgbClr val="FF0000"/>
                          </a:solidFill>
                          <a:latin typeface="Calibri"/>
                          <a:cs typeface="Calibri"/>
                        </a:rPr>
                        <a:t> </a:t>
                      </a:r>
                      <a:r>
                        <a:rPr sz="2000" spc="360" dirty="0" smtClean="0">
                          <a:solidFill>
                            <a:srgbClr val="FF0000"/>
                          </a:solidFill>
                          <a:latin typeface="Calibri"/>
                          <a:cs typeface="Calibri"/>
                        </a:rPr>
                        <a:t>ii</a:t>
                      </a:r>
                      <a:r>
                        <a:rPr lang="en-US" sz="2000" spc="360" dirty="0" smtClean="0">
                          <a:solidFill>
                            <a:srgbClr val="FF0000"/>
                          </a:solidFill>
                          <a:latin typeface="Calibri"/>
                          <a:cs typeface="Calibri"/>
                        </a:rPr>
                        <a:t>) </a:t>
                      </a:r>
                      <a:r>
                        <a:rPr lang="en-US" sz="2000" dirty="0" smtClean="0">
                          <a:solidFill>
                            <a:schemeClr val="tx1"/>
                          </a:solidFill>
                          <a:latin typeface="Calibri"/>
                          <a:cs typeface="Calibri"/>
                        </a:rPr>
                        <a:t>Works</a:t>
                      </a:r>
                      <a:r>
                        <a:rPr lang="en-US" sz="2000" baseline="0" dirty="0" smtClean="0">
                          <a:solidFill>
                            <a:schemeClr val="tx1"/>
                          </a:solidFill>
                          <a:latin typeface="Calibri"/>
                          <a:cs typeface="Calibri"/>
                        </a:rPr>
                        <a:t> Contract services involving </a:t>
                      </a:r>
                      <a:r>
                        <a:rPr sz="2000" kern="1200" spc="-10" dirty="0" smtClean="0">
                          <a:solidFill>
                            <a:schemeClr val="dk1"/>
                          </a:solidFill>
                          <a:latin typeface="Calibri"/>
                          <a:ea typeface="+mn-ea"/>
                          <a:cs typeface="Calibri"/>
                        </a:rPr>
                        <a:t>predominantly </a:t>
                      </a:r>
                      <a:r>
                        <a:rPr sz="2000" kern="1200" spc="-10" dirty="0">
                          <a:solidFill>
                            <a:schemeClr val="dk1"/>
                          </a:solidFill>
                          <a:latin typeface="Calibri"/>
                          <a:ea typeface="+mn-ea"/>
                          <a:cs typeface="Calibri"/>
                        </a:rPr>
                        <a:t>earth work</a:t>
                      </a:r>
                    </a:p>
                  </a:txBody>
                  <a:tcPr marL="0" marR="0" marT="0" marB="0"/>
                </a:tc>
                <a:tc>
                  <a:txBody>
                    <a:bodyPr/>
                    <a:lstStyle/>
                    <a:p>
                      <a:pPr marL="52069">
                        <a:lnSpc>
                          <a:spcPts val="2660"/>
                        </a:lnSpc>
                      </a:pPr>
                      <a:r>
                        <a:rPr sz="2000" dirty="0">
                          <a:latin typeface="Calibri"/>
                          <a:cs typeface="Calibri"/>
                        </a:rPr>
                        <a:t>T</a:t>
                      </a:r>
                      <a:r>
                        <a:rPr sz="2000" spc="20" dirty="0">
                          <a:latin typeface="Calibri"/>
                          <a:cs typeface="Calibri"/>
                        </a:rPr>
                        <a:t> </a:t>
                      </a:r>
                      <a:r>
                        <a:rPr sz="2000" dirty="0">
                          <a:latin typeface="Calibri"/>
                          <a:cs typeface="Calibri"/>
                        </a:rPr>
                        <a:t>a</a:t>
                      </a:r>
                      <a:r>
                        <a:rPr sz="2000" spc="185" dirty="0">
                          <a:latin typeface="Calibri"/>
                          <a:cs typeface="Calibri"/>
                        </a:rPr>
                        <a:t> </a:t>
                      </a:r>
                      <a:r>
                        <a:rPr sz="2000" dirty="0">
                          <a:latin typeface="Calibri"/>
                          <a:cs typeface="Calibri"/>
                        </a:rPr>
                        <a:t>x</a:t>
                      </a:r>
                      <a:r>
                        <a:rPr sz="2000" spc="165" dirty="0">
                          <a:latin typeface="Calibri"/>
                          <a:cs typeface="Calibri"/>
                        </a:rPr>
                        <a:t> </a:t>
                      </a:r>
                      <a:r>
                        <a:rPr sz="2000" dirty="0">
                          <a:latin typeface="Calibri"/>
                          <a:cs typeface="Calibri"/>
                        </a:rPr>
                        <a:t>a</a:t>
                      </a:r>
                      <a:r>
                        <a:rPr sz="2000" spc="204" dirty="0">
                          <a:latin typeface="Calibri"/>
                          <a:cs typeface="Calibri"/>
                        </a:rPr>
                        <a:t> </a:t>
                      </a:r>
                      <a:r>
                        <a:rPr sz="2000" dirty="0">
                          <a:latin typeface="Calibri"/>
                          <a:cs typeface="Calibri"/>
                        </a:rPr>
                        <a:t>b</a:t>
                      </a:r>
                      <a:r>
                        <a:rPr sz="2000" spc="204" dirty="0">
                          <a:latin typeface="Calibri"/>
                          <a:cs typeface="Calibri"/>
                        </a:rPr>
                        <a:t> </a:t>
                      </a:r>
                      <a:r>
                        <a:rPr sz="2000" dirty="0">
                          <a:latin typeface="Calibri"/>
                          <a:cs typeface="Calibri"/>
                        </a:rPr>
                        <a:t>l</a:t>
                      </a:r>
                      <a:r>
                        <a:rPr sz="2000" spc="200" dirty="0">
                          <a:latin typeface="Calibri"/>
                          <a:cs typeface="Calibri"/>
                        </a:rPr>
                        <a:t> </a:t>
                      </a:r>
                      <a:r>
                        <a:rPr sz="2000" dirty="0">
                          <a:latin typeface="Calibri"/>
                          <a:cs typeface="Calibri"/>
                        </a:rPr>
                        <a:t>e</a:t>
                      </a:r>
                    </a:p>
                    <a:p>
                      <a:pPr marL="52069">
                        <a:lnSpc>
                          <a:spcPct val="100000"/>
                        </a:lnSpc>
                        <a:spcBef>
                          <a:spcPts val="20"/>
                        </a:spcBef>
                      </a:pPr>
                      <a:r>
                        <a:rPr sz="2000" spc="-10" dirty="0">
                          <a:latin typeface="Calibri"/>
                          <a:cs typeface="Calibri"/>
                        </a:rPr>
                        <a:t>person</a:t>
                      </a:r>
                      <a:endParaRPr sz="2000" dirty="0">
                        <a:latin typeface="Calibri"/>
                        <a:cs typeface="Calibri"/>
                      </a:endParaRPr>
                    </a:p>
                    <a:p>
                      <a:pPr>
                        <a:lnSpc>
                          <a:spcPct val="100000"/>
                        </a:lnSpc>
                      </a:pPr>
                      <a:endParaRPr sz="2000" dirty="0">
                        <a:latin typeface="Times New Roman"/>
                        <a:cs typeface="Times New Roman"/>
                      </a:endParaRPr>
                    </a:p>
                    <a:p>
                      <a:pPr>
                        <a:lnSpc>
                          <a:spcPct val="100000"/>
                        </a:lnSpc>
                      </a:pPr>
                      <a:endParaRPr sz="2000" dirty="0">
                        <a:latin typeface="Times New Roman"/>
                        <a:cs typeface="Times New Roman"/>
                      </a:endParaRPr>
                    </a:p>
                    <a:p>
                      <a:pPr>
                        <a:lnSpc>
                          <a:spcPct val="100000"/>
                        </a:lnSpc>
                      </a:pPr>
                      <a:endParaRPr sz="2000" dirty="0">
                        <a:latin typeface="Times New Roman"/>
                        <a:cs typeface="Times New Roman"/>
                      </a:endParaRPr>
                    </a:p>
                    <a:p>
                      <a:pPr>
                        <a:lnSpc>
                          <a:spcPct val="100000"/>
                        </a:lnSpc>
                      </a:pPr>
                      <a:endParaRPr sz="2000" dirty="0">
                        <a:latin typeface="Times New Roman"/>
                        <a:cs typeface="Times New Roman"/>
                      </a:endParaRPr>
                    </a:p>
                    <a:p>
                      <a:pPr>
                        <a:lnSpc>
                          <a:spcPct val="100000"/>
                        </a:lnSpc>
                      </a:pPr>
                      <a:endParaRPr sz="2000" dirty="0">
                        <a:latin typeface="Times New Roman"/>
                        <a:cs typeface="Times New Roman"/>
                      </a:endParaRPr>
                    </a:p>
                    <a:p>
                      <a:pPr>
                        <a:lnSpc>
                          <a:spcPct val="100000"/>
                        </a:lnSpc>
                        <a:spcBef>
                          <a:spcPts val="35"/>
                        </a:spcBef>
                      </a:pPr>
                      <a:endParaRPr sz="2000" dirty="0">
                        <a:latin typeface="Times New Roman"/>
                        <a:cs typeface="Times New Roman"/>
                      </a:endParaRPr>
                    </a:p>
                    <a:p>
                      <a:pPr marL="52069" marR="44450">
                        <a:lnSpc>
                          <a:spcPct val="100699"/>
                        </a:lnSpc>
                      </a:pPr>
                      <a:endParaRPr lang="en-US" sz="2000" dirty="0" smtClean="0">
                        <a:latin typeface="Calibri"/>
                        <a:cs typeface="Calibri"/>
                      </a:endParaRPr>
                    </a:p>
                    <a:p>
                      <a:pPr marL="52069" marR="44450">
                        <a:lnSpc>
                          <a:spcPct val="100699"/>
                        </a:lnSpc>
                      </a:pPr>
                      <a:r>
                        <a:rPr sz="2000" dirty="0" smtClean="0">
                          <a:latin typeface="Calibri"/>
                          <a:cs typeface="Calibri"/>
                        </a:rPr>
                        <a:t>T</a:t>
                      </a:r>
                      <a:r>
                        <a:rPr sz="2000" spc="20" dirty="0" smtClean="0">
                          <a:latin typeface="Calibri"/>
                          <a:cs typeface="Calibri"/>
                        </a:rPr>
                        <a:t> </a:t>
                      </a:r>
                      <a:r>
                        <a:rPr sz="2000" dirty="0">
                          <a:latin typeface="Calibri"/>
                          <a:cs typeface="Calibri"/>
                        </a:rPr>
                        <a:t>a</a:t>
                      </a:r>
                      <a:r>
                        <a:rPr sz="2000" spc="180" dirty="0">
                          <a:latin typeface="Calibri"/>
                          <a:cs typeface="Calibri"/>
                        </a:rPr>
                        <a:t> </a:t>
                      </a:r>
                      <a:r>
                        <a:rPr sz="2000" dirty="0">
                          <a:latin typeface="Calibri"/>
                          <a:cs typeface="Calibri"/>
                        </a:rPr>
                        <a:t>x</a:t>
                      </a:r>
                      <a:r>
                        <a:rPr sz="2000" spc="165" dirty="0">
                          <a:latin typeface="Calibri"/>
                          <a:cs typeface="Calibri"/>
                        </a:rPr>
                        <a:t> </a:t>
                      </a:r>
                      <a:r>
                        <a:rPr sz="2000" dirty="0">
                          <a:latin typeface="Calibri"/>
                          <a:cs typeface="Calibri"/>
                        </a:rPr>
                        <a:t>a</a:t>
                      </a:r>
                      <a:r>
                        <a:rPr sz="2000" spc="204" dirty="0">
                          <a:latin typeface="Calibri"/>
                          <a:cs typeface="Calibri"/>
                        </a:rPr>
                        <a:t> </a:t>
                      </a:r>
                      <a:r>
                        <a:rPr sz="2000" dirty="0">
                          <a:latin typeface="Calibri"/>
                          <a:cs typeface="Calibri"/>
                        </a:rPr>
                        <a:t>b</a:t>
                      </a:r>
                      <a:r>
                        <a:rPr sz="2000" spc="200" dirty="0">
                          <a:latin typeface="Calibri"/>
                          <a:cs typeface="Calibri"/>
                        </a:rPr>
                        <a:t> </a:t>
                      </a:r>
                      <a:r>
                        <a:rPr sz="2000" dirty="0">
                          <a:latin typeface="Calibri"/>
                          <a:cs typeface="Calibri"/>
                        </a:rPr>
                        <a:t>l</a:t>
                      </a:r>
                      <a:r>
                        <a:rPr sz="2000" spc="204" dirty="0">
                          <a:latin typeface="Calibri"/>
                          <a:cs typeface="Calibri"/>
                        </a:rPr>
                        <a:t> </a:t>
                      </a:r>
                      <a:r>
                        <a:rPr sz="2000" dirty="0">
                          <a:latin typeface="Calibri"/>
                          <a:cs typeface="Calibri"/>
                        </a:rPr>
                        <a:t>e </a:t>
                      </a:r>
                      <a:r>
                        <a:rPr sz="2000" spc="-530" dirty="0">
                          <a:latin typeface="Calibri"/>
                          <a:cs typeface="Calibri"/>
                        </a:rPr>
                        <a:t> </a:t>
                      </a:r>
                      <a:r>
                        <a:rPr sz="2000" spc="-10" dirty="0">
                          <a:latin typeface="Calibri"/>
                          <a:cs typeface="Calibri"/>
                        </a:rPr>
                        <a:t>person</a:t>
                      </a:r>
                      <a:endParaRPr sz="2000" dirty="0">
                        <a:latin typeface="Calibri"/>
                        <a:cs typeface="Calibri"/>
                      </a:endParaRPr>
                    </a:p>
                  </a:txBody>
                  <a:tcPr marL="0" marR="0" marT="0" marB="0"/>
                </a:tc>
                <a:tc>
                  <a:txBody>
                    <a:bodyPr/>
                    <a:lstStyle/>
                    <a:p>
                      <a:pPr marL="52069" marR="3175" algn="just">
                        <a:lnSpc>
                          <a:spcPts val="2660"/>
                        </a:lnSpc>
                      </a:pPr>
                      <a:r>
                        <a:rPr sz="2000" spc="130" dirty="0">
                          <a:latin typeface="Calibri"/>
                          <a:cs typeface="Calibri"/>
                        </a:rPr>
                        <a:t>Govt. </a:t>
                      </a:r>
                      <a:r>
                        <a:rPr sz="2000" spc="570" dirty="0">
                          <a:latin typeface="Calibri"/>
                          <a:cs typeface="Calibri"/>
                        </a:rPr>
                        <a:t> </a:t>
                      </a:r>
                      <a:r>
                        <a:rPr sz="2000" spc="80" dirty="0">
                          <a:latin typeface="Calibri"/>
                          <a:cs typeface="Calibri"/>
                        </a:rPr>
                        <a:t>or </a:t>
                      </a:r>
                      <a:r>
                        <a:rPr sz="2000" spc="625" dirty="0">
                          <a:latin typeface="Calibri"/>
                          <a:cs typeface="Calibri"/>
                        </a:rPr>
                        <a:t> </a:t>
                      </a:r>
                      <a:r>
                        <a:rPr sz="2000" spc="160" dirty="0">
                          <a:latin typeface="Calibri"/>
                          <a:cs typeface="Calibri"/>
                        </a:rPr>
                        <a:t>local</a:t>
                      </a:r>
                      <a:endParaRPr sz="2000" dirty="0">
                        <a:latin typeface="Calibri"/>
                        <a:cs typeface="Calibri"/>
                      </a:endParaRPr>
                    </a:p>
                    <a:p>
                      <a:pPr marL="52069" algn="l">
                        <a:lnSpc>
                          <a:spcPct val="100699"/>
                        </a:lnSpc>
                      </a:pPr>
                      <a:r>
                        <a:rPr sz="2000" spc="-5" dirty="0">
                          <a:latin typeface="Calibri"/>
                          <a:cs typeface="Calibri"/>
                        </a:rPr>
                        <a:t>authority</a:t>
                      </a:r>
                      <a:r>
                        <a:rPr sz="2000" dirty="0">
                          <a:latin typeface="Calibri"/>
                          <a:cs typeface="Calibri"/>
                        </a:rPr>
                        <a:t> ,</a:t>
                      </a:r>
                      <a:r>
                        <a:rPr sz="2000" spc="5" dirty="0">
                          <a:latin typeface="Calibri"/>
                          <a:cs typeface="Calibri"/>
                        </a:rPr>
                        <a:t> </a:t>
                      </a:r>
                      <a:r>
                        <a:rPr sz="2000" spc="-5" dirty="0">
                          <a:latin typeface="Calibri"/>
                          <a:cs typeface="Calibri"/>
                        </a:rPr>
                        <a:t>Govt. </a:t>
                      </a:r>
                      <a:r>
                        <a:rPr sz="2000" spc="-530" dirty="0">
                          <a:latin typeface="Calibri"/>
                          <a:cs typeface="Calibri"/>
                        </a:rPr>
                        <a:t> </a:t>
                      </a:r>
                      <a:r>
                        <a:rPr sz="2000" spc="375" dirty="0" smtClean="0">
                          <a:latin typeface="Calibri"/>
                          <a:cs typeface="Calibri"/>
                        </a:rPr>
                        <a:t>authori</a:t>
                      </a:r>
                      <a:r>
                        <a:rPr sz="2000" spc="220" dirty="0" smtClean="0">
                          <a:latin typeface="Calibri"/>
                          <a:cs typeface="Calibri"/>
                        </a:rPr>
                        <a:t>ty</a:t>
                      </a:r>
                      <a:r>
                        <a:rPr sz="2000" spc="225" dirty="0" smtClean="0">
                          <a:latin typeface="Calibri"/>
                          <a:cs typeface="Calibri"/>
                        </a:rPr>
                        <a:t> </a:t>
                      </a:r>
                      <a:r>
                        <a:rPr sz="2000" spc="215" dirty="0">
                          <a:latin typeface="Calibri"/>
                          <a:cs typeface="Calibri"/>
                        </a:rPr>
                        <a:t>or </a:t>
                      </a:r>
                      <a:r>
                        <a:rPr sz="2000" spc="-530" dirty="0">
                          <a:latin typeface="Calibri"/>
                          <a:cs typeface="Calibri"/>
                        </a:rPr>
                        <a:t> </a:t>
                      </a:r>
                      <a:r>
                        <a:rPr sz="2000" spc="-5" dirty="0">
                          <a:latin typeface="Calibri"/>
                          <a:cs typeface="Calibri"/>
                        </a:rPr>
                        <a:t>Govt.</a:t>
                      </a:r>
                      <a:r>
                        <a:rPr sz="2000" spc="-10" dirty="0">
                          <a:latin typeface="Calibri"/>
                          <a:cs typeface="Calibri"/>
                        </a:rPr>
                        <a:t> </a:t>
                      </a:r>
                      <a:r>
                        <a:rPr sz="2000" spc="-5" dirty="0">
                          <a:latin typeface="Calibri"/>
                          <a:cs typeface="Calibri"/>
                        </a:rPr>
                        <a:t>Entity</a:t>
                      </a:r>
                      <a:endParaRPr sz="2000" dirty="0">
                        <a:latin typeface="Calibri"/>
                        <a:cs typeface="Calibri"/>
                      </a:endParaRPr>
                    </a:p>
                    <a:p>
                      <a:pPr marR="3175">
                        <a:lnSpc>
                          <a:spcPct val="100000"/>
                        </a:lnSpc>
                      </a:pPr>
                      <a:endParaRPr sz="2000" dirty="0">
                        <a:latin typeface="Times New Roman"/>
                        <a:cs typeface="Times New Roman"/>
                      </a:endParaRPr>
                    </a:p>
                    <a:p>
                      <a:pPr marR="3175">
                        <a:lnSpc>
                          <a:spcPct val="100000"/>
                        </a:lnSpc>
                      </a:pPr>
                      <a:endParaRPr sz="2000" dirty="0">
                        <a:latin typeface="Times New Roman"/>
                        <a:cs typeface="Times New Roman"/>
                      </a:endParaRPr>
                    </a:p>
                    <a:p>
                      <a:pPr marR="3175">
                        <a:lnSpc>
                          <a:spcPct val="100000"/>
                        </a:lnSpc>
                      </a:pPr>
                      <a:endParaRPr sz="2000" dirty="0">
                        <a:latin typeface="Times New Roman"/>
                        <a:cs typeface="Times New Roman"/>
                      </a:endParaRPr>
                    </a:p>
                    <a:p>
                      <a:pPr marL="52069" algn="l">
                        <a:lnSpc>
                          <a:spcPct val="100699"/>
                        </a:lnSpc>
                      </a:pPr>
                      <a:r>
                        <a:rPr sz="2000" spc="130" dirty="0" smtClean="0">
                          <a:latin typeface="Calibri"/>
                          <a:cs typeface="Calibri"/>
                        </a:rPr>
                        <a:t>Govt</a:t>
                      </a:r>
                      <a:r>
                        <a:rPr sz="2000" spc="130" dirty="0">
                          <a:latin typeface="Calibri"/>
                          <a:cs typeface="Calibri"/>
                        </a:rPr>
                        <a:t>.</a:t>
                      </a:r>
                      <a:r>
                        <a:rPr sz="2000" spc="135" dirty="0">
                          <a:latin typeface="Calibri"/>
                          <a:cs typeface="Calibri"/>
                        </a:rPr>
                        <a:t> </a:t>
                      </a:r>
                      <a:r>
                        <a:rPr sz="2000" spc="80" dirty="0">
                          <a:latin typeface="Calibri"/>
                          <a:cs typeface="Calibri"/>
                        </a:rPr>
                        <a:t>or</a:t>
                      </a:r>
                      <a:r>
                        <a:rPr sz="2000" spc="85" dirty="0">
                          <a:latin typeface="Calibri"/>
                          <a:cs typeface="Calibri"/>
                        </a:rPr>
                        <a:t> </a:t>
                      </a:r>
                      <a:r>
                        <a:rPr sz="2000" spc="160" dirty="0">
                          <a:latin typeface="Calibri"/>
                          <a:cs typeface="Calibri"/>
                        </a:rPr>
                        <a:t>local </a:t>
                      </a:r>
                      <a:r>
                        <a:rPr sz="2000" spc="165" dirty="0">
                          <a:latin typeface="Calibri"/>
                          <a:cs typeface="Calibri"/>
                        </a:rPr>
                        <a:t> </a:t>
                      </a:r>
                      <a:r>
                        <a:rPr sz="2000" spc="-5" dirty="0">
                          <a:latin typeface="Calibri"/>
                          <a:cs typeface="Calibri"/>
                        </a:rPr>
                        <a:t>authority</a:t>
                      </a:r>
                      <a:r>
                        <a:rPr sz="2000" dirty="0">
                          <a:latin typeface="Calibri"/>
                          <a:cs typeface="Calibri"/>
                        </a:rPr>
                        <a:t> ,</a:t>
                      </a:r>
                      <a:r>
                        <a:rPr sz="2000" spc="5" dirty="0">
                          <a:latin typeface="Calibri"/>
                          <a:cs typeface="Calibri"/>
                        </a:rPr>
                        <a:t> </a:t>
                      </a:r>
                      <a:r>
                        <a:rPr sz="2000" spc="-5" dirty="0">
                          <a:latin typeface="Calibri"/>
                          <a:cs typeface="Calibri"/>
                        </a:rPr>
                        <a:t>Govt. </a:t>
                      </a:r>
                      <a:r>
                        <a:rPr sz="2000" spc="-530" dirty="0">
                          <a:latin typeface="Calibri"/>
                          <a:cs typeface="Calibri"/>
                        </a:rPr>
                        <a:t> </a:t>
                      </a:r>
                      <a:r>
                        <a:rPr sz="2000" spc="375" dirty="0" smtClean="0">
                          <a:latin typeface="Calibri"/>
                          <a:cs typeface="Calibri"/>
                        </a:rPr>
                        <a:t>authori</a:t>
                      </a:r>
                      <a:r>
                        <a:rPr sz="2000" spc="220" dirty="0" smtClean="0">
                          <a:latin typeface="Calibri"/>
                          <a:cs typeface="Calibri"/>
                        </a:rPr>
                        <a:t>ty</a:t>
                      </a:r>
                      <a:r>
                        <a:rPr sz="2000" spc="225" dirty="0" smtClean="0">
                          <a:latin typeface="Calibri"/>
                          <a:cs typeface="Calibri"/>
                        </a:rPr>
                        <a:t> </a:t>
                      </a:r>
                      <a:r>
                        <a:rPr sz="2000" spc="215" dirty="0">
                          <a:latin typeface="Calibri"/>
                          <a:cs typeface="Calibri"/>
                        </a:rPr>
                        <a:t>or </a:t>
                      </a:r>
                      <a:r>
                        <a:rPr sz="2000" spc="-530" dirty="0">
                          <a:latin typeface="Calibri"/>
                          <a:cs typeface="Calibri"/>
                        </a:rPr>
                        <a:t> </a:t>
                      </a:r>
                      <a:r>
                        <a:rPr sz="2000" spc="-5" dirty="0">
                          <a:latin typeface="Calibri"/>
                          <a:cs typeface="Calibri"/>
                        </a:rPr>
                        <a:t>Govt.</a:t>
                      </a:r>
                      <a:r>
                        <a:rPr sz="2000" spc="-10" dirty="0">
                          <a:latin typeface="Calibri"/>
                          <a:cs typeface="Calibri"/>
                        </a:rPr>
                        <a:t> </a:t>
                      </a:r>
                      <a:r>
                        <a:rPr sz="2000" spc="-5" dirty="0">
                          <a:latin typeface="Calibri"/>
                          <a:cs typeface="Calibri"/>
                        </a:rPr>
                        <a:t>Entity</a:t>
                      </a:r>
                      <a:endParaRPr sz="2000" dirty="0">
                        <a:latin typeface="Calibri"/>
                        <a:cs typeface="Calibri"/>
                      </a:endParaRPr>
                    </a:p>
                  </a:txBody>
                  <a:tcPr marL="0" marR="0" marT="0" marB="0"/>
                </a:tc>
                <a:tc>
                  <a:txBody>
                    <a:bodyPr/>
                    <a:lstStyle/>
                    <a:p>
                      <a:pPr algn="ctr">
                        <a:lnSpc>
                          <a:spcPts val="2660"/>
                        </a:lnSpc>
                      </a:pPr>
                      <a:r>
                        <a:rPr sz="2000" spc="-5" dirty="0" smtClean="0">
                          <a:latin typeface="Calibri"/>
                          <a:cs typeface="Calibri"/>
                        </a:rPr>
                        <a:t>1</a:t>
                      </a:r>
                      <a:r>
                        <a:rPr lang="en-US" sz="2000" spc="-5" dirty="0" smtClean="0">
                          <a:latin typeface="Calibri"/>
                          <a:cs typeface="Calibri"/>
                        </a:rPr>
                        <a:t>8</a:t>
                      </a:r>
                      <a:r>
                        <a:rPr sz="2000" spc="-5" dirty="0" smtClean="0">
                          <a:latin typeface="Calibri"/>
                          <a:cs typeface="Calibri"/>
                        </a:rPr>
                        <a:t>%</a:t>
                      </a:r>
                      <a:endParaRPr sz="2000" dirty="0">
                        <a:latin typeface="Calibri"/>
                        <a:cs typeface="Calibri"/>
                      </a:endParaRPr>
                    </a:p>
                    <a:p>
                      <a:pPr>
                        <a:lnSpc>
                          <a:spcPct val="100000"/>
                        </a:lnSpc>
                      </a:pPr>
                      <a:endParaRPr sz="2000" dirty="0">
                        <a:latin typeface="Times New Roman"/>
                        <a:cs typeface="Times New Roman"/>
                      </a:endParaRPr>
                    </a:p>
                    <a:p>
                      <a:pPr>
                        <a:lnSpc>
                          <a:spcPct val="100000"/>
                        </a:lnSpc>
                      </a:pPr>
                      <a:endParaRPr sz="2000" dirty="0">
                        <a:latin typeface="Times New Roman"/>
                        <a:cs typeface="Times New Roman"/>
                      </a:endParaRPr>
                    </a:p>
                    <a:p>
                      <a:pPr>
                        <a:lnSpc>
                          <a:spcPct val="100000"/>
                        </a:lnSpc>
                      </a:pPr>
                      <a:endParaRPr sz="2000" dirty="0">
                        <a:latin typeface="Times New Roman"/>
                        <a:cs typeface="Times New Roman"/>
                      </a:endParaRPr>
                    </a:p>
                    <a:p>
                      <a:pPr>
                        <a:lnSpc>
                          <a:spcPct val="100000"/>
                        </a:lnSpc>
                      </a:pPr>
                      <a:endParaRPr sz="2000" dirty="0">
                        <a:latin typeface="Times New Roman"/>
                        <a:cs typeface="Times New Roman"/>
                      </a:endParaRPr>
                    </a:p>
                    <a:p>
                      <a:pPr>
                        <a:lnSpc>
                          <a:spcPct val="100000"/>
                        </a:lnSpc>
                      </a:pPr>
                      <a:endParaRPr sz="2000" dirty="0">
                        <a:latin typeface="Times New Roman"/>
                        <a:cs typeface="Times New Roman"/>
                      </a:endParaRPr>
                    </a:p>
                    <a:p>
                      <a:pPr>
                        <a:lnSpc>
                          <a:spcPct val="100000"/>
                        </a:lnSpc>
                      </a:pPr>
                      <a:endParaRPr sz="2000" dirty="0">
                        <a:latin typeface="Times New Roman"/>
                        <a:cs typeface="Times New Roman"/>
                      </a:endParaRPr>
                    </a:p>
                    <a:p>
                      <a:pPr>
                        <a:lnSpc>
                          <a:spcPct val="100000"/>
                        </a:lnSpc>
                        <a:spcBef>
                          <a:spcPts val="20"/>
                        </a:spcBef>
                      </a:pPr>
                      <a:endParaRPr sz="2000" dirty="0">
                        <a:latin typeface="Times New Roman"/>
                        <a:cs typeface="Times New Roman"/>
                      </a:endParaRPr>
                    </a:p>
                    <a:p>
                      <a:pPr algn="ctr">
                        <a:lnSpc>
                          <a:spcPct val="100000"/>
                        </a:lnSpc>
                        <a:spcBef>
                          <a:spcPts val="5"/>
                        </a:spcBef>
                      </a:pPr>
                      <a:r>
                        <a:rPr lang="en-US" sz="2000" spc="-5" dirty="0" smtClean="0">
                          <a:latin typeface="Calibri"/>
                          <a:cs typeface="Calibri"/>
                        </a:rPr>
                        <a:t>12</a:t>
                      </a:r>
                      <a:r>
                        <a:rPr sz="2000" spc="-5" dirty="0" smtClean="0">
                          <a:latin typeface="Calibri"/>
                          <a:cs typeface="Calibri"/>
                        </a:rPr>
                        <a:t>%</a:t>
                      </a:r>
                      <a:endParaRPr sz="2000" dirty="0">
                        <a:latin typeface="Calibri"/>
                        <a:cs typeface="Calibri"/>
                      </a:endParaRPr>
                    </a:p>
                  </a:txBody>
                  <a:tcPr marL="0" marR="0" marT="0" marB="0"/>
                </a:tc>
              </a:tr>
            </a:tbl>
          </a:graphicData>
        </a:graphic>
      </p:graphicFrame>
    </p:spTree>
    <p:extLst>
      <p:ext uri="{BB962C8B-B14F-4D97-AF65-F5344CB8AC3E}">
        <p14:creationId xmlns:p14="http://schemas.microsoft.com/office/powerpoint/2010/main" val="11910638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432827877"/>
              </p:ext>
            </p:extLst>
          </p:nvPr>
        </p:nvGraphicFramePr>
        <p:xfrm>
          <a:off x="609600" y="609600"/>
          <a:ext cx="7772400" cy="5850636"/>
        </p:xfrm>
        <a:graphic>
          <a:graphicData uri="http://schemas.openxmlformats.org/drawingml/2006/table">
            <a:tbl>
              <a:tblPr firstRow="1" bandRow="1">
                <a:tableStyleId>{5C22544A-7EE6-4342-B048-85BDC9FD1C3A}</a:tableStyleId>
              </a:tblPr>
              <a:tblGrid>
                <a:gridCol w="932688"/>
                <a:gridCol w="2798064"/>
                <a:gridCol w="1554480"/>
                <a:gridCol w="1496568"/>
                <a:gridCol w="990600"/>
              </a:tblGrid>
              <a:tr h="1295400">
                <a:tc>
                  <a:txBody>
                    <a:bodyPr/>
                    <a:lstStyle/>
                    <a:p>
                      <a:pPr algn="ctr">
                        <a:lnSpc>
                          <a:spcPts val="2660"/>
                        </a:lnSpc>
                      </a:pPr>
                      <a:r>
                        <a:rPr sz="2000" b="1" spc="-20" dirty="0">
                          <a:latin typeface="Calibri"/>
                          <a:cs typeface="Calibri"/>
                        </a:rPr>
                        <a:t>SAC</a:t>
                      </a:r>
                      <a:endParaRPr sz="2000" dirty="0">
                        <a:latin typeface="Calibri"/>
                        <a:cs typeface="Calibri"/>
                      </a:endParaRPr>
                    </a:p>
                  </a:txBody>
                  <a:tcPr marL="0" marR="0" marT="0" marB="0"/>
                </a:tc>
                <a:tc>
                  <a:txBody>
                    <a:bodyPr/>
                    <a:lstStyle/>
                    <a:p>
                      <a:pPr marL="735330">
                        <a:lnSpc>
                          <a:spcPts val="2660"/>
                        </a:lnSpc>
                      </a:pPr>
                      <a:r>
                        <a:rPr sz="2000" b="1" spc="-5" dirty="0">
                          <a:latin typeface="Calibri"/>
                          <a:cs typeface="Calibri"/>
                        </a:rPr>
                        <a:t>SERVICE</a:t>
                      </a:r>
                      <a:endParaRPr sz="2000" dirty="0">
                        <a:latin typeface="Calibri"/>
                        <a:cs typeface="Calibri"/>
                      </a:endParaRPr>
                    </a:p>
                  </a:txBody>
                  <a:tcPr marL="0" marR="0" marT="0" marB="0"/>
                </a:tc>
                <a:tc>
                  <a:txBody>
                    <a:bodyPr/>
                    <a:lstStyle/>
                    <a:p>
                      <a:pPr marL="474980">
                        <a:lnSpc>
                          <a:spcPts val="2660"/>
                        </a:lnSpc>
                      </a:pPr>
                      <a:r>
                        <a:rPr sz="2000" b="1" spc="-5" dirty="0">
                          <a:latin typeface="Calibri"/>
                          <a:cs typeface="Calibri"/>
                        </a:rPr>
                        <a:t>SUPPLIER</a:t>
                      </a:r>
                      <a:endParaRPr sz="2000" dirty="0">
                        <a:latin typeface="Calibri"/>
                        <a:cs typeface="Calibri"/>
                      </a:endParaRPr>
                    </a:p>
                  </a:txBody>
                  <a:tcPr marL="0" marR="0" marT="0" marB="0"/>
                </a:tc>
                <a:tc>
                  <a:txBody>
                    <a:bodyPr/>
                    <a:lstStyle/>
                    <a:p>
                      <a:pPr marL="321310">
                        <a:lnSpc>
                          <a:spcPts val="2660"/>
                        </a:lnSpc>
                      </a:pPr>
                      <a:r>
                        <a:rPr sz="2000" b="1" spc="-5" dirty="0">
                          <a:latin typeface="Calibri"/>
                          <a:cs typeface="Calibri"/>
                        </a:rPr>
                        <a:t>RECIPIENT</a:t>
                      </a:r>
                      <a:endParaRPr sz="2000" dirty="0">
                        <a:latin typeface="Calibri"/>
                        <a:cs typeface="Calibri"/>
                      </a:endParaRPr>
                    </a:p>
                  </a:txBody>
                  <a:tcPr marL="0" marR="0" marT="0" marB="0"/>
                </a:tc>
                <a:tc>
                  <a:txBody>
                    <a:bodyPr/>
                    <a:lstStyle/>
                    <a:p>
                      <a:pPr algn="ctr">
                        <a:lnSpc>
                          <a:spcPts val="2660"/>
                        </a:lnSpc>
                      </a:pPr>
                      <a:r>
                        <a:rPr sz="2000" b="1" spc="-50" dirty="0">
                          <a:latin typeface="Calibri"/>
                          <a:cs typeface="Calibri"/>
                        </a:rPr>
                        <a:t>RATE</a:t>
                      </a:r>
                      <a:r>
                        <a:rPr sz="2000" b="1" spc="-25" dirty="0">
                          <a:latin typeface="Calibri"/>
                          <a:cs typeface="Calibri"/>
                        </a:rPr>
                        <a:t> </a:t>
                      </a:r>
                      <a:r>
                        <a:rPr sz="2000" b="1" dirty="0">
                          <a:latin typeface="Calibri"/>
                          <a:cs typeface="Calibri"/>
                        </a:rPr>
                        <a:t>OF</a:t>
                      </a:r>
                      <a:r>
                        <a:rPr sz="2000" b="1" spc="-25" dirty="0">
                          <a:latin typeface="Calibri"/>
                          <a:cs typeface="Calibri"/>
                        </a:rPr>
                        <a:t> </a:t>
                      </a:r>
                      <a:r>
                        <a:rPr sz="2000" b="1" spc="-65" dirty="0">
                          <a:latin typeface="Calibri"/>
                          <a:cs typeface="Calibri"/>
                        </a:rPr>
                        <a:t>TAX</a:t>
                      </a:r>
                      <a:endParaRPr sz="2000" dirty="0">
                        <a:latin typeface="Calibri"/>
                        <a:cs typeface="Calibri"/>
                      </a:endParaRPr>
                    </a:p>
                  </a:txBody>
                  <a:tcPr marL="0" marR="0" marT="0" marB="0"/>
                </a:tc>
              </a:tr>
              <a:tr h="1372983">
                <a:tc>
                  <a:txBody>
                    <a:bodyPr/>
                    <a:lstStyle/>
                    <a:p>
                      <a:pPr algn="ctr">
                        <a:lnSpc>
                          <a:spcPts val="2660"/>
                        </a:lnSpc>
                      </a:pPr>
                      <a:r>
                        <a:rPr sz="2000" spc="-5" dirty="0">
                          <a:latin typeface="Calibri"/>
                          <a:cs typeface="Calibri"/>
                        </a:rPr>
                        <a:t>9954</a:t>
                      </a:r>
                      <a:endParaRPr sz="2000" dirty="0">
                        <a:latin typeface="Calibri"/>
                        <a:cs typeface="Calibri"/>
                      </a:endParaRPr>
                    </a:p>
                  </a:txBody>
                  <a:tcPr marL="0" marR="0" marT="0" marB="0"/>
                </a:tc>
                <a:tc>
                  <a:txBody>
                    <a:bodyPr/>
                    <a:lstStyle/>
                    <a:p>
                      <a:pPr marL="58738" indent="-58738" algn="l">
                        <a:lnSpc>
                          <a:spcPts val="2660"/>
                        </a:lnSpc>
                        <a:buClr>
                          <a:srgbClr val="FF0000"/>
                        </a:buClr>
                        <a:buSzPct val="95833"/>
                        <a:buAutoNum type="romanLcParenBoth" startAt="8"/>
                        <a:tabLst>
                          <a:tab pos="339725" algn="l"/>
                        </a:tabLst>
                      </a:pPr>
                      <a:r>
                        <a:rPr sz="2000" spc="-5" dirty="0">
                          <a:latin typeface="Calibri"/>
                          <a:cs typeface="Calibri"/>
                        </a:rPr>
                        <a:t>Composite</a:t>
                      </a:r>
                      <a:r>
                        <a:rPr sz="2000" spc="705" dirty="0">
                          <a:latin typeface="Calibri"/>
                          <a:cs typeface="Calibri"/>
                        </a:rPr>
                        <a:t> </a:t>
                      </a:r>
                      <a:r>
                        <a:rPr sz="2000" dirty="0">
                          <a:latin typeface="Calibri"/>
                          <a:cs typeface="Calibri"/>
                        </a:rPr>
                        <a:t>supply</a:t>
                      </a:r>
                      <a:r>
                        <a:rPr sz="2000" spc="705" dirty="0">
                          <a:latin typeface="Calibri"/>
                          <a:cs typeface="Calibri"/>
                        </a:rPr>
                        <a:t> </a:t>
                      </a:r>
                      <a:r>
                        <a:rPr sz="2000" spc="-5" dirty="0" smtClean="0">
                          <a:latin typeface="Calibri"/>
                          <a:cs typeface="Calibri"/>
                        </a:rPr>
                        <a:t>of</a:t>
                      </a:r>
                      <a:r>
                        <a:rPr lang="en-US" sz="2000" spc="-5" dirty="0" smtClean="0">
                          <a:latin typeface="Calibri"/>
                          <a:cs typeface="Calibri"/>
                        </a:rPr>
                        <a:t> </a:t>
                      </a:r>
                      <a:r>
                        <a:rPr sz="2000" dirty="0" smtClean="0">
                          <a:latin typeface="Calibri"/>
                          <a:cs typeface="Calibri"/>
                        </a:rPr>
                        <a:t>w</a:t>
                      </a:r>
                      <a:r>
                        <a:rPr sz="2000" spc="-240" dirty="0" smtClean="0">
                          <a:latin typeface="Calibri"/>
                          <a:cs typeface="Calibri"/>
                        </a:rPr>
                        <a:t> </a:t>
                      </a:r>
                      <a:r>
                        <a:rPr sz="2000" dirty="0">
                          <a:latin typeface="Calibri"/>
                          <a:cs typeface="Calibri"/>
                        </a:rPr>
                        <a:t>o</a:t>
                      </a:r>
                      <a:r>
                        <a:rPr sz="2000" spc="-220" dirty="0">
                          <a:latin typeface="Calibri"/>
                          <a:cs typeface="Calibri"/>
                        </a:rPr>
                        <a:t> </a:t>
                      </a:r>
                      <a:r>
                        <a:rPr sz="2000" dirty="0">
                          <a:latin typeface="Calibri"/>
                          <a:cs typeface="Calibri"/>
                        </a:rPr>
                        <a:t>r</a:t>
                      </a:r>
                      <a:r>
                        <a:rPr sz="2000" spc="-220" dirty="0">
                          <a:latin typeface="Calibri"/>
                          <a:cs typeface="Calibri"/>
                        </a:rPr>
                        <a:t> </a:t>
                      </a:r>
                      <a:r>
                        <a:rPr sz="2000" dirty="0">
                          <a:latin typeface="Calibri"/>
                          <a:cs typeface="Calibri"/>
                        </a:rPr>
                        <a:t>k</a:t>
                      </a:r>
                      <a:r>
                        <a:rPr sz="2000" spc="-240" dirty="0">
                          <a:latin typeface="Calibri"/>
                          <a:cs typeface="Calibri"/>
                        </a:rPr>
                        <a:t> </a:t>
                      </a:r>
                      <a:r>
                        <a:rPr sz="2000" dirty="0">
                          <a:latin typeface="Calibri"/>
                          <a:cs typeface="Calibri"/>
                        </a:rPr>
                        <a:t>s   </a:t>
                      </a:r>
                      <a:r>
                        <a:rPr sz="2000" spc="-265" dirty="0">
                          <a:latin typeface="Calibri"/>
                          <a:cs typeface="Calibri"/>
                        </a:rPr>
                        <a:t> </a:t>
                      </a:r>
                      <a:r>
                        <a:rPr sz="2000" dirty="0">
                          <a:latin typeface="Calibri"/>
                          <a:cs typeface="Calibri"/>
                        </a:rPr>
                        <a:t>c</a:t>
                      </a:r>
                      <a:r>
                        <a:rPr sz="2000" spc="-240" dirty="0">
                          <a:latin typeface="Calibri"/>
                          <a:cs typeface="Calibri"/>
                        </a:rPr>
                        <a:t> </a:t>
                      </a:r>
                      <a:r>
                        <a:rPr sz="2000" dirty="0">
                          <a:latin typeface="Calibri"/>
                          <a:cs typeface="Calibri"/>
                        </a:rPr>
                        <a:t>o</a:t>
                      </a:r>
                      <a:r>
                        <a:rPr sz="2000" spc="-220" dirty="0">
                          <a:latin typeface="Calibri"/>
                          <a:cs typeface="Calibri"/>
                        </a:rPr>
                        <a:t> </a:t>
                      </a:r>
                      <a:r>
                        <a:rPr sz="2000" dirty="0">
                          <a:latin typeface="Calibri"/>
                          <a:cs typeface="Calibri"/>
                        </a:rPr>
                        <a:t>n</a:t>
                      </a:r>
                      <a:r>
                        <a:rPr sz="2000" spc="-240" dirty="0">
                          <a:latin typeface="Calibri"/>
                          <a:cs typeface="Calibri"/>
                        </a:rPr>
                        <a:t> </a:t>
                      </a:r>
                      <a:r>
                        <a:rPr sz="2000" dirty="0">
                          <a:latin typeface="Calibri"/>
                          <a:cs typeface="Calibri"/>
                        </a:rPr>
                        <a:t>t</a:t>
                      </a:r>
                      <a:r>
                        <a:rPr sz="2000" spc="-220" dirty="0">
                          <a:latin typeface="Calibri"/>
                          <a:cs typeface="Calibri"/>
                        </a:rPr>
                        <a:t> </a:t>
                      </a:r>
                      <a:r>
                        <a:rPr sz="2000" spc="275" dirty="0">
                          <a:latin typeface="Calibri"/>
                          <a:cs typeface="Calibri"/>
                        </a:rPr>
                        <a:t>r</a:t>
                      </a:r>
                      <a:r>
                        <a:rPr sz="2000" dirty="0">
                          <a:latin typeface="Calibri"/>
                          <a:cs typeface="Calibri"/>
                        </a:rPr>
                        <a:t>a</a:t>
                      </a:r>
                      <a:r>
                        <a:rPr sz="2000" spc="-220" dirty="0">
                          <a:latin typeface="Calibri"/>
                          <a:cs typeface="Calibri"/>
                        </a:rPr>
                        <a:t> </a:t>
                      </a:r>
                      <a:r>
                        <a:rPr sz="2000" dirty="0">
                          <a:latin typeface="Calibri"/>
                          <a:cs typeface="Calibri"/>
                        </a:rPr>
                        <a:t>c</a:t>
                      </a:r>
                      <a:r>
                        <a:rPr sz="2000" spc="-220" dirty="0">
                          <a:latin typeface="Calibri"/>
                          <a:cs typeface="Calibri"/>
                        </a:rPr>
                        <a:t> </a:t>
                      </a:r>
                      <a:r>
                        <a:rPr sz="2000" dirty="0">
                          <a:latin typeface="Calibri"/>
                          <a:cs typeface="Calibri"/>
                        </a:rPr>
                        <a:t>t   </a:t>
                      </a:r>
                      <a:r>
                        <a:rPr sz="2000" spc="-265" dirty="0">
                          <a:latin typeface="Calibri"/>
                          <a:cs typeface="Calibri"/>
                        </a:rPr>
                        <a:t> </a:t>
                      </a:r>
                      <a:r>
                        <a:rPr sz="2000" dirty="0">
                          <a:latin typeface="Calibri"/>
                          <a:cs typeface="Calibri"/>
                        </a:rPr>
                        <a:t>a</a:t>
                      </a:r>
                      <a:r>
                        <a:rPr sz="2000" spc="-220" dirty="0">
                          <a:latin typeface="Calibri"/>
                          <a:cs typeface="Calibri"/>
                        </a:rPr>
                        <a:t> </a:t>
                      </a:r>
                      <a:r>
                        <a:rPr sz="2000" dirty="0">
                          <a:latin typeface="Calibri"/>
                          <a:cs typeface="Calibri"/>
                        </a:rPr>
                        <a:t>n</a:t>
                      </a:r>
                      <a:r>
                        <a:rPr sz="2000" spc="-220" dirty="0">
                          <a:latin typeface="Calibri"/>
                          <a:cs typeface="Calibri"/>
                        </a:rPr>
                        <a:t> </a:t>
                      </a:r>
                      <a:r>
                        <a:rPr sz="2000" dirty="0">
                          <a:latin typeface="Calibri"/>
                          <a:cs typeface="Calibri"/>
                        </a:rPr>
                        <a:t>d  </a:t>
                      </a:r>
                      <a:r>
                        <a:rPr sz="2000" spc="105" dirty="0">
                          <a:latin typeface="Calibri"/>
                          <a:cs typeface="Calibri"/>
                        </a:rPr>
                        <a:t>associated</a:t>
                      </a:r>
                      <a:r>
                        <a:rPr sz="2000" spc="110" dirty="0">
                          <a:latin typeface="Calibri"/>
                          <a:cs typeface="Calibri"/>
                        </a:rPr>
                        <a:t> services</a:t>
                      </a:r>
                      <a:r>
                        <a:rPr sz="2000" spc="114" dirty="0">
                          <a:latin typeface="Calibri"/>
                          <a:cs typeface="Calibri"/>
                        </a:rPr>
                        <a:t> </a:t>
                      </a:r>
                      <a:r>
                        <a:rPr sz="2000" spc="60" dirty="0">
                          <a:latin typeface="Calibri"/>
                          <a:cs typeface="Calibri"/>
                        </a:rPr>
                        <a:t>in </a:t>
                      </a:r>
                      <a:r>
                        <a:rPr sz="2000" spc="65" dirty="0">
                          <a:latin typeface="Calibri"/>
                          <a:cs typeface="Calibri"/>
                        </a:rPr>
                        <a:t> </a:t>
                      </a:r>
                      <a:r>
                        <a:rPr sz="2000" spc="-5" dirty="0">
                          <a:latin typeface="Calibri"/>
                          <a:cs typeface="Calibri"/>
                        </a:rPr>
                        <a:t>respect of </a:t>
                      </a:r>
                      <a:r>
                        <a:rPr sz="2000" spc="-15" dirty="0">
                          <a:latin typeface="Calibri"/>
                          <a:cs typeface="Calibri"/>
                        </a:rPr>
                        <a:t>offshore works </a:t>
                      </a:r>
                      <a:r>
                        <a:rPr sz="2000" spc="-10" dirty="0">
                          <a:latin typeface="Calibri"/>
                          <a:cs typeface="Calibri"/>
                        </a:rPr>
                        <a:t> </a:t>
                      </a:r>
                      <a:r>
                        <a:rPr sz="2000" spc="5" dirty="0">
                          <a:latin typeface="Calibri"/>
                          <a:cs typeface="Calibri"/>
                        </a:rPr>
                        <a:t>contract</a:t>
                      </a:r>
                      <a:r>
                        <a:rPr sz="2000" spc="10" dirty="0">
                          <a:latin typeface="Calibri"/>
                          <a:cs typeface="Calibri"/>
                        </a:rPr>
                        <a:t> relating</a:t>
                      </a:r>
                      <a:r>
                        <a:rPr sz="2000" spc="565" dirty="0">
                          <a:latin typeface="Calibri"/>
                          <a:cs typeface="Calibri"/>
                        </a:rPr>
                        <a:t> </a:t>
                      </a:r>
                      <a:r>
                        <a:rPr sz="2000" dirty="0">
                          <a:latin typeface="Calibri"/>
                          <a:cs typeface="Calibri"/>
                        </a:rPr>
                        <a:t>to</a:t>
                      </a:r>
                      <a:r>
                        <a:rPr sz="2000" spc="5" dirty="0">
                          <a:latin typeface="Calibri"/>
                          <a:cs typeface="Calibri"/>
                        </a:rPr>
                        <a:t> </a:t>
                      </a:r>
                      <a:r>
                        <a:rPr sz="2000" spc="10" dirty="0">
                          <a:latin typeface="Calibri"/>
                          <a:cs typeface="Calibri"/>
                        </a:rPr>
                        <a:t>oil </a:t>
                      </a:r>
                      <a:r>
                        <a:rPr sz="2000" spc="-530" dirty="0">
                          <a:latin typeface="Calibri"/>
                          <a:cs typeface="Calibri"/>
                        </a:rPr>
                        <a:t> </a:t>
                      </a:r>
                      <a:r>
                        <a:rPr sz="2000" dirty="0">
                          <a:latin typeface="Calibri"/>
                          <a:cs typeface="Calibri"/>
                        </a:rPr>
                        <a:t>and</a:t>
                      </a:r>
                      <a:r>
                        <a:rPr sz="2000" spc="5" dirty="0">
                          <a:latin typeface="Calibri"/>
                          <a:cs typeface="Calibri"/>
                        </a:rPr>
                        <a:t> </a:t>
                      </a:r>
                      <a:r>
                        <a:rPr sz="2000" spc="-15" dirty="0">
                          <a:latin typeface="Calibri"/>
                          <a:cs typeface="Calibri"/>
                        </a:rPr>
                        <a:t>gas</a:t>
                      </a:r>
                      <a:r>
                        <a:rPr sz="2000" spc="-10" dirty="0">
                          <a:latin typeface="Calibri"/>
                          <a:cs typeface="Calibri"/>
                        </a:rPr>
                        <a:t> </a:t>
                      </a:r>
                      <a:r>
                        <a:rPr sz="2000" spc="-15" dirty="0">
                          <a:latin typeface="Calibri"/>
                          <a:cs typeface="Calibri"/>
                        </a:rPr>
                        <a:t>exploration</a:t>
                      </a:r>
                      <a:r>
                        <a:rPr sz="2000" spc="-10" dirty="0">
                          <a:latin typeface="Calibri"/>
                          <a:cs typeface="Calibri"/>
                        </a:rPr>
                        <a:t> </a:t>
                      </a:r>
                      <a:r>
                        <a:rPr sz="2000" dirty="0">
                          <a:latin typeface="Calibri"/>
                          <a:cs typeface="Calibri"/>
                        </a:rPr>
                        <a:t>and </a:t>
                      </a:r>
                      <a:r>
                        <a:rPr sz="2000" spc="5" dirty="0">
                          <a:latin typeface="Calibri"/>
                          <a:cs typeface="Calibri"/>
                        </a:rPr>
                        <a:t> </a:t>
                      </a:r>
                      <a:r>
                        <a:rPr sz="2000" spc="-5" dirty="0">
                          <a:latin typeface="Calibri"/>
                          <a:cs typeface="Calibri"/>
                        </a:rPr>
                        <a:t>production</a:t>
                      </a:r>
                      <a:endParaRPr sz="2000" dirty="0">
                        <a:latin typeface="Calibri"/>
                        <a:cs typeface="Calibri"/>
                      </a:endParaRPr>
                    </a:p>
                    <a:p>
                      <a:pPr marL="52069" marR="38735" algn="l">
                        <a:lnSpc>
                          <a:spcPct val="100699"/>
                        </a:lnSpc>
                        <a:spcBef>
                          <a:spcPts val="5"/>
                        </a:spcBef>
                        <a:buClr>
                          <a:srgbClr val="FF0000"/>
                        </a:buClr>
                        <a:buSzPct val="95833"/>
                        <a:buAutoNum type="romanLcParenBoth" startAt="9"/>
                        <a:tabLst>
                          <a:tab pos="655320" algn="l"/>
                        </a:tabLst>
                      </a:pPr>
                      <a:r>
                        <a:rPr sz="2000" dirty="0" smtClean="0">
                          <a:latin typeface="Calibri"/>
                          <a:cs typeface="Calibri"/>
                        </a:rPr>
                        <a:t>W</a:t>
                      </a:r>
                      <a:r>
                        <a:rPr sz="2000" spc="-220" dirty="0" smtClean="0">
                          <a:latin typeface="Calibri"/>
                          <a:cs typeface="Calibri"/>
                        </a:rPr>
                        <a:t> </a:t>
                      </a:r>
                      <a:r>
                        <a:rPr sz="2000" dirty="0">
                          <a:latin typeface="Calibri"/>
                          <a:cs typeface="Calibri"/>
                        </a:rPr>
                        <a:t>o</a:t>
                      </a:r>
                      <a:r>
                        <a:rPr sz="2000" spc="-120" dirty="0">
                          <a:latin typeface="Calibri"/>
                          <a:cs typeface="Calibri"/>
                        </a:rPr>
                        <a:t> </a:t>
                      </a:r>
                      <a:r>
                        <a:rPr sz="2000" dirty="0">
                          <a:latin typeface="Calibri"/>
                          <a:cs typeface="Calibri"/>
                        </a:rPr>
                        <a:t>r</a:t>
                      </a:r>
                      <a:r>
                        <a:rPr sz="2000" spc="-120" dirty="0">
                          <a:latin typeface="Calibri"/>
                          <a:cs typeface="Calibri"/>
                        </a:rPr>
                        <a:t> </a:t>
                      </a:r>
                      <a:r>
                        <a:rPr sz="2000" dirty="0">
                          <a:latin typeface="Calibri"/>
                          <a:cs typeface="Calibri"/>
                        </a:rPr>
                        <a:t>k</a:t>
                      </a:r>
                      <a:r>
                        <a:rPr sz="2000" spc="-140" dirty="0">
                          <a:latin typeface="Calibri"/>
                          <a:cs typeface="Calibri"/>
                        </a:rPr>
                        <a:t> </a:t>
                      </a:r>
                      <a:r>
                        <a:rPr sz="2000" dirty="0">
                          <a:latin typeface="Calibri"/>
                          <a:cs typeface="Calibri"/>
                        </a:rPr>
                        <a:t>s   </a:t>
                      </a:r>
                      <a:r>
                        <a:rPr sz="2000" spc="-220" dirty="0">
                          <a:latin typeface="Calibri"/>
                          <a:cs typeface="Calibri"/>
                        </a:rPr>
                        <a:t> </a:t>
                      </a:r>
                      <a:r>
                        <a:rPr sz="2000" dirty="0">
                          <a:latin typeface="Calibri"/>
                          <a:cs typeface="Calibri"/>
                        </a:rPr>
                        <a:t>c</a:t>
                      </a:r>
                      <a:r>
                        <a:rPr sz="2000" spc="-140" dirty="0">
                          <a:latin typeface="Calibri"/>
                          <a:cs typeface="Calibri"/>
                        </a:rPr>
                        <a:t> </a:t>
                      </a:r>
                      <a:r>
                        <a:rPr sz="2000" dirty="0">
                          <a:latin typeface="Calibri"/>
                          <a:cs typeface="Calibri"/>
                        </a:rPr>
                        <a:t>o</a:t>
                      </a:r>
                      <a:r>
                        <a:rPr sz="2000" spc="-120" dirty="0">
                          <a:latin typeface="Calibri"/>
                          <a:cs typeface="Calibri"/>
                        </a:rPr>
                        <a:t> </a:t>
                      </a:r>
                      <a:r>
                        <a:rPr sz="2000" dirty="0">
                          <a:latin typeface="Calibri"/>
                          <a:cs typeface="Calibri"/>
                        </a:rPr>
                        <a:t>n</a:t>
                      </a:r>
                      <a:r>
                        <a:rPr sz="2000" spc="-140" dirty="0">
                          <a:latin typeface="Calibri"/>
                          <a:cs typeface="Calibri"/>
                        </a:rPr>
                        <a:t> </a:t>
                      </a:r>
                      <a:r>
                        <a:rPr sz="2000" dirty="0">
                          <a:latin typeface="Calibri"/>
                          <a:cs typeface="Calibri"/>
                        </a:rPr>
                        <a:t>t</a:t>
                      </a:r>
                      <a:r>
                        <a:rPr sz="2000" spc="-120" dirty="0">
                          <a:latin typeface="Calibri"/>
                          <a:cs typeface="Calibri"/>
                        </a:rPr>
                        <a:t> </a:t>
                      </a:r>
                      <a:r>
                        <a:rPr sz="2000" dirty="0">
                          <a:latin typeface="Calibri"/>
                          <a:cs typeface="Calibri"/>
                        </a:rPr>
                        <a:t>r</a:t>
                      </a:r>
                      <a:r>
                        <a:rPr sz="2000" spc="-170" dirty="0">
                          <a:latin typeface="Calibri"/>
                          <a:cs typeface="Calibri"/>
                        </a:rPr>
                        <a:t> </a:t>
                      </a:r>
                      <a:r>
                        <a:rPr sz="2000" dirty="0">
                          <a:latin typeface="Calibri"/>
                          <a:cs typeface="Calibri"/>
                        </a:rPr>
                        <a:t>a</a:t>
                      </a:r>
                      <a:r>
                        <a:rPr sz="2000" spc="-120" dirty="0">
                          <a:latin typeface="Calibri"/>
                          <a:cs typeface="Calibri"/>
                        </a:rPr>
                        <a:t> </a:t>
                      </a:r>
                      <a:r>
                        <a:rPr sz="2000" dirty="0">
                          <a:latin typeface="Calibri"/>
                          <a:cs typeface="Calibri"/>
                        </a:rPr>
                        <a:t>c</a:t>
                      </a:r>
                      <a:r>
                        <a:rPr sz="2000" spc="-120" dirty="0">
                          <a:latin typeface="Calibri"/>
                          <a:cs typeface="Calibri"/>
                        </a:rPr>
                        <a:t> </a:t>
                      </a:r>
                      <a:r>
                        <a:rPr sz="2000" dirty="0">
                          <a:latin typeface="Calibri"/>
                          <a:cs typeface="Calibri"/>
                        </a:rPr>
                        <a:t>t  </a:t>
                      </a:r>
                      <a:r>
                        <a:rPr sz="2000" spc="20" dirty="0">
                          <a:latin typeface="Calibri"/>
                          <a:cs typeface="Calibri"/>
                        </a:rPr>
                        <a:t>services</a:t>
                      </a:r>
                      <a:r>
                        <a:rPr sz="2000" spc="25" dirty="0">
                          <a:latin typeface="Calibri"/>
                          <a:cs typeface="Calibri"/>
                        </a:rPr>
                        <a:t> </a:t>
                      </a:r>
                      <a:r>
                        <a:rPr sz="2000" spc="15" dirty="0">
                          <a:latin typeface="Calibri"/>
                          <a:cs typeface="Calibri"/>
                        </a:rPr>
                        <a:t>provided</a:t>
                      </a:r>
                      <a:r>
                        <a:rPr sz="2000" spc="20" dirty="0">
                          <a:latin typeface="Calibri"/>
                          <a:cs typeface="Calibri"/>
                        </a:rPr>
                        <a:t> </a:t>
                      </a:r>
                      <a:r>
                        <a:rPr sz="2000" spc="5" dirty="0">
                          <a:latin typeface="Calibri"/>
                          <a:cs typeface="Calibri"/>
                        </a:rPr>
                        <a:t>by</a:t>
                      </a:r>
                      <a:r>
                        <a:rPr sz="2000" spc="10" dirty="0">
                          <a:latin typeface="Calibri"/>
                          <a:cs typeface="Calibri"/>
                        </a:rPr>
                        <a:t> </a:t>
                      </a:r>
                      <a:r>
                        <a:rPr sz="2000" dirty="0">
                          <a:latin typeface="Calibri"/>
                          <a:cs typeface="Calibri"/>
                        </a:rPr>
                        <a:t>a </a:t>
                      </a:r>
                      <a:r>
                        <a:rPr sz="2000" spc="-530" dirty="0">
                          <a:latin typeface="Calibri"/>
                          <a:cs typeface="Calibri"/>
                        </a:rPr>
                        <a:t> </a:t>
                      </a:r>
                      <a:r>
                        <a:rPr sz="2000" spc="30" dirty="0">
                          <a:latin typeface="Calibri"/>
                          <a:cs typeface="Calibri"/>
                        </a:rPr>
                        <a:t>sub-contractor</a:t>
                      </a:r>
                      <a:r>
                        <a:rPr sz="2000" spc="35" dirty="0">
                          <a:latin typeface="Calibri"/>
                          <a:cs typeface="Calibri"/>
                        </a:rPr>
                        <a:t> </a:t>
                      </a:r>
                      <a:r>
                        <a:rPr sz="2000" spc="10" dirty="0">
                          <a:latin typeface="Calibri"/>
                          <a:cs typeface="Calibri"/>
                        </a:rPr>
                        <a:t>to</a:t>
                      </a:r>
                      <a:r>
                        <a:rPr sz="2000" spc="565" dirty="0">
                          <a:latin typeface="Calibri"/>
                          <a:cs typeface="Calibri"/>
                        </a:rPr>
                        <a:t> </a:t>
                      </a:r>
                      <a:r>
                        <a:rPr sz="2000" spc="45" dirty="0">
                          <a:latin typeface="Calibri"/>
                          <a:cs typeface="Calibri"/>
                        </a:rPr>
                        <a:t>main </a:t>
                      </a:r>
                      <a:r>
                        <a:rPr sz="2000" spc="-530" dirty="0">
                          <a:latin typeface="Calibri"/>
                          <a:cs typeface="Calibri"/>
                        </a:rPr>
                        <a:t> </a:t>
                      </a:r>
                      <a:r>
                        <a:rPr sz="2000" kern="1200" spc="20" dirty="0">
                          <a:solidFill>
                            <a:schemeClr val="dk1"/>
                          </a:solidFill>
                          <a:latin typeface="Calibri"/>
                          <a:ea typeface="+mn-ea"/>
                          <a:cs typeface="Calibri"/>
                        </a:rPr>
                        <a:t>contractor providing  </a:t>
                      </a:r>
                      <a:r>
                        <a:rPr lang="en-US" sz="2000" kern="1200" spc="20" dirty="0" smtClean="0">
                          <a:solidFill>
                            <a:schemeClr val="dk1"/>
                          </a:solidFill>
                          <a:latin typeface="Calibri"/>
                          <a:ea typeface="+mn-ea"/>
                          <a:cs typeface="Calibri"/>
                        </a:rPr>
                        <a:t>Works contract services involving predominantly earth work</a:t>
                      </a:r>
                      <a:endParaRPr sz="2000" kern="1200" spc="20" dirty="0">
                        <a:solidFill>
                          <a:schemeClr val="dk1"/>
                        </a:solidFill>
                        <a:latin typeface="Calibri"/>
                        <a:ea typeface="+mn-ea"/>
                        <a:cs typeface="Calibri"/>
                      </a:endParaRPr>
                    </a:p>
                  </a:txBody>
                  <a:tcPr marL="0" marR="0" marT="0" marB="0"/>
                </a:tc>
                <a:tc>
                  <a:txBody>
                    <a:bodyPr/>
                    <a:lstStyle/>
                    <a:p>
                      <a:pPr marL="52069">
                        <a:lnSpc>
                          <a:spcPts val="2660"/>
                        </a:lnSpc>
                      </a:pPr>
                      <a:r>
                        <a:rPr sz="2000" dirty="0">
                          <a:latin typeface="Calibri"/>
                          <a:cs typeface="Calibri"/>
                        </a:rPr>
                        <a:t>T</a:t>
                      </a:r>
                      <a:r>
                        <a:rPr sz="2000" spc="20" dirty="0">
                          <a:latin typeface="Calibri"/>
                          <a:cs typeface="Calibri"/>
                        </a:rPr>
                        <a:t> </a:t>
                      </a:r>
                      <a:r>
                        <a:rPr sz="2000" dirty="0">
                          <a:latin typeface="Calibri"/>
                          <a:cs typeface="Calibri"/>
                        </a:rPr>
                        <a:t>a</a:t>
                      </a:r>
                      <a:r>
                        <a:rPr sz="2000" spc="185" dirty="0">
                          <a:latin typeface="Calibri"/>
                          <a:cs typeface="Calibri"/>
                        </a:rPr>
                        <a:t> </a:t>
                      </a:r>
                      <a:r>
                        <a:rPr sz="2000" dirty="0">
                          <a:latin typeface="Calibri"/>
                          <a:cs typeface="Calibri"/>
                        </a:rPr>
                        <a:t>x</a:t>
                      </a:r>
                      <a:r>
                        <a:rPr sz="2000" spc="165" dirty="0">
                          <a:latin typeface="Calibri"/>
                          <a:cs typeface="Calibri"/>
                        </a:rPr>
                        <a:t> </a:t>
                      </a:r>
                      <a:r>
                        <a:rPr sz="2000" dirty="0">
                          <a:latin typeface="Calibri"/>
                          <a:cs typeface="Calibri"/>
                        </a:rPr>
                        <a:t>a</a:t>
                      </a:r>
                      <a:r>
                        <a:rPr sz="2000" spc="204" dirty="0">
                          <a:latin typeface="Calibri"/>
                          <a:cs typeface="Calibri"/>
                        </a:rPr>
                        <a:t> </a:t>
                      </a:r>
                      <a:r>
                        <a:rPr sz="2000" dirty="0">
                          <a:latin typeface="Calibri"/>
                          <a:cs typeface="Calibri"/>
                        </a:rPr>
                        <a:t>b</a:t>
                      </a:r>
                      <a:r>
                        <a:rPr sz="2000" spc="204" dirty="0">
                          <a:latin typeface="Calibri"/>
                          <a:cs typeface="Calibri"/>
                        </a:rPr>
                        <a:t> </a:t>
                      </a:r>
                      <a:r>
                        <a:rPr sz="2000" dirty="0">
                          <a:latin typeface="Calibri"/>
                          <a:cs typeface="Calibri"/>
                        </a:rPr>
                        <a:t>l</a:t>
                      </a:r>
                      <a:r>
                        <a:rPr sz="2000" spc="200" dirty="0">
                          <a:latin typeface="Calibri"/>
                          <a:cs typeface="Calibri"/>
                        </a:rPr>
                        <a:t> </a:t>
                      </a:r>
                      <a:r>
                        <a:rPr sz="2000" dirty="0">
                          <a:latin typeface="Calibri"/>
                          <a:cs typeface="Calibri"/>
                        </a:rPr>
                        <a:t>e</a:t>
                      </a:r>
                    </a:p>
                    <a:p>
                      <a:pPr marL="52069">
                        <a:lnSpc>
                          <a:spcPct val="100000"/>
                        </a:lnSpc>
                        <a:spcBef>
                          <a:spcPts val="20"/>
                        </a:spcBef>
                      </a:pPr>
                      <a:r>
                        <a:rPr sz="2000" spc="-10" dirty="0">
                          <a:latin typeface="Calibri"/>
                          <a:cs typeface="Calibri"/>
                        </a:rPr>
                        <a:t>person</a:t>
                      </a:r>
                      <a:endParaRPr sz="2000" dirty="0">
                        <a:latin typeface="Calibri"/>
                        <a:cs typeface="Calibri"/>
                      </a:endParaRPr>
                    </a:p>
                    <a:p>
                      <a:pPr>
                        <a:lnSpc>
                          <a:spcPct val="100000"/>
                        </a:lnSpc>
                      </a:pPr>
                      <a:endParaRPr sz="2000" dirty="0">
                        <a:latin typeface="Times New Roman"/>
                        <a:cs typeface="Times New Roman"/>
                      </a:endParaRPr>
                    </a:p>
                    <a:p>
                      <a:pPr>
                        <a:lnSpc>
                          <a:spcPct val="100000"/>
                        </a:lnSpc>
                      </a:pPr>
                      <a:endParaRPr sz="2000" dirty="0">
                        <a:latin typeface="Times New Roman"/>
                        <a:cs typeface="Times New Roman"/>
                      </a:endParaRPr>
                    </a:p>
                    <a:p>
                      <a:pPr>
                        <a:lnSpc>
                          <a:spcPct val="100000"/>
                        </a:lnSpc>
                      </a:pPr>
                      <a:endParaRPr sz="2000" dirty="0">
                        <a:latin typeface="Times New Roman"/>
                        <a:cs typeface="Times New Roman"/>
                      </a:endParaRPr>
                    </a:p>
                    <a:p>
                      <a:pPr>
                        <a:lnSpc>
                          <a:spcPct val="100000"/>
                        </a:lnSpc>
                      </a:pPr>
                      <a:endParaRPr sz="2000" dirty="0">
                        <a:latin typeface="Times New Roman"/>
                        <a:cs typeface="Times New Roman"/>
                      </a:endParaRPr>
                    </a:p>
                    <a:p>
                      <a:pPr>
                        <a:lnSpc>
                          <a:spcPct val="100000"/>
                        </a:lnSpc>
                      </a:pPr>
                      <a:endParaRPr sz="2000" dirty="0">
                        <a:latin typeface="Times New Roman"/>
                        <a:cs typeface="Times New Roman"/>
                      </a:endParaRPr>
                    </a:p>
                    <a:p>
                      <a:pPr>
                        <a:lnSpc>
                          <a:spcPct val="100000"/>
                        </a:lnSpc>
                        <a:spcBef>
                          <a:spcPts val="35"/>
                        </a:spcBef>
                      </a:pPr>
                      <a:endParaRPr sz="2000" dirty="0">
                        <a:latin typeface="Times New Roman"/>
                        <a:cs typeface="Times New Roman"/>
                      </a:endParaRPr>
                    </a:p>
                    <a:p>
                      <a:pPr marL="52069" marR="43815" algn="l">
                        <a:lnSpc>
                          <a:spcPct val="100699"/>
                        </a:lnSpc>
                      </a:pPr>
                      <a:r>
                        <a:rPr sz="2000" dirty="0">
                          <a:latin typeface="Calibri"/>
                          <a:cs typeface="Calibri"/>
                        </a:rPr>
                        <a:t>S</a:t>
                      </a:r>
                      <a:r>
                        <a:rPr sz="2000" spc="5" dirty="0">
                          <a:latin typeface="Calibri"/>
                          <a:cs typeface="Calibri"/>
                        </a:rPr>
                        <a:t> </a:t>
                      </a:r>
                      <a:r>
                        <a:rPr sz="2000" dirty="0">
                          <a:latin typeface="Calibri"/>
                          <a:cs typeface="Calibri"/>
                        </a:rPr>
                        <a:t>u</a:t>
                      </a:r>
                      <a:r>
                        <a:rPr sz="2000" spc="5" dirty="0">
                          <a:latin typeface="Calibri"/>
                          <a:cs typeface="Calibri"/>
                        </a:rPr>
                        <a:t> </a:t>
                      </a:r>
                      <a:r>
                        <a:rPr sz="2000" dirty="0">
                          <a:latin typeface="Calibri"/>
                          <a:cs typeface="Calibri"/>
                        </a:rPr>
                        <a:t>b</a:t>
                      </a:r>
                      <a:r>
                        <a:rPr sz="2000" spc="5" dirty="0">
                          <a:latin typeface="Calibri"/>
                          <a:cs typeface="Calibri"/>
                        </a:rPr>
                        <a:t> </a:t>
                      </a:r>
                      <a:r>
                        <a:rPr sz="2000" dirty="0">
                          <a:latin typeface="Calibri"/>
                          <a:cs typeface="Calibri"/>
                        </a:rPr>
                        <a:t>- </a:t>
                      </a:r>
                      <a:r>
                        <a:rPr sz="2000" spc="5" dirty="0">
                          <a:latin typeface="Calibri"/>
                          <a:cs typeface="Calibri"/>
                        </a:rPr>
                        <a:t> </a:t>
                      </a:r>
                      <a:r>
                        <a:rPr sz="2000" spc="170" dirty="0">
                          <a:latin typeface="Calibri"/>
                          <a:cs typeface="Calibri"/>
                        </a:rPr>
                        <a:t>c</a:t>
                      </a:r>
                      <a:r>
                        <a:rPr sz="2000" spc="190" dirty="0">
                          <a:latin typeface="Calibri"/>
                          <a:cs typeface="Calibri"/>
                        </a:rPr>
                        <a:t>o</a:t>
                      </a:r>
                      <a:r>
                        <a:rPr sz="2000" spc="170" dirty="0">
                          <a:latin typeface="Calibri"/>
                          <a:cs typeface="Calibri"/>
                        </a:rPr>
                        <a:t>n</a:t>
                      </a:r>
                      <a:r>
                        <a:rPr sz="2000" spc="185" dirty="0">
                          <a:latin typeface="Calibri"/>
                          <a:cs typeface="Calibri"/>
                        </a:rPr>
                        <a:t>t</a:t>
                      </a:r>
                      <a:r>
                        <a:rPr sz="2000" spc="140" dirty="0">
                          <a:latin typeface="Calibri"/>
                          <a:cs typeface="Calibri"/>
                        </a:rPr>
                        <a:t>r</a:t>
                      </a:r>
                      <a:r>
                        <a:rPr sz="2000" spc="190" dirty="0">
                          <a:latin typeface="Calibri"/>
                          <a:cs typeface="Calibri"/>
                        </a:rPr>
                        <a:t>ac</a:t>
                      </a:r>
                      <a:r>
                        <a:rPr sz="2000" spc="165" dirty="0">
                          <a:latin typeface="Calibri"/>
                          <a:cs typeface="Calibri"/>
                        </a:rPr>
                        <a:t>t</a:t>
                      </a:r>
                      <a:r>
                        <a:rPr sz="2000" spc="190" dirty="0">
                          <a:latin typeface="Calibri"/>
                          <a:cs typeface="Calibri"/>
                        </a:rPr>
                        <a:t>o</a:t>
                      </a:r>
                      <a:r>
                        <a:rPr sz="2000" dirty="0">
                          <a:latin typeface="Calibri"/>
                          <a:cs typeface="Calibri"/>
                        </a:rPr>
                        <a:t>r  </a:t>
                      </a:r>
                      <a:r>
                        <a:rPr sz="2000" dirty="0" smtClean="0">
                          <a:latin typeface="Calibri"/>
                          <a:cs typeface="Calibri"/>
                        </a:rPr>
                        <a:t>to</a:t>
                      </a:r>
                      <a:r>
                        <a:rPr lang="en-US" sz="2000" dirty="0" smtClean="0">
                          <a:latin typeface="Calibri"/>
                          <a:cs typeface="Calibri"/>
                        </a:rPr>
                        <a:t> </a:t>
                      </a:r>
                      <a:r>
                        <a:rPr sz="2000" spc="5" dirty="0" smtClean="0">
                          <a:latin typeface="Calibri"/>
                          <a:cs typeface="Calibri"/>
                        </a:rPr>
                        <a:t> </a:t>
                      </a:r>
                      <a:r>
                        <a:rPr sz="2000" dirty="0">
                          <a:latin typeface="Calibri"/>
                          <a:cs typeface="Calibri"/>
                        </a:rPr>
                        <a:t>m a i n </a:t>
                      </a:r>
                      <a:r>
                        <a:rPr sz="2000" spc="5" dirty="0">
                          <a:latin typeface="Calibri"/>
                          <a:cs typeface="Calibri"/>
                        </a:rPr>
                        <a:t> </a:t>
                      </a:r>
                      <a:r>
                        <a:rPr sz="2000" spc="-15" dirty="0">
                          <a:latin typeface="Calibri"/>
                          <a:cs typeface="Calibri"/>
                        </a:rPr>
                        <a:t>contractor</a:t>
                      </a:r>
                      <a:endParaRPr sz="2000" dirty="0">
                        <a:latin typeface="Calibri"/>
                        <a:cs typeface="Calibri"/>
                      </a:endParaRPr>
                    </a:p>
                  </a:txBody>
                  <a:tcPr marL="0" marR="0" marT="0" marB="0"/>
                </a:tc>
                <a:tc>
                  <a:txBody>
                    <a:bodyPr/>
                    <a:lstStyle/>
                    <a:p>
                      <a:pPr marL="52069">
                        <a:lnSpc>
                          <a:spcPts val="2660"/>
                        </a:lnSpc>
                      </a:pPr>
                      <a:r>
                        <a:rPr sz="2000" spc="-15" dirty="0">
                          <a:latin typeface="Calibri"/>
                          <a:cs typeface="Calibri"/>
                        </a:rPr>
                        <a:t>Any</a:t>
                      </a:r>
                      <a:r>
                        <a:rPr sz="2000" spc="-35" dirty="0">
                          <a:latin typeface="Calibri"/>
                          <a:cs typeface="Calibri"/>
                        </a:rPr>
                        <a:t> </a:t>
                      </a:r>
                      <a:r>
                        <a:rPr sz="2000" spc="-10" dirty="0">
                          <a:latin typeface="Calibri"/>
                          <a:cs typeface="Calibri"/>
                        </a:rPr>
                        <a:t>person</a:t>
                      </a:r>
                      <a:endParaRPr sz="2000" dirty="0">
                        <a:latin typeface="Calibri"/>
                        <a:cs typeface="Calibri"/>
                      </a:endParaRPr>
                    </a:p>
                    <a:p>
                      <a:pPr>
                        <a:lnSpc>
                          <a:spcPct val="100000"/>
                        </a:lnSpc>
                      </a:pPr>
                      <a:endParaRPr sz="2000" dirty="0">
                        <a:latin typeface="Times New Roman"/>
                        <a:cs typeface="Times New Roman"/>
                      </a:endParaRPr>
                    </a:p>
                    <a:p>
                      <a:pPr>
                        <a:lnSpc>
                          <a:spcPct val="100000"/>
                        </a:lnSpc>
                      </a:pPr>
                      <a:endParaRPr sz="2000" dirty="0">
                        <a:latin typeface="Times New Roman"/>
                        <a:cs typeface="Times New Roman"/>
                      </a:endParaRPr>
                    </a:p>
                    <a:p>
                      <a:pPr>
                        <a:lnSpc>
                          <a:spcPct val="100000"/>
                        </a:lnSpc>
                      </a:pPr>
                      <a:endParaRPr sz="2000" dirty="0">
                        <a:latin typeface="Times New Roman"/>
                        <a:cs typeface="Times New Roman"/>
                      </a:endParaRPr>
                    </a:p>
                    <a:p>
                      <a:pPr>
                        <a:lnSpc>
                          <a:spcPct val="100000"/>
                        </a:lnSpc>
                      </a:pPr>
                      <a:endParaRPr sz="2000" dirty="0">
                        <a:latin typeface="Times New Roman"/>
                        <a:cs typeface="Times New Roman"/>
                      </a:endParaRPr>
                    </a:p>
                    <a:p>
                      <a:pPr>
                        <a:lnSpc>
                          <a:spcPct val="100000"/>
                        </a:lnSpc>
                      </a:pPr>
                      <a:endParaRPr sz="2000" dirty="0">
                        <a:latin typeface="Times New Roman"/>
                        <a:cs typeface="Times New Roman"/>
                      </a:endParaRPr>
                    </a:p>
                    <a:p>
                      <a:pPr>
                        <a:lnSpc>
                          <a:spcPct val="100000"/>
                        </a:lnSpc>
                      </a:pPr>
                      <a:endParaRPr sz="2000" dirty="0">
                        <a:latin typeface="Times New Roman"/>
                        <a:cs typeface="Times New Roman"/>
                      </a:endParaRPr>
                    </a:p>
                    <a:p>
                      <a:pPr>
                        <a:lnSpc>
                          <a:spcPct val="100000"/>
                        </a:lnSpc>
                        <a:spcBef>
                          <a:spcPts val="20"/>
                        </a:spcBef>
                      </a:pPr>
                      <a:endParaRPr sz="2000" dirty="0">
                        <a:latin typeface="Times New Roman"/>
                        <a:cs typeface="Times New Roman"/>
                      </a:endParaRPr>
                    </a:p>
                    <a:p>
                      <a:pPr marL="52069">
                        <a:lnSpc>
                          <a:spcPct val="100000"/>
                        </a:lnSpc>
                        <a:spcBef>
                          <a:spcPts val="5"/>
                        </a:spcBef>
                      </a:pPr>
                      <a:r>
                        <a:rPr sz="2000" spc="-10" dirty="0">
                          <a:latin typeface="Calibri"/>
                          <a:cs typeface="Calibri"/>
                        </a:rPr>
                        <a:t>Government</a:t>
                      </a:r>
                      <a:endParaRPr sz="2000" dirty="0">
                        <a:latin typeface="Calibri"/>
                        <a:cs typeface="Calibri"/>
                      </a:endParaRPr>
                    </a:p>
                  </a:txBody>
                  <a:tcPr marL="0" marR="0" marT="0" marB="0"/>
                </a:tc>
                <a:tc>
                  <a:txBody>
                    <a:bodyPr/>
                    <a:lstStyle/>
                    <a:p>
                      <a:pPr algn="ctr">
                        <a:lnSpc>
                          <a:spcPts val="2660"/>
                        </a:lnSpc>
                      </a:pPr>
                      <a:r>
                        <a:rPr sz="2000" spc="-5" dirty="0">
                          <a:latin typeface="Calibri"/>
                          <a:cs typeface="Calibri"/>
                        </a:rPr>
                        <a:t>12%</a:t>
                      </a:r>
                      <a:endParaRPr sz="2000" dirty="0">
                        <a:latin typeface="Calibri"/>
                        <a:cs typeface="Calibri"/>
                      </a:endParaRPr>
                    </a:p>
                    <a:p>
                      <a:pPr>
                        <a:lnSpc>
                          <a:spcPct val="100000"/>
                        </a:lnSpc>
                      </a:pPr>
                      <a:endParaRPr sz="2000" dirty="0">
                        <a:latin typeface="Times New Roman"/>
                        <a:cs typeface="Times New Roman"/>
                      </a:endParaRPr>
                    </a:p>
                    <a:p>
                      <a:pPr>
                        <a:lnSpc>
                          <a:spcPct val="100000"/>
                        </a:lnSpc>
                      </a:pPr>
                      <a:endParaRPr sz="2000" dirty="0">
                        <a:latin typeface="Times New Roman"/>
                        <a:cs typeface="Times New Roman"/>
                      </a:endParaRPr>
                    </a:p>
                    <a:p>
                      <a:pPr>
                        <a:lnSpc>
                          <a:spcPct val="100000"/>
                        </a:lnSpc>
                      </a:pPr>
                      <a:endParaRPr sz="2000" dirty="0">
                        <a:latin typeface="Times New Roman"/>
                        <a:cs typeface="Times New Roman"/>
                      </a:endParaRPr>
                    </a:p>
                    <a:p>
                      <a:pPr>
                        <a:lnSpc>
                          <a:spcPct val="100000"/>
                        </a:lnSpc>
                      </a:pPr>
                      <a:endParaRPr sz="2000" dirty="0">
                        <a:latin typeface="Times New Roman"/>
                        <a:cs typeface="Times New Roman"/>
                      </a:endParaRPr>
                    </a:p>
                    <a:p>
                      <a:pPr>
                        <a:lnSpc>
                          <a:spcPct val="100000"/>
                        </a:lnSpc>
                      </a:pPr>
                      <a:endParaRPr sz="2000" dirty="0">
                        <a:latin typeface="Times New Roman"/>
                        <a:cs typeface="Times New Roman"/>
                      </a:endParaRPr>
                    </a:p>
                    <a:p>
                      <a:pPr>
                        <a:lnSpc>
                          <a:spcPct val="100000"/>
                        </a:lnSpc>
                      </a:pPr>
                      <a:endParaRPr sz="2000" dirty="0">
                        <a:latin typeface="Times New Roman"/>
                        <a:cs typeface="Times New Roman"/>
                      </a:endParaRPr>
                    </a:p>
                    <a:p>
                      <a:pPr>
                        <a:lnSpc>
                          <a:spcPct val="100000"/>
                        </a:lnSpc>
                        <a:spcBef>
                          <a:spcPts val="20"/>
                        </a:spcBef>
                      </a:pPr>
                      <a:endParaRPr sz="2000" dirty="0">
                        <a:latin typeface="Times New Roman"/>
                        <a:cs typeface="Times New Roman"/>
                      </a:endParaRPr>
                    </a:p>
                    <a:p>
                      <a:pPr algn="ctr">
                        <a:lnSpc>
                          <a:spcPct val="100000"/>
                        </a:lnSpc>
                        <a:spcBef>
                          <a:spcPts val="5"/>
                        </a:spcBef>
                      </a:pPr>
                      <a:r>
                        <a:rPr sz="2000" spc="-5" dirty="0">
                          <a:latin typeface="Calibri"/>
                          <a:cs typeface="Calibri"/>
                        </a:rPr>
                        <a:t>12%</a:t>
                      </a:r>
                      <a:endParaRPr sz="2000" dirty="0">
                        <a:latin typeface="Calibri"/>
                        <a:cs typeface="Calibri"/>
                      </a:endParaRPr>
                    </a:p>
                  </a:txBody>
                  <a:tcPr marL="0" marR="0" marT="0" marB="0"/>
                </a:tc>
              </a:tr>
            </a:tbl>
          </a:graphicData>
        </a:graphic>
      </p:graphicFrame>
    </p:spTree>
    <p:extLst>
      <p:ext uri="{BB962C8B-B14F-4D97-AF65-F5344CB8AC3E}">
        <p14:creationId xmlns:p14="http://schemas.microsoft.com/office/powerpoint/2010/main" val="23168274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013790850"/>
              </p:ext>
            </p:extLst>
          </p:nvPr>
        </p:nvGraphicFramePr>
        <p:xfrm>
          <a:off x="457200" y="990600"/>
          <a:ext cx="8305800" cy="4997196"/>
        </p:xfrm>
        <a:graphic>
          <a:graphicData uri="http://schemas.openxmlformats.org/drawingml/2006/table">
            <a:tbl>
              <a:tblPr firstRow="1" bandRow="1">
                <a:tableStyleId>{5C22544A-7EE6-4342-B048-85BDC9FD1C3A}</a:tableStyleId>
              </a:tblPr>
              <a:tblGrid>
                <a:gridCol w="932688"/>
                <a:gridCol w="2798064"/>
                <a:gridCol w="1554480"/>
                <a:gridCol w="1496568"/>
                <a:gridCol w="1524000"/>
              </a:tblGrid>
              <a:tr h="1295400">
                <a:tc>
                  <a:txBody>
                    <a:bodyPr/>
                    <a:lstStyle/>
                    <a:p>
                      <a:pPr algn="ctr">
                        <a:lnSpc>
                          <a:spcPts val="2660"/>
                        </a:lnSpc>
                      </a:pPr>
                      <a:r>
                        <a:rPr sz="2000" b="1" spc="-20" dirty="0">
                          <a:latin typeface="Calibri"/>
                          <a:cs typeface="Calibri"/>
                        </a:rPr>
                        <a:t>SAC</a:t>
                      </a:r>
                      <a:endParaRPr sz="2000" dirty="0">
                        <a:latin typeface="Calibri"/>
                        <a:cs typeface="Calibri"/>
                      </a:endParaRPr>
                    </a:p>
                  </a:txBody>
                  <a:tcPr marL="0" marR="0" marT="0" marB="0"/>
                </a:tc>
                <a:tc>
                  <a:txBody>
                    <a:bodyPr/>
                    <a:lstStyle/>
                    <a:p>
                      <a:pPr marL="735330">
                        <a:lnSpc>
                          <a:spcPts val="2660"/>
                        </a:lnSpc>
                      </a:pPr>
                      <a:r>
                        <a:rPr sz="2000" b="1" spc="-5" dirty="0">
                          <a:latin typeface="Calibri"/>
                          <a:cs typeface="Calibri"/>
                        </a:rPr>
                        <a:t>SERVICE</a:t>
                      </a:r>
                      <a:endParaRPr sz="2000" dirty="0">
                        <a:latin typeface="Calibri"/>
                        <a:cs typeface="Calibri"/>
                      </a:endParaRPr>
                    </a:p>
                  </a:txBody>
                  <a:tcPr marL="0" marR="0" marT="0" marB="0"/>
                </a:tc>
                <a:tc>
                  <a:txBody>
                    <a:bodyPr/>
                    <a:lstStyle/>
                    <a:p>
                      <a:pPr marL="474980">
                        <a:lnSpc>
                          <a:spcPts val="2660"/>
                        </a:lnSpc>
                      </a:pPr>
                      <a:r>
                        <a:rPr sz="2000" b="1" spc="-5" dirty="0">
                          <a:latin typeface="Calibri"/>
                          <a:cs typeface="Calibri"/>
                        </a:rPr>
                        <a:t>SUPPLIER</a:t>
                      </a:r>
                      <a:endParaRPr sz="2000" dirty="0">
                        <a:latin typeface="Calibri"/>
                        <a:cs typeface="Calibri"/>
                      </a:endParaRPr>
                    </a:p>
                  </a:txBody>
                  <a:tcPr marL="0" marR="0" marT="0" marB="0"/>
                </a:tc>
                <a:tc>
                  <a:txBody>
                    <a:bodyPr/>
                    <a:lstStyle/>
                    <a:p>
                      <a:pPr marL="321310">
                        <a:lnSpc>
                          <a:spcPts val="2660"/>
                        </a:lnSpc>
                      </a:pPr>
                      <a:r>
                        <a:rPr sz="2000" b="1" spc="-5" dirty="0">
                          <a:latin typeface="Calibri"/>
                          <a:cs typeface="Calibri"/>
                        </a:rPr>
                        <a:t>RECIPIENT</a:t>
                      </a:r>
                      <a:endParaRPr sz="2000" dirty="0">
                        <a:latin typeface="Calibri"/>
                        <a:cs typeface="Calibri"/>
                      </a:endParaRPr>
                    </a:p>
                  </a:txBody>
                  <a:tcPr marL="0" marR="0" marT="0" marB="0"/>
                </a:tc>
                <a:tc>
                  <a:txBody>
                    <a:bodyPr/>
                    <a:lstStyle/>
                    <a:p>
                      <a:pPr algn="ctr">
                        <a:lnSpc>
                          <a:spcPts val="2660"/>
                        </a:lnSpc>
                      </a:pPr>
                      <a:r>
                        <a:rPr sz="2000" b="1" spc="-50" dirty="0">
                          <a:latin typeface="Calibri"/>
                          <a:cs typeface="Calibri"/>
                        </a:rPr>
                        <a:t>RATE</a:t>
                      </a:r>
                      <a:r>
                        <a:rPr sz="2000" b="1" spc="-25" dirty="0">
                          <a:latin typeface="Calibri"/>
                          <a:cs typeface="Calibri"/>
                        </a:rPr>
                        <a:t> </a:t>
                      </a:r>
                      <a:r>
                        <a:rPr sz="2000" b="1" dirty="0">
                          <a:latin typeface="Calibri"/>
                          <a:cs typeface="Calibri"/>
                        </a:rPr>
                        <a:t>OF</a:t>
                      </a:r>
                      <a:r>
                        <a:rPr sz="2000" b="1" spc="-25" dirty="0">
                          <a:latin typeface="Calibri"/>
                          <a:cs typeface="Calibri"/>
                        </a:rPr>
                        <a:t> </a:t>
                      </a:r>
                      <a:r>
                        <a:rPr sz="2000" b="1" spc="-65" dirty="0">
                          <a:latin typeface="Calibri"/>
                          <a:cs typeface="Calibri"/>
                        </a:rPr>
                        <a:t>TAX</a:t>
                      </a:r>
                      <a:endParaRPr sz="2000" dirty="0">
                        <a:latin typeface="Calibri"/>
                        <a:cs typeface="Calibri"/>
                      </a:endParaRPr>
                    </a:p>
                  </a:txBody>
                  <a:tcPr marL="0" marR="0" marT="0" marB="0"/>
                </a:tc>
              </a:tr>
              <a:tr h="1372983">
                <a:tc>
                  <a:txBody>
                    <a:bodyPr/>
                    <a:lstStyle/>
                    <a:p>
                      <a:pPr algn="ctr">
                        <a:lnSpc>
                          <a:spcPts val="2660"/>
                        </a:lnSpc>
                      </a:pPr>
                      <a:r>
                        <a:rPr sz="2000" spc="-5" dirty="0">
                          <a:latin typeface="Calibri"/>
                          <a:cs typeface="Calibri"/>
                        </a:rPr>
                        <a:t>9954</a:t>
                      </a:r>
                      <a:endParaRPr sz="2000" dirty="0">
                        <a:latin typeface="Calibri"/>
                        <a:cs typeface="Calibri"/>
                      </a:endParaRPr>
                    </a:p>
                  </a:txBody>
                  <a:tcPr marL="0" marR="0" marT="0" marB="0"/>
                </a:tc>
                <a:tc>
                  <a:txBody>
                    <a:bodyPr/>
                    <a:lstStyle/>
                    <a:p>
                      <a:pPr marL="398463" marR="3175" indent="-347663" algn="l">
                        <a:lnSpc>
                          <a:spcPts val="2660"/>
                        </a:lnSpc>
                        <a:buClr>
                          <a:srgbClr val="FF0000"/>
                        </a:buClr>
                        <a:buAutoNum type="romanLcParenBoth" startAt="10"/>
                        <a:tabLst>
                          <a:tab pos="457200" algn="l"/>
                        </a:tabLst>
                      </a:pPr>
                      <a:r>
                        <a:rPr lang="en-US" sz="2000" spc="280" dirty="0" smtClean="0">
                          <a:latin typeface="Calibri"/>
                          <a:cs typeface="Calibri"/>
                        </a:rPr>
                        <a:t>Works Contract</a:t>
                      </a:r>
                      <a:endParaRPr sz="2000" dirty="0">
                        <a:latin typeface="Calibri"/>
                        <a:cs typeface="Calibri"/>
                      </a:endParaRPr>
                    </a:p>
                    <a:p>
                      <a:pPr marL="52069" marR="48260" algn="just">
                        <a:lnSpc>
                          <a:spcPct val="100699"/>
                        </a:lnSpc>
                      </a:pPr>
                      <a:r>
                        <a:rPr sz="2000" spc="20" dirty="0">
                          <a:latin typeface="Calibri"/>
                          <a:cs typeface="Calibri"/>
                        </a:rPr>
                        <a:t>services</a:t>
                      </a:r>
                      <a:r>
                        <a:rPr sz="2000" spc="25" dirty="0">
                          <a:latin typeface="Calibri"/>
                          <a:cs typeface="Calibri"/>
                        </a:rPr>
                        <a:t> </a:t>
                      </a:r>
                      <a:r>
                        <a:rPr sz="2000" spc="15" dirty="0">
                          <a:latin typeface="Calibri"/>
                          <a:cs typeface="Calibri"/>
                        </a:rPr>
                        <a:t>provided</a:t>
                      </a:r>
                      <a:r>
                        <a:rPr sz="2000" spc="20" dirty="0">
                          <a:latin typeface="Calibri"/>
                          <a:cs typeface="Calibri"/>
                        </a:rPr>
                        <a:t> </a:t>
                      </a:r>
                      <a:r>
                        <a:rPr sz="2000" spc="5" dirty="0">
                          <a:latin typeface="Calibri"/>
                          <a:cs typeface="Calibri"/>
                        </a:rPr>
                        <a:t>by</a:t>
                      </a:r>
                      <a:r>
                        <a:rPr sz="2000" spc="10" dirty="0">
                          <a:latin typeface="Calibri"/>
                          <a:cs typeface="Calibri"/>
                        </a:rPr>
                        <a:t> </a:t>
                      </a:r>
                      <a:r>
                        <a:rPr sz="2000" dirty="0">
                          <a:latin typeface="Calibri"/>
                          <a:cs typeface="Calibri"/>
                        </a:rPr>
                        <a:t>a </a:t>
                      </a:r>
                      <a:r>
                        <a:rPr sz="2000" spc="-530" dirty="0">
                          <a:latin typeface="Calibri"/>
                          <a:cs typeface="Calibri"/>
                        </a:rPr>
                        <a:t> </a:t>
                      </a:r>
                      <a:r>
                        <a:rPr sz="2000" spc="30" dirty="0">
                          <a:latin typeface="Calibri"/>
                          <a:cs typeface="Calibri"/>
                        </a:rPr>
                        <a:t>sub-contractor</a:t>
                      </a:r>
                      <a:r>
                        <a:rPr sz="2000" spc="35" dirty="0">
                          <a:latin typeface="Calibri"/>
                          <a:cs typeface="Calibri"/>
                        </a:rPr>
                        <a:t> </a:t>
                      </a:r>
                      <a:r>
                        <a:rPr sz="2000" spc="10" dirty="0">
                          <a:latin typeface="Calibri"/>
                          <a:cs typeface="Calibri"/>
                        </a:rPr>
                        <a:t>to</a:t>
                      </a:r>
                      <a:r>
                        <a:rPr sz="2000" spc="565" dirty="0">
                          <a:latin typeface="Calibri"/>
                          <a:cs typeface="Calibri"/>
                        </a:rPr>
                        <a:t> </a:t>
                      </a:r>
                      <a:r>
                        <a:rPr sz="2000" spc="45" dirty="0">
                          <a:latin typeface="Calibri"/>
                          <a:cs typeface="Calibri"/>
                        </a:rPr>
                        <a:t>main </a:t>
                      </a:r>
                      <a:r>
                        <a:rPr sz="2000" spc="-530" dirty="0">
                          <a:latin typeface="Calibri"/>
                          <a:cs typeface="Calibri"/>
                        </a:rPr>
                        <a:t> </a:t>
                      </a:r>
                      <a:r>
                        <a:rPr sz="2000" spc="220" dirty="0">
                          <a:latin typeface="Calibri"/>
                          <a:cs typeface="Calibri"/>
                        </a:rPr>
                        <a:t>contractor</a:t>
                      </a:r>
                      <a:r>
                        <a:rPr sz="2000" spc="225" dirty="0">
                          <a:latin typeface="Calibri"/>
                          <a:cs typeface="Calibri"/>
                        </a:rPr>
                        <a:t> </a:t>
                      </a:r>
                      <a:r>
                        <a:rPr sz="2000" spc="220" dirty="0">
                          <a:latin typeface="Calibri"/>
                          <a:cs typeface="Calibri"/>
                        </a:rPr>
                        <a:t>providing </a:t>
                      </a:r>
                      <a:r>
                        <a:rPr sz="2000" spc="-530" dirty="0">
                          <a:latin typeface="Calibri"/>
                          <a:cs typeface="Calibri"/>
                        </a:rPr>
                        <a:t> </a:t>
                      </a:r>
                      <a:r>
                        <a:rPr sz="2000" dirty="0">
                          <a:latin typeface="Calibri"/>
                          <a:cs typeface="Calibri"/>
                        </a:rPr>
                        <a:t>services</a:t>
                      </a:r>
                      <a:r>
                        <a:rPr sz="2000" spc="-5" dirty="0">
                          <a:latin typeface="Calibri"/>
                          <a:cs typeface="Calibri"/>
                        </a:rPr>
                        <a:t> </a:t>
                      </a:r>
                      <a:r>
                        <a:rPr sz="2000" spc="-15" dirty="0">
                          <a:latin typeface="Calibri"/>
                          <a:cs typeface="Calibri"/>
                        </a:rPr>
                        <a:t>at</a:t>
                      </a:r>
                      <a:r>
                        <a:rPr sz="2000" spc="-5" dirty="0">
                          <a:latin typeface="Calibri"/>
                          <a:cs typeface="Calibri"/>
                        </a:rPr>
                        <a:t> item(vii)</a:t>
                      </a:r>
                      <a:endParaRPr sz="2000" dirty="0">
                        <a:latin typeface="Calibri"/>
                        <a:cs typeface="Calibri"/>
                      </a:endParaRPr>
                    </a:p>
                    <a:p>
                      <a:pPr marR="3175">
                        <a:lnSpc>
                          <a:spcPct val="100000"/>
                        </a:lnSpc>
                        <a:spcBef>
                          <a:spcPts val="20"/>
                        </a:spcBef>
                      </a:pPr>
                      <a:endParaRPr sz="2000" dirty="0">
                        <a:latin typeface="Times New Roman"/>
                        <a:cs typeface="Times New Roman"/>
                      </a:endParaRPr>
                    </a:p>
                    <a:p>
                      <a:pPr marL="52069" algn="just">
                        <a:lnSpc>
                          <a:spcPct val="100699"/>
                        </a:lnSpc>
                        <a:spcBef>
                          <a:spcPts val="5"/>
                        </a:spcBef>
                        <a:buClr>
                          <a:srgbClr val="FF0000"/>
                        </a:buClr>
                        <a:buAutoNum type="romanLcParenBoth" startAt="11"/>
                        <a:tabLst>
                          <a:tab pos="876300" algn="l"/>
                        </a:tabLst>
                      </a:pPr>
                      <a:r>
                        <a:rPr lang="en-US" sz="2000" kern="1200" dirty="0" smtClean="0">
                          <a:solidFill>
                            <a:schemeClr val="dk1"/>
                          </a:solidFill>
                          <a:latin typeface="Calibri"/>
                          <a:ea typeface="+mn-ea"/>
                          <a:cs typeface="Calibri"/>
                        </a:rPr>
                        <a:t>Housekeeping </a:t>
                      </a:r>
                      <a:r>
                        <a:rPr sz="2000" dirty="0" smtClean="0">
                          <a:latin typeface="Calibri"/>
                          <a:cs typeface="Calibri"/>
                        </a:rPr>
                        <a:t>services </a:t>
                      </a:r>
                      <a:r>
                        <a:rPr sz="2000" dirty="0">
                          <a:latin typeface="Calibri"/>
                          <a:cs typeface="Calibri"/>
                        </a:rPr>
                        <a:t>supplied </a:t>
                      </a:r>
                      <a:r>
                        <a:rPr sz="2000" spc="-10" dirty="0">
                          <a:latin typeface="Calibri"/>
                          <a:cs typeface="Calibri"/>
                        </a:rPr>
                        <a:t>through </a:t>
                      </a:r>
                      <a:r>
                        <a:rPr sz="2000" spc="-5" dirty="0">
                          <a:latin typeface="Calibri"/>
                          <a:cs typeface="Calibri"/>
                        </a:rPr>
                        <a:t> </a:t>
                      </a:r>
                      <a:r>
                        <a:rPr sz="2000" spc="-20" dirty="0">
                          <a:latin typeface="Calibri"/>
                          <a:cs typeface="Calibri"/>
                        </a:rPr>
                        <a:t>ECO</a:t>
                      </a:r>
                      <a:endParaRPr sz="2000" dirty="0">
                        <a:latin typeface="Calibri"/>
                        <a:cs typeface="Calibri"/>
                      </a:endParaRPr>
                    </a:p>
                    <a:p>
                      <a:pPr marR="3175">
                        <a:lnSpc>
                          <a:spcPct val="100000"/>
                        </a:lnSpc>
                        <a:spcBef>
                          <a:spcPts val="25"/>
                        </a:spcBef>
                        <a:buClr>
                          <a:srgbClr val="FF0000"/>
                        </a:buClr>
                        <a:buFont typeface="Calibri"/>
                        <a:buAutoNum type="romanLcParenBoth" startAt="11"/>
                      </a:pPr>
                      <a:endParaRPr sz="2000" dirty="0">
                        <a:latin typeface="Times New Roman"/>
                        <a:cs typeface="Times New Roman"/>
                      </a:endParaRPr>
                    </a:p>
                    <a:p>
                      <a:pPr marL="52069" marR="53340" algn="just">
                        <a:lnSpc>
                          <a:spcPct val="100699"/>
                        </a:lnSpc>
                        <a:buClr>
                          <a:srgbClr val="FF0000"/>
                        </a:buClr>
                        <a:buAutoNum type="romanLcParenBoth" startAt="11"/>
                        <a:tabLst>
                          <a:tab pos="636270" algn="l"/>
                        </a:tabLst>
                      </a:pPr>
                      <a:r>
                        <a:rPr sz="2000" spc="-10" dirty="0">
                          <a:latin typeface="Calibri"/>
                          <a:cs typeface="Calibri"/>
                        </a:rPr>
                        <a:t>const. </a:t>
                      </a:r>
                      <a:r>
                        <a:rPr sz="2000" dirty="0">
                          <a:latin typeface="Calibri"/>
                          <a:cs typeface="Calibri"/>
                        </a:rPr>
                        <a:t>services </a:t>
                      </a:r>
                      <a:r>
                        <a:rPr sz="2000" spc="-5" dirty="0">
                          <a:latin typeface="Calibri"/>
                          <a:cs typeface="Calibri"/>
                        </a:rPr>
                        <a:t>other </a:t>
                      </a:r>
                      <a:r>
                        <a:rPr sz="2000" dirty="0">
                          <a:latin typeface="Calibri"/>
                          <a:cs typeface="Calibri"/>
                        </a:rPr>
                        <a:t> than</a:t>
                      </a:r>
                      <a:r>
                        <a:rPr sz="2000" spc="-5" dirty="0">
                          <a:latin typeface="Calibri"/>
                          <a:cs typeface="Calibri"/>
                        </a:rPr>
                        <a:t> (i) </a:t>
                      </a:r>
                      <a:r>
                        <a:rPr sz="2000" spc="-15" dirty="0">
                          <a:latin typeface="Calibri"/>
                          <a:cs typeface="Calibri"/>
                        </a:rPr>
                        <a:t>to</a:t>
                      </a:r>
                      <a:r>
                        <a:rPr sz="2000" spc="-5" dirty="0">
                          <a:latin typeface="Calibri"/>
                          <a:cs typeface="Calibri"/>
                        </a:rPr>
                        <a:t> (xi) </a:t>
                      </a:r>
                      <a:r>
                        <a:rPr sz="2000" spc="-10" dirty="0">
                          <a:latin typeface="Calibri"/>
                          <a:cs typeface="Calibri"/>
                        </a:rPr>
                        <a:t>above</a:t>
                      </a:r>
                      <a:endParaRPr sz="2000" dirty="0">
                        <a:latin typeface="Calibri"/>
                        <a:cs typeface="Calibri"/>
                      </a:endParaRPr>
                    </a:p>
                  </a:txBody>
                  <a:tcPr marL="0" marR="0" marT="0" marB="0"/>
                </a:tc>
                <a:tc>
                  <a:txBody>
                    <a:bodyPr/>
                    <a:lstStyle/>
                    <a:p>
                      <a:pPr marL="52069">
                        <a:lnSpc>
                          <a:spcPts val="2660"/>
                        </a:lnSpc>
                      </a:pPr>
                      <a:r>
                        <a:rPr sz="2000" spc="-10" dirty="0">
                          <a:latin typeface="Calibri"/>
                          <a:cs typeface="Calibri"/>
                        </a:rPr>
                        <a:t>Sub-cont.</a:t>
                      </a:r>
                      <a:endParaRPr sz="2000" dirty="0">
                        <a:latin typeface="Calibri"/>
                        <a:cs typeface="Calibri"/>
                      </a:endParaRPr>
                    </a:p>
                    <a:p>
                      <a:pPr marL="396240">
                        <a:lnSpc>
                          <a:spcPct val="100000"/>
                        </a:lnSpc>
                        <a:spcBef>
                          <a:spcPts val="20"/>
                        </a:spcBef>
                      </a:pPr>
                      <a:r>
                        <a:rPr sz="2000" spc="-15" dirty="0">
                          <a:latin typeface="Calibri"/>
                          <a:cs typeface="Calibri"/>
                        </a:rPr>
                        <a:t>to</a:t>
                      </a:r>
                      <a:endParaRPr sz="2000" dirty="0">
                        <a:latin typeface="Calibri"/>
                        <a:cs typeface="Calibri"/>
                      </a:endParaRPr>
                    </a:p>
                    <a:p>
                      <a:pPr marL="52069">
                        <a:lnSpc>
                          <a:spcPct val="100000"/>
                        </a:lnSpc>
                        <a:spcBef>
                          <a:spcPts val="20"/>
                        </a:spcBef>
                      </a:pPr>
                      <a:r>
                        <a:rPr sz="2000" dirty="0">
                          <a:latin typeface="Calibri"/>
                          <a:cs typeface="Calibri"/>
                        </a:rPr>
                        <a:t>Main</a:t>
                      </a:r>
                      <a:r>
                        <a:rPr sz="2000" spc="-45" dirty="0">
                          <a:latin typeface="Calibri"/>
                          <a:cs typeface="Calibri"/>
                        </a:rPr>
                        <a:t> </a:t>
                      </a:r>
                      <a:r>
                        <a:rPr sz="2000" spc="-10" dirty="0">
                          <a:latin typeface="Calibri"/>
                          <a:cs typeface="Calibri"/>
                        </a:rPr>
                        <a:t>cont.</a:t>
                      </a:r>
                      <a:endParaRPr sz="2000" dirty="0">
                        <a:latin typeface="Calibri"/>
                        <a:cs typeface="Calibri"/>
                      </a:endParaRPr>
                    </a:p>
                    <a:p>
                      <a:pPr>
                        <a:lnSpc>
                          <a:spcPct val="100000"/>
                        </a:lnSpc>
                      </a:pPr>
                      <a:endParaRPr sz="2000" dirty="0">
                        <a:latin typeface="Times New Roman"/>
                        <a:cs typeface="Times New Roman"/>
                      </a:endParaRPr>
                    </a:p>
                    <a:p>
                      <a:pPr>
                        <a:lnSpc>
                          <a:spcPct val="100000"/>
                        </a:lnSpc>
                      </a:pPr>
                      <a:endParaRPr sz="2000" dirty="0">
                        <a:latin typeface="Times New Roman"/>
                        <a:cs typeface="Times New Roman"/>
                      </a:endParaRPr>
                    </a:p>
                    <a:p>
                      <a:pPr>
                        <a:lnSpc>
                          <a:spcPct val="100000"/>
                        </a:lnSpc>
                        <a:spcBef>
                          <a:spcPts val="35"/>
                        </a:spcBef>
                      </a:pPr>
                      <a:endParaRPr sz="2000" dirty="0">
                        <a:latin typeface="Times New Roman"/>
                        <a:cs typeface="Times New Roman"/>
                      </a:endParaRPr>
                    </a:p>
                    <a:p>
                      <a:pPr marL="258445">
                        <a:lnSpc>
                          <a:spcPct val="100000"/>
                        </a:lnSpc>
                      </a:pPr>
                      <a:r>
                        <a:rPr sz="2000" spc="-20" dirty="0">
                          <a:latin typeface="Calibri"/>
                          <a:cs typeface="Calibri"/>
                        </a:rPr>
                        <a:t>ECO</a:t>
                      </a:r>
                      <a:endParaRPr sz="2000" dirty="0">
                        <a:latin typeface="Calibri"/>
                        <a:cs typeface="Calibri"/>
                      </a:endParaRPr>
                    </a:p>
                    <a:p>
                      <a:pPr>
                        <a:lnSpc>
                          <a:spcPct val="100000"/>
                        </a:lnSpc>
                      </a:pPr>
                      <a:endParaRPr sz="2000" dirty="0">
                        <a:latin typeface="Times New Roman"/>
                        <a:cs typeface="Times New Roman"/>
                      </a:endParaRPr>
                    </a:p>
                    <a:p>
                      <a:pPr>
                        <a:lnSpc>
                          <a:spcPct val="100000"/>
                        </a:lnSpc>
                      </a:pPr>
                      <a:endParaRPr sz="2000" dirty="0">
                        <a:latin typeface="Times New Roman"/>
                        <a:cs typeface="Times New Roman"/>
                      </a:endParaRPr>
                    </a:p>
                    <a:p>
                      <a:pPr>
                        <a:lnSpc>
                          <a:spcPct val="100000"/>
                        </a:lnSpc>
                        <a:spcBef>
                          <a:spcPts val="20"/>
                        </a:spcBef>
                      </a:pPr>
                      <a:endParaRPr sz="2000" dirty="0">
                        <a:latin typeface="Times New Roman"/>
                        <a:cs typeface="Times New Roman"/>
                      </a:endParaRPr>
                    </a:p>
                    <a:p>
                      <a:pPr marL="52069" marR="628015">
                        <a:lnSpc>
                          <a:spcPct val="100699"/>
                        </a:lnSpc>
                      </a:pPr>
                      <a:r>
                        <a:rPr sz="2000" spc="-190" dirty="0">
                          <a:latin typeface="Calibri"/>
                          <a:cs typeface="Calibri"/>
                        </a:rPr>
                        <a:t>T</a:t>
                      </a:r>
                      <a:r>
                        <a:rPr sz="2000" spc="-25" dirty="0">
                          <a:latin typeface="Calibri"/>
                          <a:cs typeface="Calibri"/>
                        </a:rPr>
                        <a:t>a</a:t>
                      </a:r>
                      <a:r>
                        <a:rPr sz="2000" spc="-45" dirty="0">
                          <a:latin typeface="Calibri"/>
                          <a:cs typeface="Calibri"/>
                        </a:rPr>
                        <a:t>x</a:t>
                      </a:r>
                      <a:r>
                        <a:rPr sz="2000" dirty="0">
                          <a:latin typeface="Calibri"/>
                          <a:cs typeface="Calibri"/>
                        </a:rPr>
                        <a:t>able  </a:t>
                      </a:r>
                      <a:r>
                        <a:rPr sz="2000" spc="-10" dirty="0">
                          <a:latin typeface="Calibri"/>
                          <a:cs typeface="Calibri"/>
                        </a:rPr>
                        <a:t>person</a:t>
                      </a:r>
                      <a:endParaRPr sz="2000" dirty="0">
                        <a:latin typeface="Calibri"/>
                        <a:cs typeface="Calibri"/>
                      </a:endParaRPr>
                    </a:p>
                  </a:txBody>
                  <a:tcPr marL="0" marR="0" marT="0" marB="0"/>
                </a:tc>
                <a:tc>
                  <a:txBody>
                    <a:bodyPr/>
                    <a:lstStyle/>
                    <a:p>
                      <a:pPr marL="189865">
                        <a:lnSpc>
                          <a:spcPts val="2660"/>
                        </a:lnSpc>
                      </a:pPr>
                      <a:r>
                        <a:rPr sz="2000" spc="-10" dirty="0">
                          <a:latin typeface="Calibri"/>
                          <a:cs typeface="Calibri"/>
                        </a:rPr>
                        <a:t>government</a:t>
                      </a:r>
                      <a:endParaRPr sz="2000" dirty="0">
                        <a:latin typeface="Calibri"/>
                        <a:cs typeface="Calibri"/>
                      </a:endParaRPr>
                    </a:p>
                    <a:p>
                      <a:pPr>
                        <a:lnSpc>
                          <a:spcPct val="100000"/>
                        </a:lnSpc>
                      </a:pPr>
                      <a:endParaRPr sz="2000" dirty="0">
                        <a:latin typeface="Times New Roman"/>
                        <a:cs typeface="Times New Roman"/>
                      </a:endParaRPr>
                    </a:p>
                    <a:p>
                      <a:pPr>
                        <a:lnSpc>
                          <a:spcPct val="100000"/>
                        </a:lnSpc>
                      </a:pPr>
                      <a:endParaRPr sz="2000" dirty="0">
                        <a:latin typeface="Times New Roman"/>
                        <a:cs typeface="Times New Roman"/>
                      </a:endParaRPr>
                    </a:p>
                    <a:p>
                      <a:pPr>
                        <a:lnSpc>
                          <a:spcPct val="100000"/>
                        </a:lnSpc>
                      </a:pPr>
                      <a:endParaRPr sz="2000" dirty="0">
                        <a:latin typeface="Times New Roman"/>
                        <a:cs typeface="Times New Roman"/>
                      </a:endParaRPr>
                    </a:p>
                    <a:p>
                      <a:pPr>
                        <a:lnSpc>
                          <a:spcPct val="100000"/>
                        </a:lnSpc>
                      </a:pPr>
                      <a:endParaRPr sz="2000" dirty="0">
                        <a:latin typeface="Times New Roman"/>
                        <a:cs typeface="Times New Roman"/>
                      </a:endParaRPr>
                    </a:p>
                    <a:p>
                      <a:pPr>
                        <a:lnSpc>
                          <a:spcPct val="100000"/>
                        </a:lnSpc>
                        <a:spcBef>
                          <a:spcPts val="30"/>
                        </a:spcBef>
                      </a:pPr>
                      <a:endParaRPr sz="2000" dirty="0">
                        <a:latin typeface="Times New Roman"/>
                        <a:cs typeface="Times New Roman"/>
                      </a:endParaRPr>
                    </a:p>
                    <a:p>
                      <a:pPr marL="120650">
                        <a:lnSpc>
                          <a:spcPct val="100000"/>
                        </a:lnSpc>
                      </a:pPr>
                      <a:r>
                        <a:rPr sz="2000" spc="-15" dirty="0">
                          <a:latin typeface="Calibri"/>
                          <a:cs typeface="Calibri"/>
                        </a:rPr>
                        <a:t>any</a:t>
                      </a:r>
                      <a:r>
                        <a:rPr sz="2000" spc="-40" dirty="0">
                          <a:latin typeface="Calibri"/>
                          <a:cs typeface="Calibri"/>
                        </a:rPr>
                        <a:t> </a:t>
                      </a:r>
                      <a:r>
                        <a:rPr sz="2000" spc="-10" dirty="0">
                          <a:latin typeface="Calibri"/>
                          <a:cs typeface="Calibri"/>
                        </a:rPr>
                        <a:t>person</a:t>
                      </a:r>
                      <a:endParaRPr sz="2000" dirty="0">
                        <a:latin typeface="Calibri"/>
                        <a:cs typeface="Calibri"/>
                      </a:endParaRPr>
                    </a:p>
                    <a:p>
                      <a:pPr>
                        <a:lnSpc>
                          <a:spcPct val="100000"/>
                        </a:lnSpc>
                      </a:pPr>
                      <a:endParaRPr sz="2000" dirty="0">
                        <a:latin typeface="Times New Roman"/>
                        <a:cs typeface="Times New Roman"/>
                      </a:endParaRPr>
                    </a:p>
                    <a:p>
                      <a:pPr>
                        <a:lnSpc>
                          <a:spcPct val="100000"/>
                        </a:lnSpc>
                      </a:pPr>
                      <a:endParaRPr sz="2000" dirty="0">
                        <a:latin typeface="Times New Roman"/>
                        <a:cs typeface="Times New Roman"/>
                      </a:endParaRPr>
                    </a:p>
                    <a:p>
                      <a:pPr>
                        <a:lnSpc>
                          <a:spcPct val="100000"/>
                        </a:lnSpc>
                        <a:spcBef>
                          <a:spcPts val="35"/>
                        </a:spcBef>
                      </a:pPr>
                      <a:endParaRPr sz="2000" dirty="0">
                        <a:latin typeface="Times New Roman"/>
                        <a:cs typeface="Times New Roman"/>
                      </a:endParaRPr>
                    </a:p>
                    <a:p>
                      <a:pPr marL="52069">
                        <a:lnSpc>
                          <a:spcPct val="100000"/>
                        </a:lnSpc>
                        <a:spcBef>
                          <a:spcPts val="5"/>
                        </a:spcBef>
                      </a:pPr>
                      <a:r>
                        <a:rPr sz="2000" spc="-15" dirty="0">
                          <a:latin typeface="Calibri"/>
                          <a:cs typeface="Calibri"/>
                        </a:rPr>
                        <a:t>Any</a:t>
                      </a:r>
                      <a:r>
                        <a:rPr sz="2000" spc="-35" dirty="0">
                          <a:latin typeface="Calibri"/>
                          <a:cs typeface="Calibri"/>
                        </a:rPr>
                        <a:t> </a:t>
                      </a:r>
                      <a:r>
                        <a:rPr sz="2000" spc="-10" dirty="0">
                          <a:latin typeface="Calibri"/>
                          <a:cs typeface="Calibri"/>
                        </a:rPr>
                        <a:t>person</a:t>
                      </a:r>
                      <a:endParaRPr sz="2000" dirty="0">
                        <a:latin typeface="Calibri"/>
                        <a:cs typeface="Calibri"/>
                      </a:endParaRPr>
                    </a:p>
                  </a:txBody>
                  <a:tcPr marL="0" marR="0" marT="0" marB="0"/>
                </a:tc>
                <a:tc>
                  <a:txBody>
                    <a:bodyPr/>
                    <a:lstStyle/>
                    <a:p>
                      <a:pPr algn="ctr">
                        <a:lnSpc>
                          <a:spcPts val="2660"/>
                        </a:lnSpc>
                      </a:pPr>
                      <a:r>
                        <a:rPr lang="en-US" sz="2000" spc="-5" dirty="0" smtClean="0">
                          <a:latin typeface="Calibri"/>
                          <a:cs typeface="Calibri"/>
                        </a:rPr>
                        <a:t>12</a:t>
                      </a:r>
                      <a:r>
                        <a:rPr sz="2000" spc="-5" dirty="0" smtClean="0">
                          <a:latin typeface="Calibri"/>
                          <a:cs typeface="Calibri"/>
                        </a:rPr>
                        <a:t>%</a:t>
                      </a:r>
                      <a:endParaRPr sz="2000" dirty="0">
                        <a:latin typeface="Calibri"/>
                        <a:cs typeface="Calibri"/>
                      </a:endParaRPr>
                    </a:p>
                    <a:p>
                      <a:pPr>
                        <a:lnSpc>
                          <a:spcPct val="100000"/>
                        </a:lnSpc>
                      </a:pPr>
                      <a:endParaRPr sz="2000" dirty="0">
                        <a:latin typeface="Times New Roman"/>
                        <a:cs typeface="Times New Roman"/>
                      </a:endParaRPr>
                    </a:p>
                    <a:p>
                      <a:pPr>
                        <a:lnSpc>
                          <a:spcPct val="100000"/>
                        </a:lnSpc>
                      </a:pPr>
                      <a:endParaRPr sz="2000" dirty="0">
                        <a:latin typeface="Times New Roman"/>
                        <a:cs typeface="Times New Roman"/>
                      </a:endParaRPr>
                    </a:p>
                    <a:p>
                      <a:pPr>
                        <a:lnSpc>
                          <a:spcPct val="100000"/>
                        </a:lnSpc>
                      </a:pPr>
                      <a:endParaRPr sz="2000" dirty="0">
                        <a:latin typeface="Times New Roman"/>
                        <a:cs typeface="Times New Roman"/>
                      </a:endParaRPr>
                    </a:p>
                    <a:p>
                      <a:pPr>
                        <a:lnSpc>
                          <a:spcPct val="100000"/>
                        </a:lnSpc>
                      </a:pPr>
                      <a:endParaRPr sz="2000" dirty="0">
                        <a:latin typeface="Times New Roman"/>
                        <a:cs typeface="Times New Roman"/>
                      </a:endParaRPr>
                    </a:p>
                    <a:p>
                      <a:pPr>
                        <a:lnSpc>
                          <a:spcPct val="100000"/>
                        </a:lnSpc>
                        <a:spcBef>
                          <a:spcPts val="10"/>
                        </a:spcBef>
                      </a:pPr>
                      <a:endParaRPr sz="2000" dirty="0">
                        <a:latin typeface="Times New Roman"/>
                        <a:cs typeface="Times New Roman"/>
                      </a:endParaRPr>
                    </a:p>
                    <a:p>
                      <a:pPr marL="417830" marR="410209" indent="217804">
                        <a:lnSpc>
                          <a:spcPct val="100699"/>
                        </a:lnSpc>
                      </a:pPr>
                      <a:r>
                        <a:rPr sz="2000" spc="-5" dirty="0">
                          <a:latin typeface="Calibri"/>
                          <a:cs typeface="Calibri"/>
                        </a:rPr>
                        <a:t>5% </a:t>
                      </a:r>
                      <a:r>
                        <a:rPr sz="2000" dirty="0">
                          <a:latin typeface="Calibri"/>
                          <a:cs typeface="Calibri"/>
                        </a:rPr>
                        <a:t> No</a:t>
                      </a:r>
                      <a:r>
                        <a:rPr sz="2000" spc="-90" dirty="0">
                          <a:latin typeface="Calibri"/>
                          <a:cs typeface="Calibri"/>
                        </a:rPr>
                        <a:t> </a:t>
                      </a:r>
                      <a:r>
                        <a:rPr sz="2000" spc="-20" dirty="0">
                          <a:latin typeface="Calibri"/>
                          <a:cs typeface="Calibri"/>
                        </a:rPr>
                        <a:t>ITC</a:t>
                      </a:r>
                      <a:endParaRPr sz="2000" dirty="0">
                        <a:latin typeface="Calibri"/>
                        <a:cs typeface="Calibri"/>
                      </a:endParaRPr>
                    </a:p>
                    <a:p>
                      <a:pPr>
                        <a:lnSpc>
                          <a:spcPct val="100000"/>
                        </a:lnSpc>
                      </a:pPr>
                      <a:endParaRPr sz="2000" dirty="0">
                        <a:latin typeface="Times New Roman"/>
                        <a:cs typeface="Times New Roman"/>
                      </a:endParaRPr>
                    </a:p>
                    <a:p>
                      <a:pPr>
                        <a:lnSpc>
                          <a:spcPct val="100000"/>
                        </a:lnSpc>
                        <a:spcBef>
                          <a:spcPts val="10"/>
                        </a:spcBef>
                      </a:pPr>
                      <a:endParaRPr sz="2000" dirty="0">
                        <a:latin typeface="Times New Roman"/>
                        <a:cs typeface="Times New Roman"/>
                      </a:endParaRPr>
                    </a:p>
                    <a:p>
                      <a:pPr marL="558165">
                        <a:lnSpc>
                          <a:spcPct val="100000"/>
                        </a:lnSpc>
                        <a:spcBef>
                          <a:spcPts val="5"/>
                        </a:spcBef>
                      </a:pPr>
                      <a:r>
                        <a:rPr sz="2000" spc="-5" dirty="0">
                          <a:latin typeface="Calibri"/>
                          <a:cs typeface="Calibri"/>
                        </a:rPr>
                        <a:t>18%</a:t>
                      </a:r>
                      <a:endParaRPr sz="2000" dirty="0">
                        <a:latin typeface="Calibri"/>
                        <a:cs typeface="Calibri"/>
                      </a:endParaRPr>
                    </a:p>
                  </a:txBody>
                  <a:tcPr marL="0" marR="0" marT="0" marB="0"/>
                </a:tc>
              </a:tr>
            </a:tbl>
          </a:graphicData>
        </a:graphic>
      </p:graphicFrame>
    </p:spTree>
    <p:extLst>
      <p:ext uri="{BB962C8B-B14F-4D97-AF65-F5344CB8AC3E}">
        <p14:creationId xmlns:p14="http://schemas.microsoft.com/office/powerpoint/2010/main" val="15428203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2000" r="-22000"/>
          </a:stretch>
        </a:blipFill>
        <a:effectLst/>
      </p:bgPr>
    </p:bg>
    <p:spTree>
      <p:nvGrpSpPr>
        <p:cNvPr id="1" name=""/>
        <p:cNvGrpSpPr/>
        <p:nvPr/>
      </p:nvGrpSpPr>
      <p:grpSpPr>
        <a:xfrm>
          <a:off x="0" y="0"/>
          <a:ext cx="0" cy="0"/>
          <a:chOff x="0" y="0"/>
          <a:chExt cx="0" cy="0"/>
        </a:xfrm>
      </p:grpSpPr>
      <p:sp>
        <p:nvSpPr>
          <p:cNvPr id="3" name="Title 2"/>
          <p:cNvSpPr>
            <a:spLocks noGrp="1"/>
          </p:cNvSpPr>
          <p:nvPr>
            <p:ph type="ctrTitle"/>
          </p:nvPr>
        </p:nvSpPr>
        <p:spPr>
          <a:xfrm>
            <a:off x="990600" y="1905000"/>
            <a:ext cx="7175351" cy="2944257"/>
          </a:xfrm>
        </p:spPr>
        <p:txBody>
          <a:bodyPr/>
          <a:lstStyle/>
          <a:p>
            <a:pPr marL="182880" indent="0" algn="ctr">
              <a:buNone/>
            </a:pPr>
            <a:r>
              <a:rPr lang="en-US" spc="-140" dirty="0">
                <a:solidFill>
                  <a:srgbClr val="953735"/>
                </a:solidFill>
                <a:effectLst>
                  <a:reflection blurRad="6350" stA="55000" endA="300" endPos="0" dir="5400000" sy="-100000" algn="bl" rotWithShape="0"/>
                </a:effectLst>
                <a:latin typeface="Calibri"/>
                <a:cs typeface="Calibri"/>
              </a:rPr>
              <a:t>Tax</a:t>
            </a:r>
            <a:r>
              <a:rPr lang="en-US" spc="-10" dirty="0">
                <a:solidFill>
                  <a:srgbClr val="953735"/>
                </a:solidFill>
                <a:effectLst>
                  <a:reflection blurRad="6350" stA="55000" endA="300" endPos="0" dir="5400000" sy="-100000" algn="bl" rotWithShape="0"/>
                </a:effectLst>
                <a:latin typeface="Calibri"/>
                <a:cs typeface="Calibri"/>
              </a:rPr>
              <a:t> </a:t>
            </a:r>
            <a:r>
              <a:rPr lang="en-US" dirty="0" smtClean="0">
                <a:solidFill>
                  <a:srgbClr val="953735"/>
                </a:solidFill>
                <a:effectLst>
                  <a:reflection blurRad="6350" stA="55000" endA="300" endPos="0" dir="5400000" sy="-100000" algn="bl" rotWithShape="0"/>
                </a:effectLst>
                <a:latin typeface="Calibri"/>
                <a:cs typeface="Calibri"/>
              </a:rPr>
              <a:t>Evasion Practices related to </a:t>
            </a:r>
            <a:r>
              <a:rPr lang="en-US" spc="-50" dirty="0" smtClean="0">
                <a:solidFill>
                  <a:srgbClr val="953735"/>
                </a:solidFill>
                <a:effectLst>
                  <a:reflection blurRad="6350" stA="55000" endA="300" endPos="0" dir="5400000" sy="-100000" algn="bl" rotWithShape="0"/>
                </a:effectLst>
                <a:latin typeface="Calibri"/>
                <a:cs typeface="Calibri"/>
              </a:rPr>
              <a:t>Works</a:t>
            </a:r>
            <a:r>
              <a:rPr lang="en-US" dirty="0" smtClean="0">
                <a:solidFill>
                  <a:srgbClr val="953735"/>
                </a:solidFill>
                <a:effectLst>
                  <a:reflection blurRad="6350" stA="55000" endA="300" endPos="0" dir="5400000" sy="-100000" algn="bl" rotWithShape="0"/>
                </a:effectLst>
                <a:latin typeface="Calibri"/>
                <a:cs typeface="Calibri"/>
              </a:rPr>
              <a:t> </a:t>
            </a:r>
            <a:r>
              <a:rPr lang="en-US" spc="-20" dirty="0">
                <a:solidFill>
                  <a:srgbClr val="953735"/>
                </a:solidFill>
                <a:effectLst>
                  <a:reflection blurRad="6350" stA="55000" endA="300" endPos="0" dir="5400000" sy="-100000" algn="bl" rotWithShape="0"/>
                </a:effectLst>
                <a:latin typeface="Calibri"/>
                <a:cs typeface="Calibri"/>
              </a:rPr>
              <a:t>Contract</a:t>
            </a:r>
            <a:r>
              <a:rPr lang="en-US" spc="-5" dirty="0">
                <a:solidFill>
                  <a:srgbClr val="953735"/>
                </a:solidFill>
                <a:effectLst>
                  <a:reflection blurRad="6350" stA="55000" endA="300" endPos="0" dir="5400000" sy="-100000" algn="bl" rotWithShape="0"/>
                </a:effectLst>
                <a:latin typeface="Calibri"/>
                <a:cs typeface="Calibri"/>
              </a:rPr>
              <a:t> </a:t>
            </a:r>
            <a:r>
              <a:rPr lang="en-US" dirty="0">
                <a:solidFill>
                  <a:srgbClr val="953735"/>
                </a:solidFill>
                <a:effectLst>
                  <a:reflection blurRad="6350" stA="55000" endA="300" endPos="0" dir="5400000" sy="-100000" algn="bl" rotWithShape="0"/>
                </a:effectLst>
                <a:latin typeface="Calibri"/>
                <a:cs typeface="Calibri"/>
              </a:rPr>
              <a:t>Services</a:t>
            </a:r>
            <a:endParaRPr lang="en-US" dirty="0">
              <a:effectLst>
                <a:reflection blurRad="6350" stA="55000" endA="300" endPos="0" dir="5400000" sy="-100000" algn="bl" rotWithShape="0"/>
              </a:effectLst>
            </a:endParaRPr>
          </a:p>
        </p:txBody>
      </p:sp>
    </p:spTree>
    <p:extLst>
      <p:ext uri="{BB962C8B-B14F-4D97-AF65-F5344CB8AC3E}">
        <p14:creationId xmlns:p14="http://schemas.microsoft.com/office/powerpoint/2010/main" val="32829193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alphaModFix amt="92000"/>
          </a:blip>
          <a:tile tx="0" ty="0" sx="100000" sy="100000" flip="none" algn="tl"/>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685800" y="304800"/>
            <a:ext cx="7848600" cy="5943600"/>
          </a:xfrm>
        </p:spPr>
        <p:txBody>
          <a:bodyPr/>
          <a:lstStyle/>
          <a:p>
            <a:pPr algn="l">
              <a:buFont typeface="Wingdings" pitchFamily="2" charset="2"/>
              <a:buChar char="v"/>
            </a:pPr>
            <a:r>
              <a:rPr lang="en-US" sz="2400" u="sng" dirty="0" err="1" smtClean="0">
                <a:effectLst>
                  <a:reflection blurRad="6350" endPos="0" dir="5400000" sy="-100000" algn="bl" rotWithShape="0"/>
                </a:effectLst>
              </a:rPr>
              <a:t>Fraudlent</a:t>
            </a:r>
            <a:r>
              <a:rPr lang="en-US" sz="2400" u="sng" dirty="0" smtClean="0">
                <a:effectLst>
                  <a:reflection blurRad="6350" endPos="0" dir="5400000" sy="-100000" algn="bl" rotWithShape="0"/>
                </a:effectLst>
              </a:rPr>
              <a:t> </a:t>
            </a:r>
            <a:r>
              <a:rPr lang="en-US" sz="2400" u="sng" dirty="0" err="1" smtClean="0">
                <a:effectLst>
                  <a:reflection blurRad="6350" endPos="0" dir="5400000" sy="-100000" algn="bl" rotWithShape="0"/>
                </a:effectLst>
              </a:rPr>
              <a:t>availment</a:t>
            </a:r>
            <a:r>
              <a:rPr lang="en-US" sz="2400" u="sng" dirty="0" smtClean="0">
                <a:effectLst>
                  <a:reflection blurRad="6350" endPos="0" dir="5400000" sy="-100000" algn="bl" rotWithShape="0"/>
                </a:effectLst>
              </a:rPr>
              <a:t> </a:t>
            </a:r>
            <a:r>
              <a:rPr lang="en-US" sz="2400" u="sng" dirty="0" smtClean="0">
                <a:effectLst>
                  <a:reflection blurRad="6350" endPos="0" dir="5400000" sy="-100000" algn="bl" rotWithShape="0"/>
                </a:effectLst>
              </a:rPr>
              <a:t>of </a:t>
            </a:r>
            <a:r>
              <a:rPr lang="en-US" sz="2400" u="sng" dirty="0" smtClean="0">
                <a:effectLst>
                  <a:reflection blurRad="6350" endPos="0" dir="5400000" sy="-100000" algn="bl" rotWithShape="0"/>
                </a:effectLst>
              </a:rPr>
              <a:t>ITC</a:t>
            </a:r>
            <a:r>
              <a:rPr lang="en-US" sz="2000" dirty="0" smtClean="0">
                <a:effectLst>
                  <a:reflection blurRad="6350" endPos="0" dir="5400000" sy="-100000" algn="bl" rotWithShape="0"/>
                </a:effectLst>
              </a:rPr>
              <a:t/>
            </a:r>
            <a:br>
              <a:rPr lang="en-US" sz="2000" dirty="0" smtClean="0">
                <a:effectLst>
                  <a:reflection blurRad="6350" endPos="0" dir="5400000" sy="-100000" algn="bl" rotWithShape="0"/>
                </a:effectLst>
              </a:rPr>
            </a:br>
            <a:r>
              <a:rPr lang="en-US" sz="2000" dirty="0">
                <a:effectLst>
                  <a:reflection blurRad="6350" endPos="0" dir="5400000" sy="-100000" algn="bl" rotWithShape="0"/>
                </a:effectLst>
              </a:rPr>
              <a:t/>
            </a:r>
            <a:br>
              <a:rPr lang="en-US" sz="2000" dirty="0">
                <a:effectLst>
                  <a:reflection blurRad="6350" endPos="0" dir="5400000" sy="-100000" algn="bl" rotWithShape="0"/>
                </a:effectLst>
              </a:rPr>
            </a:br>
            <a:r>
              <a:rPr lang="en-US" sz="2000" b="0" dirty="0">
                <a:effectLst>
                  <a:reflection blurRad="6350" endPos="0" dir="5400000" sy="-100000" algn="bl" rotWithShape="0"/>
                </a:effectLst>
              </a:rPr>
              <a:t>As per section 17(5) (c) of the CGST Act, 2017, input tax credit shall not be available in respect of the works contract services when supplied for construction of an immovable property (other than plant and machinery) except where it is an input service for further supply of works contract service</a:t>
            </a:r>
            <a:r>
              <a:rPr lang="en-US" sz="2000" b="0" dirty="0" smtClean="0">
                <a:effectLst>
                  <a:reflection blurRad="6350" endPos="0" dir="5400000" sy="-100000" algn="bl" rotWithShape="0"/>
                </a:effectLst>
              </a:rPr>
              <a:t>.</a:t>
            </a:r>
            <a:br>
              <a:rPr lang="en-US" sz="2000" b="0" dirty="0" smtClean="0">
                <a:effectLst>
                  <a:reflection blurRad="6350" endPos="0" dir="5400000" sy="-100000" algn="bl" rotWithShape="0"/>
                </a:effectLst>
              </a:rPr>
            </a:br>
            <a:r>
              <a:rPr lang="en-US" sz="2000" b="0" dirty="0" smtClean="0">
                <a:effectLst/>
              </a:rPr>
              <a:t>Thus, the main </a:t>
            </a:r>
            <a:r>
              <a:rPr lang="en-US" sz="2000" b="0" dirty="0" smtClean="0">
                <a:effectLst/>
              </a:rPr>
              <a:t>Contractor </a:t>
            </a:r>
            <a:r>
              <a:rPr lang="en-US" sz="2000" b="0" dirty="0">
                <a:effectLst/>
              </a:rPr>
              <a:t>can avail the ITC in respect of services availed from the </a:t>
            </a:r>
            <a:r>
              <a:rPr lang="en-US" sz="2000" b="0" dirty="0" smtClean="0">
                <a:effectLst/>
              </a:rPr>
              <a:t>sub-contractor.</a:t>
            </a:r>
            <a:r>
              <a:rPr lang="en-US" sz="2000" b="0" dirty="0"/>
              <a:t/>
            </a:r>
            <a:br>
              <a:rPr lang="en-US" sz="2000" b="0" dirty="0"/>
            </a:br>
            <a:r>
              <a:rPr lang="en-US" sz="2000" b="0" dirty="0" smtClean="0">
                <a:effectLst>
                  <a:reflection blurRad="6350" endPos="0" dir="5400000" sy="-100000" algn="bl" rotWithShape="0"/>
                </a:effectLst>
              </a:rPr>
              <a:t>However </a:t>
            </a:r>
            <a:r>
              <a:rPr lang="en-US" sz="2000" b="0" dirty="0" smtClean="0">
                <a:effectLst>
                  <a:reflection blurRad="6350" endPos="0" dir="5400000" sy="-100000" algn="bl" rotWithShape="0"/>
                </a:effectLst>
              </a:rPr>
              <a:t>tax </a:t>
            </a:r>
            <a:r>
              <a:rPr lang="en-US" sz="2000" b="0" dirty="0" err="1" smtClean="0">
                <a:effectLst>
                  <a:reflection blurRad="6350" endPos="0" dir="5400000" sy="-100000" algn="bl" rotWithShape="0"/>
                </a:effectLst>
              </a:rPr>
              <a:t>evasioners</a:t>
            </a:r>
            <a:r>
              <a:rPr lang="en-US" sz="2000" b="0" dirty="0" smtClean="0">
                <a:effectLst>
                  <a:reflection blurRad="6350" endPos="0" dir="5400000" sy="-100000" algn="bl" rotWithShape="0"/>
                </a:effectLst>
              </a:rPr>
              <a:t> tend to issue bogus invoices in order to reduce their tax liability by </a:t>
            </a:r>
            <a:r>
              <a:rPr lang="en-US" sz="2000" b="0" dirty="0" err="1" smtClean="0">
                <a:effectLst>
                  <a:reflection blurRad="6350" endPos="0" dir="5400000" sy="-100000" algn="bl" rotWithShape="0"/>
                </a:effectLst>
              </a:rPr>
              <a:t>fraudently</a:t>
            </a:r>
            <a:r>
              <a:rPr lang="en-US" sz="2000" b="0" dirty="0" smtClean="0">
                <a:effectLst>
                  <a:reflection blurRad="6350" endPos="0" dir="5400000" sy="-100000" algn="bl" rotWithShape="0"/>
                </a:effectLst>
              </a:rPr>
              <a:t> availing </a:t>
            </a:r>
            <a:r>
              <a:rPr lang="en-US" sz="2000" b="0" dirty="0" smtClean="0">
                <a:effectLst>
                  <a:reflection blurRad="6350" endPos="0" dir="5400000" sy="-100000" algn="bl" rotWithShape="0"/>
                </a:effectLst>
              </a:rPr>
              <a:t>bogus</a:t>
            </a:r>
            <a:r>
              <a:rPr lang="en-US" sz="2000" b="0" dirty="0" smtClean="0">
                <a:effectLst>
                  <a:reflection blurRad="6350" endPos="0" dir="5400000" sy="-100000" algn="bl" rotWithShape="0"/>
                </a:effectLst>
              </a:rPr>
              <a:t> </a:t>
            </a:r>
            <a:r>
              <a:rPr lang="en-US" sz="2000" b="0" dirty="0" smtClean="0">
                <a:effectLst>
                  <a:reflection blurRad="6350" endPos="0" dir="5400000" sy="-100000" algn="bl" rotWithShape="0"/>
                </a:effectLst>
              </a:rPr>
              <a:t>ITC</a:t>
            </a:r>
            <a:r>
              <a:rPr lang="en-US" sz="2000" dirty="0" smtClean="0">
                <a:effectLst>
                  <a:reflection blurRad="6350" endPos="0" dir="5400000" sy="-100000" algn="bl" rotWithShape="0"/>
                </a:effectLst>
              </a:rPr>
              <a:t>.</a:t>
            </a:r>
            <a:br>
              <a:rPr lang="en-US" sz="2000" dirty="0" smtClean="0">
                <a:effectLst>
                  <a:reflection blurRad="6350" endPos="0" dir="5400000" sy="-100000" algn="bl" rotWithShape="0"/>
                </a:effectLst>
              </a:rPr>
            </a:br>
            <a:r>
              <a:rPr lang="en-US" sz="2000" dirty="0" smtClean="0">
                <a:effectLst>
                  <a:reflection blurRad="6350" endPos="0" dir="5400000" sy="-100000" algn="bl" rotWithShape="0"/>
                </a:effectLst>
              </a:rPr>
              <a:t/>
            </a:r>
            <a:br>
              <a:rPr lang="en-US" sz="2000" dirty="0" smtClean="0">
                <a:effectLst>
                  <a:reflection blurRad="6350" endPos="0" dir="5400000" sy="-100000" algn="bl" rotWithShape="0"/>
                </a:effectLst>
              </a:rPr>
            </a:br>
            <a:r>
              <a:rPr lang="en-US" sz="2000" u="sng" dirty="0" smtClean="0">
                <a:effectLst>
                  <a:reflection blurRad="6350" endPos="0" dir="5400000" sy="-100000" algn="bl" rotWithShape="0"/>
                </a:effectLst>
              </a:rPr>
              <a:t>Check</a:t>
            </a:r>
            <a:r>
              <a:rPr lang="en-US" sz="2000" dirty="0" smtClean="0">
                <a:effectLst>
                  <a:reflection blurRad="6350" endPos="0" dir="5400000" sy="-100000" algn="bl" rotWithShape="0"/>
                </a:effectLst>
              </a:rPr>
              <a:t>- </a:t>
            </a:r>
            <a:r>
              <a:rPr lang="en-US" sz="2000" b="0" dirty="0" smtClean="0">
                <a:effectLst>
                  <a:reflection blurRad="6350" endPos="0" dir="5400000" sy="-100000" algn="bl" rotWithShape="0"/>
                </a:effectLst>
              </a:rPr>
              <a:t>ITC claims in such cases needs to be examined carefully.</a:t>
            </a:r>
            <a:br>
              <a:rPr lang="en-US" sz="2000" b="0" dirty="0" smtClean="0">
                <a:effectLst>
                  <a:reflection blurRad="6350" endPos="0" dir="5400000" sy="-100000" algn="bl" rotWithShape="0"/>
                </a:effectLst>
              </a:rPr>
            </a:br>
            <a:r>
              <a:rPr lang="en-US" sz="2000" dirty="0">
                <a:effectLst>
                  <a:reflection blurRad="6350" endPos="0" dir="5400000" sy="-100000" algn="bl" rotWithShape="0"/>
                </a:effectLst>
              </a:rPr>
              <a:t/>
            </a:r>
            <a:br>
              <a:rPr lang="en-US" sz="2000" dirty="0">
                <a:effectLst>
                  <a:reflection blurRad="6350" endPos="0" dir="5400000" sy="-100000" algn="bl" rotWithShape="0"/>
                </a:effectLst>
              </a:rPr>
            </a:br>
            <a:r>
              <a:rPr lang="en-US" sz="2000" dirty="0">
                <a:effectLst>
                  <a:reflection blurRad="6350" endPos="0" dir="5400000" sy="-100000" algn="bl" rotWithShape="0"/>
                </a:effectLst>
              </a:rPr>
              <a:t/>
            </a:r>
            <a:br>
              <a:rPr lang="en-US" sz="2000" dirty="0">
                <a:effectLst>
                  <a:reflection blurRad="6350" endPos="0" dir="5400000" sy="-100000" algn="bl" rotWithShape="0"/>
                </a:effectLst>
              </a:rPr>
            </a:br>
            <a:endParaRPr lang="en-US" sz="2000" dirty="0">
              <a:effectLst>
                <a:reflection blurRad="6350" endPos="0" dir="5400000" sy="-100000" algn="bl" rotWithShape="0"/>
              </a:effectLst>
            </a:endParaRPr>
          </a:p>
        </p:txBody>
      </p:sp>
    </p:spTree>
    <p:extLst>
      <p:ext uri="{BB962C8B-B14F-4D97-AF65-F5344CB8AC3E}">
        <p14:creationId xmlns:p14="http://schemas.microsoft.com/office/powerpoint/2010/main" val="26178103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alphaModFix amt="92000"/>
          </a:blip>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077200" cy="5715000"/>
          </a:xfrm>
        </p:spPr>
        <p:txBody>
          <a:bodyPr/>
          <a:lstStyle/>
          <a:p>
            <a:pPr algn="l">
              <a:buFont typeface="Wingdings" panose="05000000000000000000" pitchFamily="2" charset="2"/>
              <a:buChar char="v"/>
            </a:pPr>
            <a:r>
              <a:rPr lang="en-US" sz="2400" u="sng" dirty="0" smtClean="0">
                <a:effectLst>
                  <a:reflection blurRad="6350" endPos="0" dir="5400000" sy="-100000" algn="bl" rotWithShape="0"/>
                </a:effectLst>
              </a:rPr>
              <a:t>Taxability </a:t>
            </a:r>
            <a:r>
              <a:rPr lang="en-US" sz="2400" u="sng" dirty="0" smtClean="0">
                <a:effectLst>
                  <a:reflection blurRad="6350" endPos="0" dir="5400000" sy="-100000" algn="bl" rotWithShape="0"/>
                </a:effectLst>
              </a:rPr>
              <a:t>of Works Contract Services </a:t>
            </a:r>
            <a:r>
              <a:rPr lang="en-US" sz="2000" dirty="0" smtClean="0"/>
              <a:t/>
            </a:r>
            <a:br>
              <a:rPr lang="en-US" sz="2000" dirty="0" smtClean="0"/>
            </a:br>
            <a:r>
              <a:rPr lang="en-US" sz="2000" b="0" dirty="0" smtClean="0">
                <a:effectLst>
                  <a:reflection blurRad="6350" endPos="0" dir="5400000" sy="-100000" algn="bl" rotWithShape="0"/>
                </a:effectLst>
              </a:rPr>
              <a:t/>
            </a:r>
            <a:br>
              <a:rPr lang="en-US" sz="2000" b="0" dirty="0" smtClean="0">
                <a:effectLst>
                  <a:reflection blurRad="6350" endPos="0" dir="5400000" sy="-100000" algn="bl" rotWithShape="0"/>
                </a:effectLst>
              </a:rPr>
            </a:br>
            <a:r>
              <a:rPr lang="en-US" sz="2000" b="0" dirty="0" smtClean="0">
                <a:effectLst>
                  <a:reflection blurRad="6350" endPos="0" dir="5400000" sy="-100000" algn="bl" rotWithShape="0"/>
                </a:effectLst>
              </a:rPr>
              <a:t>With </a:t>
            </a:r>
            <a:r>
              <a:rPr lang="en-US" sz="2000" b="0" dirty="0">
                <a:effectLst>
                  <a:reflection blurRad="6350" endPos="0" dir="5400000" sy="-100000" algn="bl" rotWithShape="0"/>
                </a:effectLst>
              </a:rPr>
              <a:t>effect from </a:t>
            </a:r>
            <a:r>
              <a:rPr lang="en-US" sz="2000" b="0" dirty="0" smtClean="0">
                <a:effectLst>
                  <a:reflection blurRad="6350" endPos="0" dir="5400000" sy="-100000" algn="bl" rotWithShape="0"/>
                </a:effectLst>
              </a:rPr>
              <a:t>18.07.2022, </a:t>
            </a:r>
            <a:r>
              <a:rPr lang="en-US" sz="2000" b="0" dirty="0">
                <a:effectLst>
                  <a:reflection blurRad="6350" endPos="0" dir="5400000" sy="-100000" algn="bl" rotWithShape="0"/>
                </a:effectLst>
              </a:rPr>
              <a:t>Works contract services </a:t>
            </a:r>
            <a:r>
              <a:rPr lang="en-US" sz="2000" b="0" dirty="0">
                <a:effectLst/>
              </a:rPr>
              <a:t>provided to Central and State Government, or Local </a:t>
            </a:r>
            <a:r>
              <a:rPr lang="en-US" sz="2000" b="0" dirty="0" smtClean="0">
                <a:effectLst/>
              </a:rPr>
              <a:t>Authorities, which were earlier </a:t>
            </a:r>
            <a:r>
              <a:rPr lang="en-US" sz="2000" b="0" dirty="0">
                <a:effectLst>
                  <a:reflection blurRad="6350" endPos="0" dir="5400000" sy="-100000" algn="bl" rotWithShape="0"/>
                </a:effectLst>
              </a:rPr>
              <a:t>eligible for concessional rate of 12% </a:t>
            </a:r>
            <a:r>
              <a:rPr lang="en-US" sz="2000" b="0" dirty="0" smtClean="0">
                <a:effectLst>
                  <a:reflection blurRad="6350" endPos="0" dir="5400000" sy="-100000" algn="bl" rotWithShape="0"/>
                </a:effectLst>
              </a:rPr>
              <a:t>GST,</a:t>
            </a:r>
            <a:r>
              <a:rPr lang="en-US" sz="2000" b="0" dirty="0" smtClean="0">
                <a:effectLst>
                  <a:reflection blurRad="6350" endPos="0" dir="5400000" sy="-100000" algn="bl" rotWithShape="0"/>
                </a:effectLst>
              </a:rPr>
              <a:t> </a:t>
            </a:r>
            <a:r>
              <a:rPr lang="en-US" sz="2000" b="0" dirty="0">
                <a:effectLst>
                  <a:reflection blurRad="6350" endPos="0" dir="5400000" sy="-100000" algn="bl" rotWithShape="0"/>
                </a:effectLst>
              </a:rPr>
              <a:t>would attract GST at the rate of 18% in view of amendment carried out in notification No. 11/2017- Central Tax (Rate) vide notification No. 03/2022- Central Tax (Rate). </a:t>
            </a:r>
            <a:r>
              <a:rPr lang="en-US" sz="2000" b="0" dirty="0" smtClean="0">
                <a:effectLst>
                  <a:reflection blurRad="6350" endPos="0" dir="5400000" sy="-100000" algn="bl" rotWithShape="0"/>
                </a:effectLst>
              </a:rPr>
              <a:t/>
            </a:r>
            <a:br>
              <a:rPr lang="en-US" sz="2000" b="0" dirty="0" smtClean="0">
                <a:effectLst>
                  <a:reflection blurRad="6350" endPos="0" dir="5400000" sy="-100000" algn="bl" rotWithShape="0"/>
                </a:effectLst>
              </a:rPr>
            </a:br>
            <a:r>
              <a:rPr lang="en-US" sz="2000" b="0" dirty="0" smtClean="0">
                <a:effectLst>
                  <a:reflection blurRad="6350" endPos="0" dir="5400000" sy="-100000" algn="bl" rotWithShape="0"/>
                </a:effectLst>
              </a:rPr>
              <a:t/>
            </a:r>
            <a:br>
              <a:rPr lang="en-US" sz="2000" b="0" dirty="0" smtClean="0">
                <a:effectLst>
                  <a:reflection blurRad="6350" endPos="0" dir="5400000" sy="-100000" algn="bl" rotWithShape="0"/>
                </a:effectLst>
              </a:rPr>
            </a:br>
            <a:r>
              <a:rPr lang="en-US" sz="2000" u="sng" dirty="0" smtClean="0">
                <a:effectLst>
                  <a:reflection blurRad="6350" endPos="0" dir="5400000" sy="-100000" algn="bl" rotWithShape="0"/>
                </a:effectLst>
              </a:rPr>
              <a:t/>
            </a:r>
            <a:br>
              <a:rPr lang="en-US" sz="2000" u="sng" dirty="0" smtClean="0">
                <a:effectLst>
                  <a:reflection blurRad="6350" endPos="0" dir="5400000" sy="-100000" algn="bl" rotWithShape="0"/>
                </a:effectLst>
              </a:rPr>
            </a:br>
            <a:r>
              <a:rPr lang="en-US" sz="2000" u="sng" dirty="0" smtClean="0">
                <a:effectLst>
                  <a:reflection blurRad="6350" endPos="0" dir="5400000" sy="-100000" algn="bl" rotWithShape="0"/>
                </a:effectLst>
              </a:rPr>
              <a:t>Check-  </a:t>
            </a:r>
            <a:r>
              <a:rPr lang="en-US" sz="2000" b="0" dirty="0" smtClean="0">
                <a:effectLst>
                  <a:reflection blurRad="6350" endPos="0" dir="5400000" sy="-100000" algn="bl" rotWithShape="0"/>
                </a:effectLst>
              </a:rPr>
              <a:t>In cases </a:t>
            </a:r>
            <a:r>
              <a:rPr lang="en-US" sz="2000" b="0" dirty="0">
                <a:effectLst>
                  <a:reflection blurRad="6350" endPos="0" dir="5400000" sy="-100000" algn="bl" rotWithShape="0"/>
                </a:effectLst>
              </a:rPr>
              <a:t>where the Supply Happens During Such A Change In Tax </a:t>
            </a:r>
            <a:r>
              <a:rPr lang="en-US" sz="2000" b="0" dirty="0" smtClean="0">
                <a:effectLst>
                  <a:reflection blurRad="6350" endPos="0" dir="5400000" sy="-100000" algn="bl" rotWithShape="0"/>
                </a:effectLst>
              </a:rPr>
              <a:t>Rates, the </a:t>
            </a:r>
            <a:r>
              <a:rPr lang="en-US" sz="2000" b="0" dirty="0">
                <a:effectLst>
                  <a:reflection blurRad="6350" endPos="0" dir="5400000" sy="-100000" algn="bl" rotWithShape="0"/>
                </a:effectLst>
              </a:rPr>
              <a:t>applicable Tax Rate needs to be calculated by </a:t>
            </a:r>
            <a:r>
              <a:rPr lang="en-US" sz="2000" b="0" dirty="0" smtClean="0">
                <a:effectLst>
                  <a:reflection blurRad="6350" endPos="0" dir="5400000" sy="-100000" algn="bl" rotWithShape="0"/>
                </a:effectLst>
              </a:rPr>
              <a:t>determining </a:t>
            </a:r>
            <a:r>
              <a:rPr lang="en-US" sz="2000" b="0" dirty="0">
                <a:effectLst>
                  <a:reflection blurRad="6350" endPos="0" dir="5400000" sy="-100000" algn="bl" rotWithShape="0"/>
                </a:effectLst>
              </a:rPr>
              <a:t>the Time of </a:t>
            </a:r>
            <a:r>
              <a:rPr lang="en-US" sz="2000" b="0" dirty="0" smtClean="0">
                <a:effectLst>
                  <a:reflection blurRad="6350" endPos="0" dir="5400000" sy="-100000" algn="bl" rotWithShape="0"/>
                </a:effectLst>
              </a:rPr>
              <a:t>Supply of Works Contract Services. </a:t>
            </a:r>
            <a:endParaRPr lang="en-US" sz="2000" b="0" dirty="0">
              <a:effectLst>
                <a:reflection blurRad="6350" endPos="0" dir="5400000" sy="-100000" algn="bl" rotWithShape="0"/>
              </a:effectLst>
            </a:endParaRPr>
          </a:p>
        </p:txBody>
      </p:sp>
    </p:spTree>
    <p:extLst>
      <p:ext uri="{BB962C8B-B14F-4D97-AF65-F5344CB8AC3E}">
        <p14:creationId xmlns:p14="http://schemas.microsoft.com/office/powerpoint/2010/main" val="16329289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alphaModFix amt="92000"/>
          </a:blip>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6019800"/>
          </a:xfrm>
        </p:spPr>
        <p:txBody>
          <a:bodyPr/>
          <a:lstStyle/>
          <a:p>
            <a:pPr algn="l">
              <a:buFont typeface="Wingdings" panose="05000000000000000000" pitchFamily="2" charset="2"/>
              <a:buChar char="v"/>
            </a:pPr>
            <a:r>
              <a:rPr lang="en-US" sz="2400" u="sng" dirty="0" smtClean="0"/>
              <a:t>TDS </a:t>
            </a:r>
            <a:r>
              <a:rPr lang="en-US" sz="2400" u="sng" dirty="0" err="1" smtClean="0"/>
              <a:t>vs</a:t>
            </a:r>
            <a:r>
              <a:rPr lang="en-US" sz="2400" u="sng" dirty="0" smtClean="0"/>
              <a:t> </a:t>
            </a:r>
            <a:r>
              <a:rPr lang="en-US" sz="2400" u="sng" dirty="0" smtClean="0"/>
              <a:t>GSTR-3B</a:t>
            </a:r>
            <a:br>
              <a:rPr lang="en-US" sz="2400" u="sng" dirty="0" smtClean="0"/>
            </a:br>
            <a:r>
              <a:rPr lang="en-US" sz="2400" u="sng" dirty="0" smtClean="0"/>
              <a:t/>
            </a:r>
            <a:br>
              <a:rPr lang="en-US" sz="2400" u="sng" dirty="0" smtClean="0"/>
            </a:br>
            <a:r>
              <a:rPr lang="en-US" sz="2400" b="0" dirty="0">
                <a:effectLst/>
              </a:rPr>
              <a:t>As per section 51, </a:t>
            </a:r>
            <a:r>
              <a:rPr lang="en-US" sz="2400" b="0" dirty="0" smtClean="0">
                <a:effectLst/>
              </a:rPr>
              <a:t>Government </a:t>
            </a:r>
            <a:r>
              <a:rPr lang="en-US" sz="2400" b="0" dirty="0" err="1" smtClean="0">
                <a:effectLst/>
              </a:rPr>
              <a:t>Dept</a:t>
            </a:r>
            <a:r>
              <a:rPr lang="en-US" sz="2400" b="0" dirty="0" smtClean="0">
                <a:effectLst/>
              </a:rPr>
              <a:t> making </a:t>
            </a:r>
            <a:r>
              <a:rPr lang="en-US" sz="2400" b="0" dirty="0">
                <a:effectLst/>
              </a:rPr>
              <a:t>contractual payments </a:t>
            </a:r>
            <a:r>
              <a:rPr lang="en-US" sz="2400" b="0" dirty="0">
                <a:effectLst/>
              </a:rPr>
              <a:t>to suppliers</a:t>
            </a:r>
            <a:r>
              <a:rPr lang="en-US" sz="2400" b="0" dirty="0" smtClean="0">
                <a:effectLst/>
              </a:rPr>
              <a:t>(where total value of such supply under contract exceeds </a:t>
            </a:r>
            <a:r>
              <a:rPr lang="en-US" sz="2400" b="0" dirty="0" err="1">
                <a:effectLst/>
              </a:rPr>
              <a:t>Rs</a:t>
            </a:r>
            <a:r>
              <a:rPr lang="en-US" sz="2400" b="0" dirty="0">
                <a:effectLst/>
              </a:rPr>
              <a:t>. 2.5 </a:t>
            </a:r>
            <a:r>
              <a:rPr lang="en-US" sz="2400" b="0" dirty="0" smtClean="0">
                <a:effectLst/>
              </a:rPr>
              <a:t>Lakhs) shall </a:t>
            </a:r>
            <a:r>
              <a:rPr lang="en-US" sz="2400" b="0" dirty="0">
                <a:effectLst/>
              </a:rPr>
              <a:t>deduct 2% of the total payment made </a:t>
            </a:r>
            <a:r>
              <a:rPr lang="en-US" sz="2400" b="0" dirty="0" smtClean="0">
                <a:effectLst/>
              </a:rPr>
              <a:t>as TDS.</a:t>
            </a:r>
            <a:r>
              <a:rPr lang="en-US" sz="2400" u="sng" dirty="0" smtClean="0"/>
              <a:t/>
            </a:r>
            <a:br>
              <a:rPr lang="en-US" sz="2400" u="sng" dirty="0" smtClean="0"/>
            </a:br>
            <a:r>
              <a:rPr lang="en-US" sz="2400" b="0" dirty="0">
                <a:effectLst/>
              </a:rPr>
              <a:t>The TDS deducted by the </a:t>
            </a:r>
            <a:r>
              <a:rPr lang="en-US" sz="2400" b="0" dirty="0" err="1">
                <a:effectLst/>
              </a:rPr>
              <a:t>deductor</a:t>
            </a:r>
            <a:r>
              <a:rPr lang="en-US" sz="2400" b="0" dirty="0">
                <a:effectLst/>
              </a:rPr>
              <a:t> </a:t>
            </a:r>
            <a:r>
              <a:rPr lang="en-US" sz="2400" b="0" dirty="0" smtClean="0">
                <a:effectLst/>
              </a:rPr>
              <a:t>automatically reflects </a:t>
            </a:r>
            <a:r>
              <a:rPr lang="en-US" sz="2400" b="0" dirty="0">
                <a:effectLst/>
              </a:rPr>
              <a:t>in the electronic ledger of the </a:t>
            </a:r>
            <a:r>
              <a:rPr lang="en-US" sz="2400" b="0" dirty="0" err="1">
                <a:effectLst/>
              </a:rPr>
              <a:t>deductee</a:t>
            </a:r>
            <a:r>
              <a:rPr lang="en-US" sz="2400" b="0" dirty="0">
                <a:effectLst/>
              </a:rPr>
              <a:t> (supplier) once the </a:t>
            </a:r>
            <a:r>
              <a:rPr lang="en-US" sz="2400" b="0" dirty="0" err="1">
                <a:effectLst/>
              </a:rPr>
              <a:t>deductor</a:t>
            </a:r>
            <a:r>
              <a:rPr lang="en-US" sz="2400" b="0" dirty="0">
                <a:effectLst/>
              </a:rPr>
              <a:t> files his/her </a:t>
            </a:r>
            <a:r>
              <a:rPr lang="en-US" sz="2400" b="0" dirty="0" smtClean="0">
                <a:effectLst/>
              </a:rPr>
              <a:t>returns FORM GSTR 7. </a:t>
            </a:r>
            <a:br>
              <a:rPr lang="en-US" sz="2400" b="0" dirty="0" smtClean="0">
                <a:effectLst/>
              </a:rPr>
            </a:br>
            <a:r>
              <a:rPr lang="en-US" sz="2400" b="0" dirty="0">
                <a:effectLst/>
              </a:rPr>
              <a:t/>
            </a:r>
            <a:br>
              <a:rPr lang="en-US" sz="2400" b="0" dirty="0">
                <a:effectLst/>
              </a:rPr>
            </a:br>
            <a:r>
              <a:rPr lang="en-US" sz="2400" b="0" dirty="0" smtClean="0">
                <a:effectLst/>
              </a:rPr>
              <a:t>Checks- The details of the supply recorded in GSTR-7 should be cross-checked with the details provided by the supplier in his FORM GSTR-3B.</a:t>
            </a:r>
            <a:br>
              <a:rPr lang="en-US" sz="2400" b="0" dirty="0" smtClean="0">
                <a:effectLst/>
              </a:rPr>
            </a:br>
            <a:r>
              <a:rPr lang="en-US" sz="2400" b="0" dirty="0">
                <a:effectLst/>
              </a:rPr>
              <a:t/>
            </a:r>
            <a:br>
              <a:rPr lang="en-US" sz="2400" b="0" dirty="0">
                <a:effectLst/>
              </a:rPr>
            </a:br>
            <a:endParaRPr lang="en-US" sz="2400" u="sng" dirty="0"/>
          </a:p>
        </p:txBody>
      </p:sp>
    </p:spTree>
    <p:extLst>
      <p:ext uri="{BB962C8B-B14F-4D97-AF65-F5344CB8AC3E}">
        <p14:creationId xmlns:p14="http://schemas.microsoft.com/office/powerpoint/2010/main" val="19498874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2000"/>
            <a:lum/>
          </a:blip>
          <a:srcRect/>
          <a:stretch>
            <a:fillRect l="-21000" r="-2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76400" y="4876800"/>
            <a:ext cx="6553200" cy="1295400"/>
          </a:xfrm>
        </p:spPr>
        <p:txBody>
          <a:bodyPr/>
          <a:lstStyle/>
          <a:p>
            <a:r>
              <a:rPr lang="en-US" dirty="0" smtClean="0"/>
              <a:t>Thank You…</a:t>
            </a:r>
            <a:endParaRPr lang="en-US" dirty="0"/>
          </a:p>
        </p:txBody>
      </p:sp>
    </p:spTree>
    <p:extLst>
      <p:ext uri="{BB962C8B-B14F-4D97-AF65-F5344CB8AC3E}">
        <p14:creationId xmlns:p14="http://schemas.microsoft.com/office/powerpoint/2010/main" val="32562454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0000"/>
            <a:lum/>
          </a:blip>
          <a:srcRect/>
          <a:stretch>
            <a:fillRect l="-22000" r="-22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620000" cy="1143000"/>
          </a:xfrm>
        </p:spPr>
        <p:txBody>
          <a:bodyPr/>
          <a:lstStyle/>
          <a:p>
            <a:pPr algn="l"/>
            <a:r>
              <a:rPr lang="en-IN" dirty="0" smtClean="0"/>
              <a:t>What is Works Contract ?</a:t>
            </a:r>
            <a:endParaRPr lang="en-IN" dirty="0"/>
          </a:p>
        </p:txBody>
      </p:sp>
      <p:sp>
        <p:nvSpPr>
          <p:cNvPr id="3" name="Content Placeholder 2"/>
          <p:cNvSpPr>
            <a:spLocks noGrp="1"/>
          </p:cNvSpPr>
          <p:nvPr>
            <p:ph sz="quarter" idx="13"/>
          </p:nvPr>
        </p:nvSpPr>
        <p:spPr>
          <a:xfrm>
            <a:off x="762000" y="1676400"/>
            <a:ext cx="7543800" cy="4038600"/>
          </a:xfrm>
        </p:spPr>
        <p:txBody>
          <a:bodyPr>
            <a:normAutofit lnSpcReduction="10000"/>
          </a:bodyPr>
          <a:lstStyle/>
          <a:p>
            <a:r>
              <a:rPr lang="en-US" dirty="0"/>
              <a:t>Section 2(119) of the CGST Act, </a:t>
            </a:r>
            <a:r>
              <a:rPr lang="en-US" dirty="0" smtClean="0"/>
              <a:t>2017-</a:t>
            </a:r>
          </a:p>
          <a:p>
            <a:pPr marL="45720" indent="0">
              <a:buNone/>
            </a:pPr>
            <a:r>
              <a:rPr lang="en-US" dirty="0" smtClean="0"/>
              <a:t> </a:t>
            </a:r>
            <a:r>
              <a:rPr lang="en-US" dirty="0"/>
              <a:t>“works contract” means a contract for building, construction, fabrication, completion, erection, installation, fitting out, improvement, modification, repair, maintenance, renovation, alteration or commissioning of any immovable property wherein transfer of property in goods (whether as goods or in some other form) is involved in the execution of such contract.”</a:t>
            </a:r>
            <a:r>
              <a:rPr lang="en-US" dirty="0"/>
              <a:t/>
            </a:r>
            <a:br>
              <a:rPr lang="en-US" dirty="0"/>
            </a:br>
            <a:r>
              <a:rPr lang="en-US" dirty="0"/>
              <a:t/>
            </a:r>
            <a:br>
              <a:rPr lang="en-US" dirty="0"/>
            </a:br>
            <a:r>
              <a:rPr lang="en-US" dirty="0"/>
              <a:t>As per Para 6 (a) of Schedule II to the CGST Act, 2017, works contracts </a:t>
            </a:r>
            <a:r>
              <a:rPr lang="en-US" dirty="0" smtClean="0"/>
              <a:t>shall </a:t>
            </a:r>
            <a:r>
              <a:rPr lang="en-US" dirty="0"/>
              <a:t>be treated as a supply of services</a:t>
            </a:r>
            <a:r>
              <a:rPr lang="en-US" dirty="0" smtClean="0"/>
              <a:t>.</a:t>
            </a:r>
            <a:endParaRPr lang="en-IN" dirty="0"/>
          </a:p>
        </p:txBody>
      </p:sp>
    </p:spTree>
    <p:extLst>
      <p:ext uri="{BB962C8B-B14F-4D97-AF65-F5344CB8AC3E}">
        <p14:creationId xmlns:p14="http://schemas.microsoft.com/office/powerpoint/2010/main" val="20242076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762000" y="533400"/>
            <a:ext cx="7315200" cy="5486400"/>
          </a:xfrm>
        </p:spPr>
      </p:pic>
    </p:spTree>
    <p:extLst>
      <p:ext uri="{BB962C8B-B14F-4D97-AF65-F5344CB8AC3E}">
        <p14:creationId xmlns:p14="http://schemas.microsoft.com/office/powerpoint/2010/main" val="31893374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739318382"/>
              </p:ext>
            </p:extLst>
          </p:nvPr>
        </p:nvGraphicFramePr>
        <p:xfrm>
          <a:off x="685800" y="1752600"/>
          <a:ext cx="7772400" cy="3793236"/>
        </p:xfrm>
        <a:graphic>
          <a:graphicData uri="http://schemas.openxmlformats.org/drawingml/2006/table">
            <a:tbl>
              <a:tblPr firstRow="1" bandRow="1">
                <a:tableStyleId>{5C22544A-7EE6-4342-B048-85BDC9FD1C3A}</a:tableStyleId>
              </a:tblPr>
              <a:tblGrid>
                <a:gridCol w="932688"/>
                <a:gridCol w="2798064"/>
                <a:gridCol w="1554480"/>
                <a:gridCol w="1496568"/>
                <a:gridCol w="990600"/>
              </a:tblGrid>
              <a:tr h="1295400">
                <a:tc>
                  <a:txBody>
                    <a:bodyPr/>
                    <a:lstStyle/>
                    <a:p>
                      <a:pPr algn="ctr">
                        <a:lnSpc>
                          <a:spcPts val="2660"/>
                        </a:lnSpc>
                      </a:pPr>
                      <a:r>
                        <a:rPr sz="2000" b="1" spc="-20" dirty="0">
                          <a:latin typeface="Calibri"/>
                          <a:cs typeface="Calibri"/>
                        </a:rPr>
                        <a:t>SAC</a:t>
                      </a:r>
                      <a:endParaRPr sz="2000" dirty="0">
                        <a:latin typeface="Calibri"/>
                        <a:cs typeface="Calibri"/>
                      </a:endParaRPr>
                    </a:p>
                  </a:txBody>
                  <a:tcPr marL="0" marR="0" marT="0" marB="0"/>
                </a:tc>
                <a:tc>
                  <a:txBody>
                    <a:bodyPr/>
                    <a:lstStyle/>
                    <a:p>
                      <a:pPr marL="735330" algn="ctr">
                        <a:lnSpc>
                          <a:spcPts val="2660"/>
                        </a:lnSpc>
                      </a:pPr>
                      <a:r>
                        <a:rPr sz="2000" b="1" spc="-5" dirty="0">
                          <a:latin typeface="Calibri"/>
                          <a:cs typeface="Calibri"/>
                        </a:rPr>
                        <a:t>SERVICE</a:t>
                      </a:r>
                      <a:endParaRPr sz="2000" dirty="0">
                        <a:latin typeface="Calibri"/>
                        <a:cs typeface="Calibri"/>
                      </a:endParaRPr>
                    </a:p>
                  </a:txBody>
                  <a:tcPr marL="0" marR="0" marT="0" marB="0"/>
                </a:tc>
                <a:tc>
                  <a:txBody>
                    <a:bodyPr/>
                    <a:lstStyle/>
                    <a:p>
                      <a:pPr marL="474980" algn="ctr">
                        <a:lnSpc>
                          <a:spcPts val="2660"/>
                        </a:lnSpc>
                      </a:pPr>
                      <a:r>
                        <a:rPr sz="2000" b="1" spc="-5" dirty="0">
                          <a:latin typeface="Calibri"/>
                          <a:cs typeface="Calibri"/>
                        </a:rPr>
                        <a:t>SUPPLIER</a:t>
                      </a:r>
                      <a:endParaRPr sz="2000" dirty="0">
                        <a:latin typeface="Calibri"/>
                        <a:cs typeface="Calibri"/>
                      </a:endParaRPr>
                    </a:p>
                  </a:txBody>
                  <a:tcPr marL="0" marR="0" marT="0" marB="0"/>
                </a:tc>
                <a:tc>
                  <a:txBody>
                    <a:bodyPr/>
                    <a:lstStyle/>
                    <a:p>
                      <a:pPr marL="321310" algn="ctr">
                        <a:lnSpc>
                          <a:spcPts val="2660"/>
                        </a:lnSpc>
                      </a:pPr>
                      <a:r>
                        <a:rPr sz="2000" b="1" spc="-5" dirty="0">
                          <a:latin typeface="Calibri"/>
                          <a:cs typeface="Calibri"/>
                        </a:rPr>
                        <a:t>RECIPIENT</a:t>
                      </a:r>
                      <a:endParaRPr sz="2000" dirty="0">
                        <a:latin typeface="Calibri"/>
                        <a:cs typeface="Calibri"/>
                      </a:endParaRPr>
                    </a:p>
                  </a:txBody>
                  <a:tcPr marL="0" marR="0" marT="0" marB="0"/>
                </a:tc>
                <a:tc>
                  <a:txBody>
                    <a:bodyPr/>
                    <a:lstStyle/>
                    <a:p>
                      <a:pPr algn="ctr">
                        <a:lnSpc>
                          <a:spcPts val="2660"/>
                        </a:lnSpc>
                      </a:pPr>
                      <a:r>
                        <a:rPr sz="2000" b="1" spc="-50" dirty="0">
                          <a:latin typeface="Calibri"/>
                          <a:cs typeface="Calibri"/>
                        </a:rPr>
                        <a:t>RATE</a:t>
                      </a:r>
                      <a:r>
                        <a:rPr sz="2000" b="1" spc="-25" dirty="0">
                          <a:latin typeface="Calibri"/>
                          <a:cs typeface="Calibri"/>
                        </a:rPr>
                        <a:t> </a:t>
                      </a:r>
                      <a:r>
                        <a:rPr sz="2000" b="1" dirty="0">
                          <a:latin typeface="Calibri"/>
                          <a:cs typeface="Calibri"/>
                        </a:rPr>
                        <a:t>OF</a:t>
                      </a:r>
                      <a:r>
                        <a:rPr sz="2000" b="1" spc="-25" dirty="0">
                          <a:latin typeface="Calibri"/>
                          <a:cs typeface="Calibri"/>
                        </a:rPr>
                        <a:t> </a:t>
                      </a:r>
                      <a:r>
                        <a:rPr sz="2000" b="1" spc="-65" dirty="0">
                          <a:latin typeface="Calibri"/>
                          <a:cs typeface="Calibri"/>
                        </a:rPr>
                        <a:t>TAX</a:t>
                      </a:r>
                      <a:endParaRPr sz="2000" dirty="0">
                        <a:latin typeface="Calibri"/>
                        <a:cs typeface="Calibri"/>
                      </a:endParaRPr>
                    </a:p>
                  </a:txBody>
                  <a:tcPr marL="0" marR="0" marT="0" marB="0"/>
                </a:tc>
              </a:tr>
              <a:tr h="1372983">
                <a:tc>
                  <a:txBody>
                    <a:bodyPr/>
                    <a:lstStyle/>
                    <a:p>
                      <a:pPr algn="ctr">
                        <a:lnSpc>
                          <a:spcPts val="2660"/>
                        </a:lnSpc>
                      </a:pPr>
                      <a:r>
                        <a:rPr sz="2000" spc="-5" dirty="0">
                          <a:latin typeface="Calibri"/>
                          <a:cs typeface="Calibri"/>
                        </a:rPr>
                        <a:t>9954</a:t>
                      </a:r>
                      <a:endParaRPr sz="2000" dirty="0">
                        <a:latin typeface="Calibri"/>
                        <a:cs typeface="Calibri"/>
                      </a:endParaRPr>
                    </a:p>
                  </a:txBody>
                  <a:tcPr marL="0" marR="0" marT="0" marB="0"/>
                </a:tc>
                <a:tc>
                  <a:txBody>
                    <a:bodyPr/>
                    <a:lstStyle/>
                    <a:p>
                      <a:pPr marL="52069">
                        <a:lnSpc>
                          <a:spcPts val="2660"/>
                        </a:lnSpc>
                        <a:tabLst>
                          <a:tab pos="565785" algn="l"/>
                        </a:tabLst>
                      </a:pPr>
                      <a:r>
                        <a:rPr sz="2000" spc="-5" dirty="0">
                          <a:latin typeface="Calibri"/>
                          <a:cs typeface="Calibri"/>
                        </a:rPr>
                        <a:t>(i)	Construction</a:t>
                      </a:r>
                      <a:endParaRPr sz="2000" dirty="0">
                        <a:latin typeface="Calibri"/>
                        <a:cs typeface="Calibri"/>
                      </a:endParaRPr>
                    </a:p>
                    <a:p>
                      <a:pPr marL="566420" marR="71120">
                        <a:lnSpc>
                          <a:spcPct val="100699"/>
                        </a:lnSpc>
                        <a:tabLst>
                          <a:tab pos="1813560" algn="l"/>
                        </a:tabLst>
                      </a:pPr>
                      <a:r>
                        <a:rPr sz="2000" spc="-5" dirty="0">
                          <a:latin typeface="Calibri"/>
                          <a:cs typeface="Calibri"/>
                        </a:rPr>
                        <a:t>of </a:t>
                      </a:r>
                      <a:r>
                        <a:rPr sz="2000" dirty="0">
                          <a:latin typeface="Calibri"/>
                          <a:cs typeface="Calibri"/>
                        </a:rPr>
                        <a:t>a </a:t>
                      </a:r>
                      <a:r>
                        <a:rPr sz="2000" spc="-10" dirty="0">
                          <a:latin typeface="Calibri"/>
                          <a:cs typeface="Calibri"/>
                        </a:rPr>
                        <a:t>complex </a:t>
                      </a:r>
                      <a:r>
                        <a:rPr sz="2000" dirty="0">
                          <a:latin typeface="Calibri"/>
                          <a:cs typeface="Calibri"/>
                        </a:rPr>
                        <a:t>, </a:t>
                      </a:r>
                      <a:r>
                        <a:rPr sz="2000" spc="5" dirty="0">
                          <a:latin typeface="Calibri"/>
                          <a:cs typeface="Calibri"/>
                        </a:rPr>
                        <a:t> </a:t>
                      </a:r>
                      <a:r>
                        <a:rPr sz="2000" dirty="0">
                          <a:latin typeface="Calibri"/>
                          <a:cs typeface="Calibri"/>
                        </a:rPr>
                        <a:t>building , </a:t>
                      </a:r>
                      <a:r>
                        <a:rPr sz="2000" spc="-5" dirty="0">
                          <a:latin typeface="Calibri"/>
                          <a:cs typeface="Calibri"/>
                        </a:rPr>
                        <a:t>civil </a:t>
                      </a:r>
                      <a:r>
                        <a:rPr sz="2000" dirty="0">
                          <a:latin typeface="Calibri"/>
                          <a:cs typeface="Calibri"/>
                        </a:rPr>
                        <a:t> </a:t>
                      </a:r>
                      <a:r>
                        <a:rPr sz="2000" spc="-10" dirty="0">
                          <a:latin typeface="Calibri"/>
                          <a:cs typeface="Calibri"/>
                        </a:rPr>
                        <a:t>structure </a:t>
                      </a:r>
                      <a:r>
                        <a:rPr sz="2000" spc="-5" dirty="0">
                          <a:latin typeface="Calibri"/>
                          <a:cs typeface="Calibri"/>
                        </a:rPr>
                        <a:t>or </a:t>
                      </a:r>
                      <a:r>
                        <a:rPr sz="2000" dirty="0">
                          <a:latin typeface="Calibri"/>
                          <a:cs typeface="Calibri"/>
                        </a:rPr>
                        <a:t>a </a:t>
                      </a:r>
                      <a:r>
                        <a:rPr sz="2000" spc="5" dirty="0">
                          <a:latin typeface="Calibri"/>
                          <a:cs typeface="Calibri"/>
                        </a:rPr>
                        <a:t> </a:t>
                      </a:r>
                      <a:r>
                        <a:rPr sz="2000" spc="-5" dirty="0">
                          <a:latin typeface="Calibri"/>
                          <a:cs typeface="Calibri"/>
                        </a:rPr>
                        <a:t>part </a:t>
                      </a:r>
                      <a:r>
                        <a:rPr sz="2000" spc="-25" dirty="0">
                          <a:latin typeface="Calibri"/>
                          <a:cs typeface="Calibri"/>
                        </a:rPr>
                        <a:t>thereof, </a:t>
                      </a:r>
                      <a:r>
                        <a:rPr sz="2000" spc="-20" dirty="0">
                          <a:latin typeface="Calibri"/>
                          <a:cs typeface="Calibri"/>
                        </a:rPr>
                        <a:t> </a:t>
                      </a:r>
                      <a:r>
                        <a:rPr sz="2000" dirty="0">
                          <a:latin typeface="Calibri"/>
                          <a:cs typeface="Calibri"/>
                        </a:rPr>
                        <a:t>including a </a:t>
                      </a:r>
                      <a:r>
                        <a:rPr sz="2000" spc="5" dirty="0">
                          <a:latin typeface="Calibri"/>
                          <a:cs typeface="Calibri"/>
                        </a:rPr>
                        <a:t> </a:t>
                      </a:r>
                      <a:r>
                        <a:rPr sz="2000" spc="-10" dirty="0">
                          <a:latin typeface="Calibri"/>
                          <a:cs typeface="Calibri"/>
                        </a:rPr>
                        <a:t>complex </a:t>
                      </a:r>
                      <a:r>
                        <a:rPr sz="2000" dirty="0">
                          <a:latin typeface="Calibri"/>
                          <a:cs typeface="Calibri"/>
                        </a:rPr>
                        <a:t>or </a:t>
                      </a:r>
                      <a:r>
                        <a:rPr sz="2000" spc="5" dirty="0">
                          <a:latin typeface="Calibri"/>
                          <a:cs typeface="Calibri"/>
                        </a:rPr>
                        <a:t> </a:t>
                      </a:r>
                      <a:r>
                        <a:rPr sz="2000" dirty="0">
                          <a:latin typeface="Calibri"/>
                          <a:cs typeface="Calibri"/>
                        </a:rPr>
                        <a:t>building </a:t>
                      </a:r>
                      <a:r>
                        <a:rPr sz="2000" spc="5" dirty="0">
                          <a:latin typeface="Calibri"/>
                          <a:cs typeface="Calibri"/>
                        </a:rPr>
                        <a:t> </a:t>
                      </a:r>
                      <a:r>
                        <a:rPr sz="2000" spc="-10" dirty="0">
                          <a:latin typeface="Calibri"/>
                          <a:cs typeface="Calibri"/>
                        </a:rPr>
                        <a:t>intended	</a:t>
                      </a:r>
                      <a:r>
                        <a:rPr sz="2000" spc="-20" dirty="0">
                          <a:latin typeface="Calibri"/>
                          <a:cs typeface="Calibri"/>
                        </a:rPr>
                        <a:t>for </a:t>
                      </a:r>
                      <a:r>
                        <a:rPr sz="2000" spc="-15" dirty="0">
                          <a:latin typeface="Calibri"/>
                          <a:cs typeface="Calibri"/>
                        </a:rPr>
                        <a:t> </a:t>
                      </a:r>
                      <a:r>
                        <a:rPr sz="2000" dirty="0">
                          <a:latin typeface="Calibri"/>
                          <a:cs typeface="Calibri"/>
                        </a:rPr>
                        <a:t>sale</a:t>
                      </a:r>
                      <a:r>
                        <a:rPr sz="2000" spc="-25" dirty="0">
                          <a:latin typeface="Calibri"/>
                          <a:cs typeface="Calibri"/>
                        </a:rPr>
                        <a:t> </a:t>
                      </a:r>
                      <a:r>
                        <a:rPr sz="2000" spc="-15" dirty="0">
                          <a:latin typeface="Calibri"/>
                          <a:cs typeface="Calibri"/>
                        </a:rPr>
                        <a:t>to</a:t>
                      </a:r>
                      <a:r>
                        <a:rPr sz="2000" spc="-25" dirty="0">
                          <a:latin typeface="Calibri"/>
                          <a:cs typeface="Calibri"/>
                        </a:rPr>
                        <a:t> </a:t>
                      </a:r>
                      <a:r>
                        <a:rPr sz="2000" dirty="0">
                          <a:latin typeface="Calibri"/>
                          <a:cs typeface="Calibri"/>
                        </a:rPr>
                        <a:t>a</a:t>
                      </a:r>
                      <a:r>
                        <a:rPr sz="2000" spc="-20" dirty="0">
                          <a:latin typeface="Calibri"/>
                          <a:cs typeface="Calibri"/>
                        </a:rPr>
                        <a:t> </a:t>
                      </a:r>
                      <a:r>
                        <a:rPr sz="2000" spc="-50" dirty="0">
                          <a:latin typeface="Calibri"/>
                          <a:cs typeface="Calibri"/>
                        </a:rPr>
                        <a:t>buyer.</a:t>
                      </a:r>
                      <a:endParaRPr sz="2000" dirty="0">
                        <a:latin typeface="Calibri"/>
                        <a:cs typeface="Calibri"/>
                      </a:endParaRPr>
                    </a:p>
                  </a:txBody>
                  <a:tcPr marL="0" marR="0" marT="0" marB="0"/>
                </a:tc>
                <a:tc>
                  <a:txBody>
                    <a:bodyPr/>
                    <a:lstStyle/>
                    <a:p>
                      <a:pPr marL="52069">
                        <a:lnSpc>
                          <a:spcPts val="2660"/>
                        </a:lnSpc>
                      </a:pPr>
                      <a:r>
                        <a:rPr sz="2000" spc="-40" dirty="0">
                          <a:latin typeface="Calibri"/>
                          <a:cs typeface="Calibri"/>
                        </a:rPr>
                        <a:t>Taxable</a:t>
                      </a:r>
                      <a:r>
                        <a:rPr sz="2000" spc="-30" dirty="0">
                          <a:latin typeface="Calibri"/>
                          <a:cs typeface="Calibri"/>
                        </a:rPr>
                        <a:t> </a:t>
                      </a:r>
                      <a:r>
                        <a:rPr sz="2000" spc="-10" dirty="0">
                          <a:latin typeface="Calibri"/>
                          <a:cs typeface="Calibri"/>
                        </a:rPr>
                        <a:t>person</a:t>
                      </a:r>
                      <a:endParaRPr sz="2000" dirty="0">
                        <a:latin typeface="Calibri"/>
                        <a:cs typeface="Calibri"/>
                      </a:endParaRPr>
                    </a:p>
                  </a:txBody>
                  <a:tcPr marL="0" marR="0" marT="0" marB="0"/>
                </a:tc>
                <a:tc>
                  <a:txBody>
                    <a:bodyPr/>
                    <a:lstStyle/>
                    <a:p>
                      <a:pPr marL="52069">
                        <a:lnSpc>
                          <a:spcPts val="2660"/>
                        </a:lnSpc>
                      </a:pPr>
                      <a:r>
                        <a:rPr sz="2000" spc="-15" dirty="0">
                          <a:latin typeface="Calibri"/>
                          <a:cs typeface="Calibri"/>
                        </a:rPr>
                        <a:t>Any</a:t>
                      </a:r>
                      <a:r>
                        <a:rPr sz="2000" spc="-35" dirty="0">
                          <a:latin typeface="Calibri"/>
                          <a:cs typeface="Calibri"/>
                        </a:rPr>
                        <a:t> </a:t>
                      </a:r>
                      <a:r>
                        <a:rPr sz="2000" spc="-10" dirty="0">
                          <a:latin typeface="Calibri"/>
                          <a:cs typeface="Calibri"/>
                        </a:rPr>
                        <a:t>person</a:t>
                      </a:r>
                      <a:endParaRPr sz="2000" dirty="0">
                        <a:latin typeface="Calibri"/>
                        <a:cs typeface="Calibri"/>
                      </a:endParaRPr>
                    </a:p>
                  </a:txBody>
                  <a:tcPr marL="0" marR="0" marT="0" marB="0"/>
                </a:tc>
                <a:tc>
                  <a:txBody>
                    <a:bodyPr/>
                    <a:lstStyle/>
                    <a:p>
                      <a:pPr algn="ctr">
                        <a:lnSpc>
                          <a:spcPts val="2660"/>
                        </a:lnSpc>
                      </a:pPr>
                      <a:r>
                        <a:rPr sz="2000" spc="-5" dirty="0">
                          <a:latin typeface="Calibri"/>
                          <a:cs typeface="Calibri"/>
                        </a:rPr>
                        <a:t>18%</a:t>
                      </a:r>
                      <a:endParaRPr sz="2000" dirty="0">
                        <a:latin typeface="Calibri"/>
                        <a:cs typeface="Calibri"/>
                      </a:endParaRPr>
                    </a:p>
                  </a:txBody>
                  <a:tcPr marL="0" marR="0" marT="0" marB="0"/>
                </a:tc>
              </a:tr>
            </a:tbl>
          </a:graphicData>
        </a:graphic>
      </p:graphicFrame>
      <p:sp>
        <p:nvSpPr>
          <p:cNvPr id="8" name="Rectangle 7"/>
          <p:cNvSpPr/>
          <p:nvPr/>
        </p:nvSpPr>
        <p:spPr>
          <a:xfrm>
            <a:off x="685800" y="609600"/>
            <a:ext cx="7620000" cy="892552"/>
          </a:xfrm>
          <a:prstGeom prst="rect">
            <a:avLst/>
          </a:prstGeom>
        </p:spPr>
        <p:txBody>
          <a:bodyPr wrap="square">
            <a:spAutoFit/>
          </a:bodyPr>
          <a:lstStyle/>
          <a:p>
            <a:pPr algn="ctr"/>
            <a:r>
              <a:rPr lang="en-US" sz="2600" b="1" u="sng" dirty="0">
                <a:effectLst>
                  <a:outerShdw blurRad="38100" dist="38100" dir="2700000" algn="tl">
                    <a:srgbClr val="000000">
                      <a:alpha val="43137"/>
                    </a:srgbClr>
                  </a:outerShdw>
                </a:effectLst>
              </a:rPr>
              <a:t>LEVY OF </a:t>
            </a:r>
            <a:r>
              <a:rPr lang="en-US" sz="2600" b="1" u="sng" spc="-5" dirty="0">
                <a:effectLst>
                  <a:outerShdw blurRad="38100" dist="38100" dir="2700000" algn="tl">
                    <a:srgbClr val="000000">
                      <a:alpha val="43137"/>
                    </a:srgbClr>
                  </a:outerShdw>
                </a:effectLst>
              </a:rPr>
              <a:t>TAX</a:t>
            </a:r>
            <a:r>
              <a:rPr lang="en-US" sz="2600" b="1" u="sng" dirty="0">
                <a:effectLst>
                  <a:outerShdw blurRad="38100" dist="38100" dir="2700000" algn="tl">
                    <a:srgbClr val="000000">
                      <a:alpha val="43137"/>
                    </a:srgbClr>
                  </a:outerShdw>
                </a:effectLst>
              </a:rPr>
              <a:t> </a:t>
            </a:r>
            <a:r>
              <a:rPr lang="en-US" sz="2600" b="1" u="sng" dirty="0" smtClean="0">
                <a:effectLst>
                  <a:outerShdw blurRad="38100" dist="38100" dir="2700000" algn="tl">
                    <a:srgbClr val="000000">
                      <a:alpha val="43137"/>
                    </a:srgbClr>
                  </a:outerShdw>
                </a:effectLst>
              </a:rPr>
              <a:t>On</a:t>
            </a:r>
            <a:r>
              <a:rPr lang="en-US" sz="2600" b="1" u="sng" spc="5" dirty="0" smtClean="0">
                <a:effectLst>
                  <a:outerShdw blurRad="38100" dist="38100" dir="2700000" algn="tl">
                    <a:srgbClr val="000000">
                      <a:alpha val="43137"/>
                    </a:srgbClr>
                  </a:outerShdw>
                </a:effectLst>
              </a:rPr>
              <a:t> </a:t>
            </a:r>
            <a:r>
              <a:rPr lang="en-US" sz="2600" b="1" u="sng" spc="-5" dirty="0">
                <a:effectLst>
                  <a:outerShdw blurRad="38100" dist="38100" dir="2700000" algn="tl">
                    <a:srgbClr val="000000">
                      <a:alpha val="43137"/>
                    </a:srgbClr>
                  </a:outerShdw>
                </a:effectLst>
              </a:rPr>
              <a:t>Works</a:t>
            </a:r>
            <a:r>
              <a:rPr lang="en-US" sz="2600" b="1" u="sng" dirty="0">
                <a:effectLst>
                  <a:outerShdw blurRad="38100" dist="38100" dir="2700000" algn="tl">
                    <a:srgbClr val="000000">
                      <a:alpha val="43137"/>
                    </a:srgbClr>
                  </a:outerShdw>
                </a:effectLst>
              </a:rPr>
              <a:t> </a:t>
            </a:r>
            <a:r>
              <a:rPr lang="en-US" sz="2600" b="1" u="sng" spc="-5" dirty="0">
                <a:effectLst>
                  <a:outerShdw blurRad="38100" dist="38100" dir="2700000" algn="tl">
                    <a:srgbClr val="000000">
                      <a:alpha val="43137"/>
                    </a:srgbClr>
                  </a:outerShdw>
                </a:effectLst>
              </a:rPr>
              <a:t>Contract</a:t>
            </a:r>
            <a:r>
              <a:rPr lang="en-US" sz="2600" b="1" u="sng" dirty="0">
                <a:effectLst>
                  <a:outerShdw blurRad="38100" dist="38100" dir="2700000" algn="tl">
                    <a:srgbClr val="000000">
                      <a:alpha val="43137"/>
                    </a:srgbClr>
                  </a:outerShdw>
                </a:effectLst>
              </a:rPr>
              <a:t> </a:t>
            </a:r>
            <a:r>
              <a:rPr lang="en-US" sz="2600" b="1" u="sng" spc="-5" dirty="0">
                <a:effectLst>
                  <a:outerShdw blurRad="38100" dist="38100" dir="2700000" algn="tl">
                    <a:srgbClr val="000000">
                      <a:alpha val="43137"/>
                    </a:srgbClr>
                  </a:outerShdw>
                </a:effectLst>
              </a:rPr>
              <a:t>Services</a:t>
            </a:r>
            <a:r>
              <a:rPr lang="en-US" sz="2600" b="1" u="sng" spc="5" dirty="0">
                <a:effectLst>
                  <a:outerShdw blurRad="38100" dist="38100" dir="2700000" algn="tl">
                    <a:srgbClr val="000000">
                      <a:alpha val="43137"/>
                    </a:srgbClr>
                  </a:outerShdw>
                </a:effectLst>
              </a:rPr>
              <a:t> </a:t>
            </a:r>
            <a:r>
              <a:rPr lang="en-US" sz="2600" b="1" u="sng" dirty="0">
                <a:effectLst>
                  <a:outerShdw blurRad="38100" dist="38100" dir="2700000" algn="tl">
                    <a:srgbClr val="000000">
                      <a:alpha val="43137"/>
                    </a:srgbClr>
                  </a:outerShdw>
                </a:effectLst>
              </a:rPr>
              <a:t>at</a:t>
            </a:r>
            <a:r>
              <a:rPr lang="en-US" sz="2600" b="1" u="sng" spc="-5" dirty="0">
                <a:effectLst>
                  <a:outerShdw blurRad="38100" dist="38100" dir="2700000" algn="tl">
                    <a:srgbClr val="000000">
                      <a:alpha val="43137"/>
                    </a:srgbClr>
                  </a:outerShdw>
                </a:effectLst>
              </a:rPr>
              <a:t> </a:t>
            </a:r>
            <a:r>
              <a:rPr lang="en-US" sz="2600" b="1" u="sng" dirty="0">
                <a:effectLst>
                  <a:outerShdw blurRad="38100" dist="38100" dir="2700000" algn="tl">
                    <a:srgbClr val="000000">
                      <a:alpha val="43137"/>
                    </a:srgbClr>
                  </a:outerShdw>
                </a:effectLst>
              </a:rPr>
              <a:t>a </a:t>
            </a:r>
            <a:r>
              <a:rPr lang="en-US" sz="2600" b="1" u="sng" spc="-5" dirty="0">
                <a:effectLst>
                  <a:outerShdw blurRad="38100" dist="38100" dir="2700000" algn="tl">
                    <a:srgbClr val="000000">
                      <a:alpha val="43137"/>
                    </a:srgbClr>
                  </a:outerShdw>
                </a:effectLst>
              </a:rPr>
              <a:t>Glance</a:t>
            </a:r>
            <a:endParaRPr lang="en-US" sz="2600" b="1"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333832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4272209732"/>
              </p:ext>
            </p:extLst>
          </p:nvPr>
        </p:nvGraphicFramePr>
        <p:xfrm>
          <a:off x="685800" y="990600"/>
          <a:ext cx="7772400" cy="4707636"/>
        </p:xfrm>
        <a:graphic>
          <a:graphicData uri="http://schemas.openxmlformats.org/drawingml/2006/table">
            <a:tbl>
              <a:tblPr firstRow="1" bandRow="1">
                <a:tableStyleId>{5C22544A-7EE6-4342-B048-85BDC9FD1C3A}</a:tableStyleId>
              </a:tblPr>
              <a:tblGrid>
                <a:gridCol w="932688"/>
                <a:gridCol w="2798064"/>
                <a:gridCol w="1554480"/>
                <a:gridCol w="1496568"/>
                <a:gridCol w="990600"/>
              </a:tblGrid>
              <a:tr h="1295400">
                <a:tc>
                  <a:txBody>
                    <a:bodyPr/>
                    <a:lstStyle/>
                    <a:p>
                      <a:pPr algn="ctr">
                        <a:lnSpc>
                          <a:spcPts val="2660"/>
                        </a:lnSpc>
                      </a:pPr>
                      <a:r>
                        <a:rPr sz="2000" b="1" spc="-20" dirty="0">
                          <a:latin typeface="Calibri"/>
                          <a:cs typeface="Calibri"/>
                        </a:rPr>
                        <a:t>SAC</a:t>
                      </a:r>
                      <a:endParaRPr sz="2000" dirty="0">
                        <a:latin typeface="Calibri"/>
                        <a:cs typeface="Calibri"/>
                      </a:endParaRPr>
                    </a:p>
                  </a:txBody>
                  <a:tcPr marL="0" marR="0" marT="0" marB="0"/>
                </a:tc>
                <a:tc>
                  <a:txBody>
                    <a:bodyPr/>
                    <a:lstStyle/>
                    <a:p>
                      <a:pPr marL="735330">
                        <a:lnSpc>
                          <a:spcPts val="2660"/>
                        </a:lnSpc>
                      </a:pPr>
                      <a:r>
                        <a:rPr sz="2000" b="1" spc="-5" dirty="0">
                          <a:latin typeface="Calibri"/>
                          <a:cs typeface="Calibri"/>
                        </a:rPr>
                        <a:t>SERVICE</a:t>
                      </a:r>
                      <a:endParaRPr sz="2000" dirty="0">
                        <a:latin typeface="Calibri"/>
                        <a:cs typeface="Calibri"/>
                      </a:endParaRPr>
                    </a:p>
                  </a:txBody>
                  <a:tcPr marL="0" marR="0" marT="0" marB="0"/>
                </a:tc>
                <a:tc>
                  <a:txBody>
                    <a:bodyPr/>
                    <a:lstStyle/>
                    <a:p>
                      <a:pPr marL="474980">
                        <a:lnSpc>
                          <a:spcPts val="2660"/>
                        </a:lnSpc>
                      </a:pPr>
                      <a:r>
                        <a:rPr sz="2000" b="1" spc="-5" dirty="0">
                          <a:latin typeface="Calibri"/>
                          <a:cs typeface="Calibri"/>
                        </a:rPr>
                        <a:t>SUPPLIER</a:t>
                      </a:r>
                      <a:endParaRPr sz="2000" dirty="0">
                        <a:latin typeface="Calibri"/>
                        <a:cs typeface="Calibri"/>
                      </a:endParaRPr>
                    </a:p>
                  </a:txBody>
                  <a:tcPr marL="0" marR="0" marT="0" marB="0"/>
                </a:tc>
                <a:tc>
                  <a:txBody>
                    <a:bodyPr/>
                    <a:lstStyle/>
                    <a:p>
                      <a:pPr marL="321310">
                        <a:lnSpc>
                          <a:spcPts val="2660"/>
                        </a:lnSpc>
                      </a:pPr>
                      <a:r>
                        <a:rPr sz="2000" b="1" spc="-5" dirty="0">
                          <a:latin typeface="Calibri"/>
                          <a:cs typeface="Calibri"/>
                        </a:rPr>
                        <a:t>RECIPIENT</a:t>
                      </a:r>
                      <a:endParaRPr sz="2000" dirty="0">
                        <a:latin typeface="Calibri"/>
                        <a:cs typeface="Calibri"/>
                      </a:endParaRPr>
                    </a:p>
                  </a:txBody>
                  <a:tcPr marL="0" marR="0" marT="0" marB="0"/>
                </a:tc>
                <a:tc>
                  <a:txBody>
                    <a:bodyPr/>
                    <a:lstStyle/>
                    <a:p>
                      <a:pPr algn="ctr">
                        <a:lnSpc>
                          <a:spcPts val="2660"/>
                        </a:lnSpc>
                      </a:pPr>
                      <a:r>
                        <a:rPr sz="2000" b="1" spc="-50" dirty="0">
                          <a:latin typeface="Calibri"/>
                          <a:cs typeface="Calibri"/>
                        </a:rPr>
                        <a:t>RATE</a:t>
                      </a:r>
                      <a:r>
                        <a:rPr sz="2000" b="1" spc="-25" dirty="0">
                          <a:latin typeface="Calibri"/>
                          <a:cs typeface="Calibri"/>
                        </a:rPr>
                        <a:t> </a:t>
                      </a:r>
                      <a:r>
                        <a:rPr sz="2000" b="1" dirty="0">
                          <a:latin typeface="Calibri"/>
                          <a:cs typeface="Calibri"/>
                        </a:rPr>
                        <a:t>OF</a:t>
                      </a:r>
                      <a:r>
                        <a:rPr sz="2000" b="1" spc="-25" dirty="0">
                          <a:latin typeface="Calibri"/>
                          <a:cs typeface="Calibri"/>
                        </a:rPr>
                        <a:t> </a:t>
                      </a:r>
                      <a:r>
                        <a:rPr sz="2000" b="1" spc="-65" dirty="0">
                          <a:latin typeface="Calibri"/>
                          <a:cs typeface="Calibri"/>
                        </a:rPr>
                        <a:t>TAX</a:t>
                      </a:r>
                      <a:endParaRPr sz="2000" dirty="0">
                        <a:latin typeface="Calibri"/>
                        <a:cs typeface="Calibri"/>
                      </a:endParaRPr>
                    </a:p>
                  </a:txBody>
                  <a:tcPr marL="0" marR="0" marT="0" marB="0"/>
                </a:tc>
              </a:tr>
              <a:tr h="1372983">
                <a:tc>
                  <a:txBody>
                    <a:bodyPr/>
                    <a:lstStyle/>
                    <a:p>
                      <a:pPr algn="ctr">
                        <a:lnSpc>
                          <a:spcPts val="2660"/>
                        </a:lnSpc>
                      </a:pPr>
                      <a:r>
                        <a:rPr sz="2000" spc="-5" dirty="0">
                          <a:latin typeface="Calibri"/>
                          <a:cs typeface="Calibri"/>
                        </a:rPr>
                        <a:t>9954</a:t>
                      </a:r>
                      <a:endParaRPr sz="2000" dirty="0">
                        <a:latin typeface="Calibri"/>
                        <a:cs typeface="Calibri"/>
                      </a:endParaRPr>
                    </a:p>
                  </a:txBody>
                  <a:tcPr marL="0" marR="0" marT="0" marB="0"/>
                </a:tc>
                <a:tc>
                  <a:txBody>
                    <a:bodyPr/>
                    <a:lstStyle/>
                    <a:p>
                      <a:pPr marL="393700" marR="305435" indent="-393700" algn="r">
                        <a:lnSpc>
                          <a:spcPts val="2660"/>
                        </a:lnSpc>
                        <a:buClr>
                          <a:srgbClr val="FF0000"/>
                        </a:buClr>
                        <a:buAutoNum type="romanLcParenBoth" startAt="2"/>
                        <a:tabLst>
                          <a:tab pos="393700" algn="l"/>
                        </a:tabLst>
                      </a:pPr>
                      <a:r>
                        <a:rPr sz="2000" spc="-5" dirty="0">
                          <a:latin typeface="Calibri"/>
                          <a:cs typeface="Calibri"/>
                        </a:rPr>
                        <a:t>Composite</a:t>
                      </a:r>
                      <a:r>
                        <a:rPr sz="2000" spc="-70" dirty="0">
                          <a:latin typeface="Calibri"/>
                          <a:cs typeface="Calibri"/>
                        </a:rPr>
                        <a:t> </a:t>
                      </a:r>
                      <a:r>
                        <a:rPr sz="2000" dirty="0">
                          <a:latin typeface="Calibri"/>
                          <a:cs typeface="Calibri"/>
                        </a:rPr>
                        <a:t>supply</a:t>
                      </a:r>
                    </a:p>
                    <a:p>
                      <a:pPr marR="260350" algn="r">
                        <a:lnSpc>
                          <a:spcPct val="100000"/>
                        </a:lnSpc>
                        <a:spcBef>
                          <a:spcPts val="20"/>
                        </a:spcBef>
                      </a:pPr>
                      <a:r>
                        <a:rPr sz="2000" spc="-5" dirty="0">
                          <a:latin typeface="Calibri"/>
                          <a:cs typeface="Calibri"/>
                        </a:rPr>
                        <a:t>of</a:t>
                      </a:r>
                      <a:r>
                        <a:rPr sz="2000" spc="-20" dirty="0">
                          <a:latin typeface="Calibri"/>
                          <a:cs typeface="Calibri"/>
                        </a:rPr>
                        <a:t> </a:t>
                      </a:r>
                      <a:r>
                        <a:rPr sz="2000" spc="-15" dirty="0">
                          <a:latin typeface="Calibri"/>
                          <a:cs typeface="Calibri"/>
                        </a:rPr>
                        <a:t>works contract</a:t>
                      </a:r>
                      <a:r>
                        <a:rPr sz="2000" spc="-15" dirty="0" smtClean="0">
                          <a:latin typeface="Calibri"/>
                          <a:cs typeface="Calibri"/>
                        </a:rPr>
                        <a:t>.</a:t>
                      </a:r>
                      <a:endParaRPr lang="en-US" sz="2000" spc="-15" dirty="0" smtClean="0">
                        <a:latin typeface="Calibri"/>
                        <a:cs typeface="Calibri"/>
                      </a:endParaRPr>
                    </a:p>
                    <a:p>
                      <a:pPr marR="260350" algn="r">
                        <a:lnSpc>
                          <a:spcPct val="100000"/>
                        </a:lnSpc>
                        <a:spcBef>
                          <a:spcPts val="20"/>
                        </a:spcBef>
                      </a:pPr>
                      <a:endParaRPr sz="2000" dirty="0">
                        <a:latin typeface="Calibri"/>
                        <a:cs typeface="Calibri"/>
                      </a:endParaRPr>
                    </a:p>
                    <a:p>
                      <a:pPr marL="534035" marR="235585" indent="-482600" algn="just">
                        <a:lnSpc>
                          <a:spcPct val="100699"/>
                        </a:lnSpc>
                        <a:buClr>
                          <a:srgbClr val="FF0000"/>
                        </a:buClr>
                        <a:buAutoNum type="romanLcParenBoth" startAt="3"/>
                        <a:tabLst>
                          <a:tab pos="516255" algn="l"/>
                        </a:tabLst>
                      </a:pPr>
                      <a:r>
                        <a:rPr sz="2000" spc="-5" dirty="0">
                          <a:latin typeface="Calibri"/>
                          <a:cs typeface="Calibri"/>
                        </a:rPr>
                        <a:t>Composite</a:t>
                      </a:r>
                      <a:r>
                        <a:rPr sz="2000" spc="-90" dirty="0">
                          <a:latin typeface="Calibri"/>
                          <a:cs typeface="Calibri"/>
                        </a:rPr>
                        <a:t> </a:t>
                      </a:r>
                      <a:r>
                        <a:rPr sz="2000" dirty="0">
                          <a:latin typeface="Calibri"/>
                          <a:cs typeface="Calibri"/>
                        </a:rPr>
                        <a:t>supply </a:t>
                      </a:r>
                      <a:r>
                        <a:rPr sz="2000" spc="-530" dirty="0">
                          <a:latin typeface="Calibri"/>
                          <a:cs typeface="Calibri"/>
                        </a:rPr>
                        <a:t> </a:t>
                      </a:r>
                      <a:r>
                        <a:rPr sz="2000" spc="-5" dirty="0">
                          <a:latin typeface="Calibri"/>
                          <a:cs typeface="Calibri"/>
                        </a:rPr>
                        <a:t>of </a:t>
                      </a:r>
                      <a:r>
                        <a:rPr sz="2000" spc="-15" dirty="0">
                          <a:latin typeface="Calibri"/>
                          <a:cs typeface="Calibri"/>
                        </a:rPr>
                        <a:t>works contract </a:t>
                      </a:r>
                      <a:r>
                        <a:rPr sz="2000" spc="-530" dirty="0">
                          <a:latin typeface="Calibri"/>
                          <a:cs typeface="Calibri"/>
                        </a:rPr>
                        <a:t> </a:t>
                      </a:r>
                      <a:r>
                        <a:rPr sz="2000" dirty="0">
                          <a:latin typeface="Calibri"/>
                          <a:cs typeface="Calibri"/>
                        </a:rPr>
                        <a:t>in</a:t>
                      </a:r>
                      <a:r>
                        <a:rPr sz="2000" spc="-10" dirty="0">
                          <a:latin typeface="Calibri"/>
                          <a:cs typeface="Calibri"/>
                        </a:rPr>
                        <a:t> relation</a:t>
                      </a:r>
                      <a:r>
                        <a:rPr sz="2000" spc="-5" dirty="0">
                          <a:latin typeface="Calibri"/>
                          <a:cs typeface="Calibri"/>
                        </a:rPr>
                        <a:t> </a:t>
                      </a:r>
                      <a:r>
                        <a:rPr sz="2000" spc="-15" dirty="0">
                          <a:latin typeface="Calibri"/>
                          <a:cs typeface="Calibri"/>
                        </a:rPr>
                        <a:t>to</a:t>
                      </a:r>
                      <a:endParaRPr sz="2000" dirty="0">
                        <a:latin typeface="Calibri"/>
                        <a:cs typeface="Calibri"/>
                      </a:endParaRPr>
                    </a:p>
                    <a:p>
                      <a:pPr marL="508634" marR="44450" indent="-457200" algn="just">
                        <a:lnSpc>
                          <a:spcPct val="100699"/>
                        </a:lnSpc>
                        <a:buAutoNum type="alphaLcParenBoth"/>
                        <a:tabLst>
                          <a:tab pos="509270" algn="l"/>
                        </a:tabLst>
                      </a:pPr>
                      <a:r>
                        <a:rPr lang="en-US" sz="2000" dirty="0" smtClean="0">
                          <a:latin typeface="Calibri"/>
                          <a:cs typeface="Calibri"/>
                        </a:rPr>
                        <a:t>Historical </a:t>
                      </a:r>
                      <a:r>
                        <a:rPr sz="2000" spc="-5" dirty="0" smtClean="0">
                          <a:latin typeface="Calibri"/>
                          <a:cs typeface="Calibri"/>
                        </a:rPr>
                        <a:t>monument</a:t>
                      </a:r>
                      <a:r>
                        <a:rPr sz="2000" spc="-5" dirty="0">
                          <a:latin typeface="Calibri"/>
                          <a:cs typeface="Calibri"/>
                        </a:rPr>
                        <a:t>;</a:t>
                      </a:r>
                      <a:endParaRPr sz="2000" dirty="0">
                        <a:latin typeface="Calibri"/>
                        <a:cs typeface="Calibri"/>
                      </a:endParaRPr>
                    </a:p>
                    <a:p>
                      <a:pPr marL="508634" indent="-457834" algn="just">
                        <a:lnSpc>
                          <a:spcPct val="100000"/>
                        </a:lnSpc>
                        <a:spcBef>
                          <a:spcPts val="20"/>
                        </a:spcBef>
                        <a:buAutoNum type="alphaLcParenBoth"/>
                        <a:tabLst>
                          <a:tab pos="509270" algn="l"/>
                        </a:tabLst>
                      </a:pPr>
                      <a:r>
                        <a:rPr sz="2000" spc="-5" dirty="0">
                          <a:latin typeface="Calibri"/>
                          <a:cs typeface="Calibri"/>
                        </a:rPr>
                        <a:t>Canal,dam,</a:t>
                      </a:r>
                      <a:r>
                        <a:rPr sz="2000" spc="-20" dirty="0">
                          <a:latin typeface="Calibri"/>
                          <a:cs typeface="Calibri"/>
                        </a:rPr>
                        <a:t> </a:t>
                      </a:r>
                      <a:r>
                        <a:rPr sz="2000" spc="-15" dirty="0">
                          <a:latin typeface="Calibri"/>
                          <a:cs typeface="Calibri"/>
                        </a:rPr>
                        <a:t>etc </a:t>
                      </a:r>
                      <a:r>
                        <a:rPr sz="2000" dirty="0">
                          <a:latin typeface="Calibri"/>
                          <a:cs typeface="Calibri"/>
                        </a:rPr>
                        <a:t>;</a:t>
                      </a:r>
                    </a:p>
                    <a:p>
                      <a:pPr marL="508634" marR="43815" indent="-457200" algn="just">
                        <a:lnSpc>
                          <a:spcPct val="100699"/>
                        </a:lnSpc>
                        <a:buAutoNum type="alphaLcParenBoth"/>
                        <a:tabLst>
                          <a:tab pos="509270" algn="l"/>
                        </a:tabLst>
                      </a:pPr>
                      <a:r>
                        <a:rPr sz="2000" spc="-5" dirty="0">
                          <a:latin typeface="Calibri"/>
                          <a:cs typeface="Calibri"/>
                        </a:rPr>
                        <a:t>Pipeline,conduit or </a:t>
                      </a:r>
                      <a:r>
                        <a:rPr sz="2000" spc="-530" dirty="0">
                          <a:latin typeface="Calibri"/>
                          <a:cs typeface="Calibri"/>
                        </a:rPr>
                        <a:t> </a:t>
                      </a:r>
                      <a:r>
                        <a:rPr sz="2000" spc="140" dirty="0">
                          <a:latin typeface="Calibri"/>
                          <a:cs typeface="Calibri"/>
                        </a:rPr>
                        <a:t>plant</a:t>
                      </a:r>
                      <a:r>
                        <a:rPr sz="2000" spc="145" dirty="0">
                          <a:latin typeface="Calibri"/>
                          <a:cs typeface="Calibri"/>
                        </a:rPr>
                        <a:t> </a:t>
                      </a:r>
                      <a:r>
                        <a:rPr sz="2000" spc="100" dirty="0">
                          <a:latin typeface="Calibri"/>
                          <a:cs typeface="Calibri"/>
                        </a:rPr>
                        <a:t>for</a:t>
                      </a:r>
                      <a:r>
                        <a:rPr sz="2000" spc="105" dirty="0">
                          <a:latin typeface="Calibri"/>
                          <a:cs typeface="Calibri"/>
                        </a:rPr>
                        <a:t> </a:t>
                      </a:r>
                      <a:r>
                        <a:rPr sz="2000" spc="130" dirty="0">
                          <a:latin typeface="Calibri"/>
                          <a:cs typeface="Calibri"/>
                        </a:rPr>
                        <a:t>water </a:t>
                      </a:r>
                      <a:r>
                        <a:rPr sz="2000" spc="135" dirty="0">
                          <a:latin typeface="Calibri"/>
                          <a:cs typeface="Calibri"/>
                        </a:rPr>
                        <a:t> </a:t>
                      </a:r>
                      <a:r>
                        <a:rPr sz="2000" spc="-25" dirty="0">
                          <a:latin typeface="Calibri"/>
                          <a:cs typeface="Calibri"/>
                        </a:rPr>
                        <a:t>supply.</a:t>
                      </a:r>
                      <a:endParaRPr sz="2000" dirty="0">
                        <a:latin typeface="Calibri"/>
                        <a:cs typeface="Calibri"/>
                      </a:endParaRPr>
                    </a:p>
                  </a:txBody>
                  <a:tcPr marL="0" marR="0" marT="0" marB="0"/>
                </a:tc>
                <a:tc>
                  <a:txBody>
                    <a:bodyPr/>
                    <a:lstStyle/>
                    <a:p>
                      <a:pPr marL="51435">
                        <a:lnSpc>
                          <a:spcPts val="2660"/>
                        </a:lnSpc>
                      </a:pPr>
                      <a:r>
                        <a:rPr lang="en-US" sz="2000" dirty="0" smtClean="0">
                          <a:latin typeface="Calibri"/>
                          <a:cs typeface="Calibri"/>
                        </a:rPr>
                        <a:t>Taxable </a:t>
                      </a:r>
                      <a:r>
                        <a:rPr sz="2000" spc="-10" dirty="0" smtClean="0">
                          <a:latin typeface="Calibri"/>
                          <a:cs typeface="Calibri"/>
                        </a:rPr>
                        <a:t>person</a:t>
                      </a:r>
                      <a:endParaRPr sz="2000" dirty="0">
                        <a:latin typeface="Calibri"/>
                        <a:cs typeface="Calibri"/>
                      </a:endParaRPr>
                    </a:p>
                    <a:p>
                      <a:pPr marL="51435" marR="44450">
                        <a:lnSpc>
                          <a:spcPct val="100699"/>
                        </a:lnSpc>
                      </a:pPr>
                      <a:endParaRPr lang="en-US" sz="2000" dirty="0" smtClean="0">
                        <a:latin typeface="Calibri"/>
                        <a:cs typeface="Calibri"/>
                      </a:endParaRPr>
                    </a:p>
                    <a:p>
                      <a:pPr marL="51435" marR="44450">
                        <a:lnSpc>
                          <a:spcPct val="100699"/>
                        </a:lnSpc>
                      </a:pPr>
                      <a:r>
                        <a:rPr lang="en-US" sz="2000" dirty="0" smtClean="0">
                          <a:latin typeface="Calibri"/>
                          <a:cs typeface="Calibri"/>
                        </a:rPr>
                        <a:t>Taxable </a:t>
                      </a:r>
                      <a:r>
                        <a:rPr sz="2000" spc="-20" dirty="0" smtClean="0">
                          <a:latin typeface="Calibri"/>
                          <a:cs typeface="Calibri"/>
                        </a:rPr>
                        <a:t>Person</a:t>
                      </a:r>
                      <a:endParaRPr sz="2000" dirty="0">
                        <a:latin typeface="Calibri"/>
                        <a:cs typeface="Calibri"/>
                      </a:endParaRPr>
                    </a:p>
                  </a:txBody>
                  <a:tcPr marL="0" marR="0" marT="0" marB="0"/>
                </a:tc>
                <a:tc>
                  <a:txBody>
                    <a:bodyPr/>
                    <a:lstStyle/>
                    <a:p>
                      <a:pPr marL="51435" algn="just">
                        <a:lnSpc>
                          <a:spcPts val="2660"/>
                        </a:lnSpc>
                      </a:pPr>
                      <a:r>
                        <a:rPr sz="2000" spc="-15" dirty="0">
                          <a:latin typeface="Calibri"/>
                          <a:cs typeface="Calibri"/>
                        </a:rPr>
                        <a:t>Any</a:t>
                      </a:r>
                      <a:r>
                        <a:rPr sz="2000" spc="-35" dirty="0">
                          <a:latin typeface="Calibri"/>
                          <a:cs typeface="Calibri"/>
                        </a:rPr>
                        <a:t> </a:t>
                      </a:r>
                      <a:r>
                        <a:rPr sz="2000" spc="-10" dirty="0">
                          <a:latin typeface="Calibri"/>
                          <a:cs typeface="Calibri"/>
                        </a:rPr>
                        <a:t>person</a:t>
                      </a:r>
                      <a:endParaRPr sz="2000" dirty="0">
                        <a:latin typeface="Calibri"/>
                        <a:cs typeface="Calibri"/>
                      </a:endParaRPr>
                    </a:p>
                    <a:p>
                      <a:pPr>
                        <a:lnSpc>
                          <a:spcPct val="100000"/>
                        </a:lnSpc>
                        <a:spcBef>
                          <a:spcPts val="25"/>
                        </a:spcBef>
                      </a:pPr>
                      <a:endParaRPr sz="2000" dirty="0">
                        <a:latin typeface="Times New Roman"/>
                        <a:cs typeface="Times New Roman"/>
                      </a:endParaRPr>
                    </a:p>
                    <a:p>
                      <a:pPr marL="51435" marR="12065" algn="just">
                        <a:lnSpc>
                          <a:spcPct val="100699"/>
                        </a:lnSpc>
                      </a:pPr>
                      <a:endParaRPr lang="en-US" sz="2000" spc="200" dirty="0" smtClean="0">
                        <a:latin typeface="Calibri"/>
                        <a:cs typeface="Calibri"/>
                      </a:endParaRPr>
                    </a:p>
                    <a:p>
                      <a:pPr marL="51435" marR="12065" algn="just">
                        <a:lnSpc>
                          <a:spcPct val="100699"/>
                        </a:lnSpc>
                      </a:pPr>
                      <a:r>
                        <a:rPr sz="2000" spc="200" dirty="0" smtClean="0">
                          <a:latin typeface="Calibri"/>
                          <a:cs typeface="Calibri"/>
                        </a:rPr>
                        <a:t>Govt</a:t>
                      </a:r>
                      <a:r>
                        <a:rPr sz="2000" spc="200" dirty="0">
                          <a:latin typeface="Calibri"/>
                          <a:cs typeface="Calibri"/>
                        </a:rPr>
                        <a:t>.</a:t>
                      </a:r>
                      <a:r>
                        <a:rPr sz="2000" spc="204" dirty="0">
                          <a:latin typeface="Calibri"/>
                          <a:cs typeface="Calibri"/>
                        </a:rPr>
                        <a:t> </a:t>
                      </a:r>
                      <a:r>
                        <a:rPr sz="2000" spc="125" dirty="0">
                          <a:latin typeface="Calibri"/>
                          <a:cs typeface="Calibri"/>
                        </a:rPr>
                        <a:t>or</a:t>
                      </a:r>
                      <a:r>
                        <a:rPr sz="2000" spc="130" dirty="0">
                          <a:latin typeface="Calibri"/>
                          <a:cs typeface="Calibri"/>
                        </a:rPr>
                        <a:t> </a:t>
                      </a:r>
                      <a:r>
                        <a:rPr sz="2000" spc="195" dirty="0">
                          <a:latin typeface="Calibri"/>
                          <a:cs typeface="Calibri"/>
                        </a:rPr>
                        <a:t>local </a:t>
                      </a:r>
                      <a:r>
                        <a:rPr sz="2000" spc="200" dirty="0">
                          <a:latin typeface="Calibri"/>
                          <a:cs typeface="Calibri"/>
                        </a:rPr>
                        <a:t> </a:t>
                      </a:r>
                      <a:r>
                        <a:rPr sz="2000" spc="-5" dirty="0">
                          <a:latin typeface="Calibri"/>
                          <a:cs typeface="Calibri"/>
                        </a:rPr>
                        <a:t>authority or Govt. </a:t>
                      </a:r>
                      <a:r>
                        <a:rPr sz="2000" dirty="0">
                          <a:latin typeface="Calibri"/>
                          <a:cs typeface="Calibri"/>
                        </a:rPr>
                        <a:t> </a:t>
                      </a:r>
                      <a:r>
                        <a:rPr sz="2000" spc="-5" dirty="0">
                          <a:latin typeface="Calibri"/>
                          <a:cs typeface="Calibri"/>
                        </a:rPr>
                        <a:t>authority or Govt. </a:t>
                      </a:r>
                      <a:r>
                        <a:rPr sz="2000" dirty="0">
                          <a:latin typeface="Calibri"/>
                          <a:cs typeface="Calibri"/>
                        </a:rPr>
                        <a:t> </a:t>
                      </a:r>
                      <a:r>
                        <a:rPr sz="2000" spc="-5" dirty="0">
                          <a:latin typeface="Calibri"/>
                          <a:cs typeface="Calibri"/>
                        </a:rPr>
                        <a:t>Entity</a:t>
                      </a:r>
                      <a:endParaRPr sz="2000" dirty="0">
                        <a:latin typeface="Calibri"/>
                        <a:cs typeface="Calibri"/>
                      </a:endParaRPr>
                    </a:p>
                  </a:txBody>
                  <a:tcPr marL="0" marR="0" marT="0" marB="0"/>
                </a:tc>
                <a:tc>
                  <a:txBody>
                    <a:bodyPr/>
                    <a:lstStyle/>
                    <a:p>
                      <a:pPr algn="ctr">
                        <a:lnSpc>
                          <a:spcPts val="2660"/>
                        </a:lnSpc>
                      </a:pPr>
                      <a:r>
                        <a:rPr sz="2000" spc="-5" dirty="0">
                          <a:latin typeface="Calibri"/>
                          <a:cs typeface="Calibri"/>
                        </a:rPr>
                        <a:t>18%</a:t>
                      </a:r>
                      <a:endParaRPr sz="2000" dirty="0">
                        <a:latin typeface="Calibri"/>
                        <a:cs typeface="Calibri"/>
                      </a:endParaRPr>
                    </a:p>
                    <a:p>
                      <a:pPr>
                        <a:lnSpc>
                          <a:spcPct val="100000"/>
                        </a:lnSpc>
                        <a:spcBef>
                          <a:spcPts val="45"/>
                        </a:spcBef>
                      </a:pPr>
                      <a:endParaRPr sz="2000" dirty="0">
                        <a:latin typeface="Times New Roman"/>
                        <a:cs typeface="Times New Roman"/>
                      </a:endParaRPr>
                    </a:p>
                    <a:p>
                      <a:pPr algn="ctr">
                        <a:lnSpc>
                          <a:spcPct val="100000"/>
                        </a:lnSpc>
                      </a:pPr>
                      <a:endParaRPr lang="en-US" sz="2000" spc="-5" dirty="0" smtClean="0">
                        <a:latin typeface="Calibri"/>
                        <a:cs typeface="Calibri"/>
                      </a:endParaRPr>
                    </a:p>
                    <a:p>
                      <a:pPr algn="ctr">
                        <a:lnSpc>
                          <a:spcPct val="100000"/>
                        </a:lnSpc>
                      </a:pPr>
                      <a:r>
                        <a:rPr sz="2000" spc="-5" dirty="0" smtClean="0">
                          <a:latin typeface="Calibri"/>
                          <a:cs typeface="Calibri"/>
                        </a:rPr>
                        <a:t>1</a:t>
                      </a:r>
                      <a:r>
                        <a:rPr lang="en-US" sz="2000" spc="-5" dirty="0" smtClean="0">
                          <a:latin typeface="Calibri"/>
                          <a:cs typeface="Calibri"/>
                        </a:rPr>
                        <a:t>8</a:t>
                      </a:r>
                      <a:r>
                        <a:rPr sz="2000" spc="-5" dirty="0" smtClean="0">
                          <a:latin typeface="Calibri"/>
                          <a:cs typeface="Calibri"/>
                        </a:rPr>
                        <a:t>%</a:t>
                      </a:r>
                      <a:endParaRPr sz="2000" dirty="0">
                        <a:latin typeface="Calibri"/>
                        <a:cs typeface="Calibri"/>
                      </a:endParaRPr>
                    </a:p>
                  </a:txBody>
                  <a:tcPr marL="0" marR="0" marT="0" marB="0"/>
                </a:tc>
              </a:tr>
            </a:tbl>
          </a:graphicData>
        </a:graphic>
      </p:graphicFrame>
    </p:spTree>
    <p:extLst>
      <p:ext uri="{BB962C8B-B14F-4D97-AF65-F5344CB8AC3E}">
        <p14:creationId xmlns:p14="http://schemas.microsoft.com/office/powerpoint/2010/main" val="13616965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332984283"/>
              </p:ext>
            </p:extLst>
          </p:nvPr>
        </p:nvGraphicFramePr>
        <p:xfrm>
          <a:off x="685800" y="990600"/>
          <a:ext cx="7772400" cy="4408932"/>
        </p:xfrm>
        <a:graphic>
          <a:graphicData uri="http://schemas.openxmlformats.org/drawingml/2006/table">
            <a:tbl>
              <a:tblPr firstRow="1" bandRow="1">
                <a:tableStyleId>{5C22544A-7EE6-4342-B048-85BDC9FD1C3A}</a:tableStyleId>
              </a:tblPr>
              <a:tblGrid>
                <a:gridCol w="932688"/>
                <a:gridCol w="2798064"/>
                <a:gridCol w="1554480"/>
                <a:gridCol w="1496568"/>
                <a:gridCol w="990600"/>
              </a:tblGrid>
              <a:tr h="1295400">
                <a:tc>
                  <a:txBody>
                    <a:bodyPr/>
                    <a:lstStyle/>
                    <a:p>
                      <a:pPr algn="ctr">
                        <a:lnSpc>
                          <a:spcPts val="2660"/>
                        </a:lnSpc>
                      </a:pPr>
                      <a:r>
                        <a:rPr sz="2000" b="1" spc="-20" dirty="0">
                          <a:latin typeface="Calibri"/>
                          <a:cs typeface="Calibri"/>
                        </a:rPr>
                        <a:t>SAC</a:t>
                      </a:r>
                      <a:endParaRPr sz="2000" dirty="0">
                        <a:latin typeface="Calibri"/>
                        <a:cs typeface="Calibri"/>
                      </a:endParaRPr>
                    </a:p>
                  </a:txBody>
                  <a:tcPr marL="0" marR="0" marT="0" marB="0"/>
                </a:tc>
                <a:tc>
                  <a:txBody>
                    <a:bodyPr/>
                    <a:lstStyle/>
                    <a:p>
                      <a:pPr marL="735330">
                        <a:lnSpc>
                          <a:spcPts val="2660"/>
                        </a:lnSpc>
                      </a:pPr>
                      <a:r>
                        <a:rPr sz="2000" b="1" spc="-5" dirty="0">
                          <a:latin typeface="Calibri"/>
                          <a:cs typeface="Calibri"/>
                        </a:rPr>
                        <a:t>SERVICE</a:t>
                      </a:r>
                      <a:endParaRPr sz="2000" dirty="0">
                        <a:latin typeface="Calibri"/>
                        <a:cs typeface="Calibri"/>
                      </a:endParaRPr>
                    </a:p>
                  </a:txBody>
                  <a:tcPr marL="0" marR="0" marT="0" marB="0"/>
                </a:tc>
                <a:tc>
                  <a:txBody>
                    <a:bodyPr/>
                    <a:lstStyle/>
                    <a:p>
                      <a:pPr marL="474980">
                        <a:lnSpc>
                          <a:spcPts val="2660"/>
                        </a:lnSpc>
                      </a:pPr>
                      <a:r>
                        <a:rPr sz="2000" b="1" spc="-5" dirty="0">
                          <a:latin typeface="Calibri"/>
                          <a:cs typeface="Calibri"/>
                        </a:rPr>
                        <a:t>SUPPLIER</a:t>
                      </a:r>
                      <a:endParaRPr sz="2000" dirty="0">
                        <a:latin typeface="Calibri"/>
                        <a:cs typeface="Calibri"/>
                      </a:endParaRPr>
                    </a:p>
                  </a:txBody>
                  <a:tcPr marL="0" marR="0" marT="0" marB="0"/>
                </a:tc>
                <a:tc>
                  <a:txBody>
                    <a:bodyPr/>
                    <a:lstStyle/>
                    <a:p>
                      <a:pPr marL="321310">
                        <a:lnSpc>
                          <a:spcPts val="2660"/>
                        </a:lnSpc>
                      </a:pPr>
                      <a:r>
                        <a:rPr sz="2000" b="1" spc="-5" dirty="0">
                          <a:latin typeface="Calibri"/>
                          <a:cs typeface="Calibri"/>
                        </a:rPr>
                        <a:t>RECIPIENT</a:t>
                      </a:r>
                      <a:endParaRPr sz="2000" dirty="0">
                        <a:latin typeface="Calibri"/>
                        <a:cs typeface="Calibri"/>
                      </a:endParaRPr>
                    </a:p>
                  </a:txBody>
                  <a:tcPr marL="0" marR="0" marT="0" marB="0"/>
                </a:tc>
                <a:tc>
                  <a:txBody>
                    <a:bodyPr/>
                    <a:lstStyle/>
                    <a:p>
                      <a:pPr algn="ctr">
                        <a:lnSpc>
                          <a:spcPts val="2660"/>
                        </a:lnSpc>
                      </a:pPr>
                      <a:r>
                        <a:rPr sz="2000" b="1" spc="-50" dirty="0">
                          <a:latin typeface="Calibri"/>
                          <a:cs typeface="Calibri"/>
                        </a:rPr>
                        <a:t>RATE</a:t>
                      </a:r>
                      <a:r>
                        <a:rPr sz="2000" b="1" spc="-25" dirty="0">
                          <a:latin typeface="Calibri"/>
                          <a:cs typeface="Calibri"/>
                        </a:rPr>
                        <a:t> </a:t>
                      </a:r>
                      <a:r>
                        <a:rPr sz="2000" b="1" dirty="0">
                          <a:latin typeface="Calibri"/>
                          <a:cs typeface="Calibri"/>
                        </a:rPr>
                        <a:t>OF</a:t>
                      </a:r>
                      <a:r>
                        <a:rPr sz="2000" b="1" spc="-25" dirty="0">
                          <a:latin typeface="Calibri"/>
                          <a:cs typeface="Calibri"/>
                        </a:rPr>
                        <a:t> </a:t>
                      </a:r>
                      <a:r>
                        <a:rPr sz="2000" b="1" spc="-65" dirty="0">
                          <a:latin typeface="Calibri"/>
                          <a:cs typeface="Calibri"/>
                        </a:rPr>
                        <a:t>TAX</a:t>
                      </a:r>
                      <a:endParaRPr sz="2000" dirty="0">
                        <a:latin typeface="Calibri"/>
                        <a:cs typeface="Calibri"/>
                      </a:endParaRPr>
                    </a:p>
                  </a:txBody>
                  <a:tcPr marL="0" marR="0" marT="0" marB="0"/>
                </a:tc>
              </a:tr>
              <a:tr h="1372983">
                <a:tc>
                  <a:txBody>
                    <a:bodyPr/>
                    <a:lstStyle/>
                    <a:p>
                      <a:pPr algn="ctr">
                        <a:lnSpc>
                          <a:spcPts val="2660"/>
                        </a:lnSpc>
                      </a:pPr>
                      <a:r>
                        <a:rPr sz="2000" spc="-5" dirty="0">
                          <a:latin typeface="Calibri"/>
                          <a:cs typeface="Calibri"/>
                        </a:rPr>
                        <a:t>9954</a:t>
                      </a:r>
                      <a:endParaRPr sz="2000" dirty="0">
                        <a:latin typeface="Calibri"/>
                        <a:cs typeface="Calibri"/>
                      </a:endParaRPr>
                    </a:p>
                  </a:txBody>
                  <a:tcPr marL="0" marR="0" marT="0" marB="0"/>
                </a:tc>
                <a:tc>
                  <a:txBody>
                    <a:bodyPr/>
                    <a:lstStyle/>
                    <a:p>
                      <a:pPr marL="52069" algn="just">
                        <a:lnSpc>
                          <a:spcPts val="2660"/>
                        </a:lnSpc>
                      </a:pPr>
                      <a:r>
                        <a:rPr sz="2000" spc="-5" dirty="0">
                          <a:solidFill>
                            <a:srgbClr val="FF0000"/>
                          </a:solidFill>
                          <a:latin typeface="Calibri"/>
                          <a:cs typeface="Calibri"/>
                        </a:rPr>
                        <a:t>(iv)</a:t>
                      </a:r>
                      <a:r>
                        <a:rPr sz="2000" spc="865" dirty="0">
                          <a:solidFill>
                            <a:srgbClr val="FF0000"/>
                          </a:solidFill>
                          <a:latin typeface="Calibri"/>
                          <a:cs typeface="Calibri"/>
                        </a:rPr>
                        <a:t> </a:t>
                      </a:r>
                      <a:r>
                        <a:rPr sz="2000" spc="-5" dirty="0">
                          <a:latin typeface="Calibri"/>
                          <a:cs typeface="Calibri"/>
                        </a:rPr>
                        <a:t>Composite</a:t>
                      </a:r>
                      <a:r>
                        <a:rPr sz="2000" spc="860" dirty="0">
                          <a:latin typeface="Calibri"/>
                          <a:cs typeface="Calibri"/>
                        </a:rPr>
                        <a:t> </a:t>
                      </a:r>
                      <a:r>
                        <a:rPr sz="2000" dirty="0">
                          <a:latin typeface="Calibri"/>
                          <a:cs typeface="Calibri"/>
                        </a:rPr>
                        <a:t>supply</a:t>
                      </a:r>
                    </a:p>
                    <a:p>
                      <a:pPr marL="52069" marR="44450" algn="just">
                        <a:lnSpc>
                          <a:spcPct val="100699"/>
                        </a:lnSpc>
                      </a:pPr>
                      <a:r>
                        <a:rPr sz="2000" spc="-5" dirty="0">
                          <a:latin typeface="Calibri"/>
                          <a:cs typeface="Calibri"/>
                        </a:rPr>
                        <a:t>of</a:t>
                      </a:r>
                      <a:r>
                        <a:rPr sz="2000" dirty="0">
                          <a:latin typeface="Calibri"/>
                          <a:cs typeface="Calibri"/>
                        </a:rPr>
                        <a:t> </a:t>
                      </a:r>
                      <a:r>
                        <a:rPr sz="2000" spc="-15" dirty="0">
                          <a:latin typeface="Calibri"/>
                          <a:cs typeface="Calibri"/>
                        </a:rPr>
                        <a:t>works</a:t>
                      </a:r>
                      <a:r>
                        <a:rPr sz="2000" spc="-10" dirty="0">
                          <a:latin typeface="Calibri"/>
                          <a:cs typeface="Calibri"/>
                        </a:rPr>
                        <a:t> </a:t>
                      </a:r>
                      <a:r>
                        <a:rPr sz="2000" spc="-15" dirty="0">
                          <a:latin typeface="Calibri"/>
                          <a:cs typeface="Calibri"/>
                        </a:rPr>
                        <a:t>contract</a:t>
                      </a:r>
                      <a:r>
                        <a:rPr sz="2000" spc="-10" dirty="0">
                          <a:latin typeface="Calibri"/>
                          <a:cs typeface="Calibri"/>
                        </a:rPr>
                        <a:t> </a:t>
                      </a:r>
                      <a:r>
                        <a:rPr sz="2000" dirty="0">
                          <a:latin typeface="Calibri"/>
                          <a:cs typeface="Calibri"/>
                        </a:rPr>
                        <a:t>in </a:t>
                      </a:r>
                      <a:r>
                        <a:rPr sz="2000" spc="-530" dirty="0">
                          <a:latin typeface="Calibri"/>
                          <a:cs typeface="Calibri"/>
                        </a:rPr>
                        <a:t> </a:t>
                      </a:r>
                      <a:r>
                        <a:rPr sz="2000" spc="-10" dirty="0">
                          <a:latin typeface="Calibri"/>
                          <a:cs typeface="Calibri"/>
                        </a:rPr>
                        <a:t>relation</a:t>
                      </a:r>
                      <a:r>
                        <a:rPr sz="2000" spc="-5" dirty="0">
                          <a:latin typeface="Calibri"/>
                          <a:cs typeface="Calibri"/>
                        </a:rPr>
                        <a:t> </a:t>
                      </a:r>
                      <a:r>
                        <a:rPr sz="2000" spc="-10" dirty="0">
                          <a:latin typeface="Calibri"/>
                          <a:cs typeface="Calibri"/>
                        </a:rPr>
                        <a:t>to-</a:t>
                      </a:r>
                      <a:endParaRPr sz="2000" dirty="0">
                        <a:latin typeface="Calibri"/>
                        <a:cs typeface="Calibri"/>
                      </a:endParaRPr>
                    </a:p>
                    <a:p>
                      <a:pPr marL="509270" marR="20320" indent="-457200" algn="just">
                        <a:lnSpc>
                          <a:spcPct val="100699"/>
                        </a:lnSpc>
                        <a:buAutoNum type="alphaLcParenR"/>
                        <a:tabLst>
                          <a:tab pos="509270" algn="l"/>
                        </a:tabLst>
                      </a:pPr>
                      <a:r>
                        <a:rPr sz="2000" spc="114" dirty="0" err="1" smtClean="0">
                          <a:latin typeface="Calibri"/>
                          <a:cs typeface="Calibri"/>
                        </a:rPr>
                        <a:t>Road</a:t>
                      </a:r>
                      <a:r>
                        <a:rPr sz="2000" dirty="0" err="1" smtClean="0">
                          <a:latin typeface="Calibri"/>
                          <a:cs typeface="Calibri"/>
                        </a:rPr>
                        <a:t>,</a:t>
                      </a:r>
                      <a:r>
                        <a:rPr sz="2000" spc="135" dirty="0" err="1" smtClean="0">
                          <a:latin typeface="Calibri"/>
                          <a:cs typeface="Calibri"/>
                        </a:rPr>
                        <a:t>bridge</a:t>
                      </a:r>
                      <a:r>
                        <a:rPr sz="2000" dirty="0" err="1" smtClean="0">
                          <a:latin typeface="Calibri"/>
                          <a:cs typeface="Calibri"/>
                        </a:rPr>
                        <a:t>,</a:t>
                      </a:r>
                      <a:r>
                        <a:rPr sz="2000" spc="155" dirty="0" err="1" smtClean="0">
                          <a:latin typeface="Calibri"/>
                          <a:cs typeface="Calibri"/>
                        </a:rPr>
                        <a:t>tunnel</a:t>
                      </a:r>
                      <a:r>
                        <a:rPr sz="2000" spc="160" dirty="0" smtClean="0">
                          <a:latin typeface="Calibri"/>
                          <a:cs typeface="Calibri"/>
                        </a:rPr>
                        <a:t> </a:t>
                      </a:r>
                      <a:r>
                        <a:rPr sz="2000" spc="110" dirty="0">
                          <a:latin typeface="Calibri"/>
                          <a:cs typeface="Calibri"/>
                        </a:rPr>
                        <a:t>for</a:t>
                      </a:r>
                      <a:r>
                        <a:rPr sz="2000" spc="114" dirty="0">
                          <a:latin typeface="Calibri"/>
                          <a:cs typeface="Calibri"/>
                        </a:rPr>
                        <a:t> </a:t>
                      </a:r>
                      <a:r>
                        <a:rPr sz="2000" spc="180" dirty="0">
                          <a:latin typeface="Calibri"/>
                          <a:cs typeface="Calibri"/>
                        </a:rPr>
                        <a:t>road </a:t>
                      </a:r>
                      <a:r>
                        <a:rPr sz="2000" spc="185" dirty="0">
                          <a:latin typeface="Calibri"/>
                          <a:cs typeface="Calibri"/>
                        </a:rPr>
                        <a:t> </a:t>
                      </a:r>
                      <a:r>
                        <a:rPr sz="2000" spc="20" dirty="0">
                          <a:latin typeface="Calibri"/>
                          <a:cs typeface="Calibri"/>
                        </a:rPr>
                        <a:t>transport</a:t>
                      </a:r>
                      <a:r>
                        <a:rPr sz="2000" spc="25" dirty="0">
                          <a:latin typeface="Calibri"/>
                          <a:cs typeface="Calibri"/>
                        </a:rPr>
                        <a:t> </a:t>
                      </a:r>
                      <a:r>
                        <a:rPr sz="2000" dirty="0">
                          <a:latin typeface="Calibri"/>
                          <a:cs typeface="Calibri"/>
                        </a:rPr>
                        <a:t>for</a:t>
                      </a:r>
                      <a:r>
                        <a:rPr sz="2000" spc="545" dirty="0">
                          <a:latin typeface="Calibri"/>
                          <a:cs typeface="Calibri"/>
                        </a:rPr>
                        <a:t> </a:t>
                      </a:r>
                      <a:r>
                        <a:rPr sz="2000" spc="20" dirty="0">
                          <a:latin typeface="Calibri"/>
                          <a:cs typeface="Calibri"/>
                        </a:rPr>
                        <a:t>use </a:t>
                      </a:r>
                      <a:r>
                        <a:rPr sz="2000" spc="-530" dirty="0">
                          <a:latin typeface="Calibri"/>
                          <a:cs typeface="Calibri"/>
                        </a:rPr>
                        <a:t> </a:t>
                      </a:r>
                      <a:r>
                        <a:rPr sz="2000" spc="-10" dirty="0">
                          <a:latin typeface="Calibri"/>
                          <a:cs typeface="Calibri"/>
                        </a:rPr>
                        <a:t>by</a:t>
                      </a:r>
                      <a:r>
                        <a:rPr sz="2000" spc="-20" dirty="0">
                          <a:latin typeface="Calibri"/>
                          <a:cs typeface="Calibri"/>
                        </a:rPr>
                        <a:t> </a:t>
                      </a:r>
                      <a:r>
                        <a:rPr sz="2000" spc="-10" dirty="0">
                          <a:latin typeface="Calibri"/>
                          <a:cs typeface="Calibri"/>
                        </a:rPr>
                        <a:t>general</a:t>
                      </a:r>
                      <a:r>
                        <a:rPr sz="2000" spc="-15" dirty="0">
                          <a:latin typeface="Calibri"/>
                          <a:cs typeface="Calibri"/>
                        </a:rPr>
                        <a:t> </a:t>
                      </a:r>
                      <a:r>
                        <a:rPr sz="2000" dirty="0">
                          <a:latin typeface="Calibri"/>
                          <a:cs typeface="Calibri"/>
                        </a:rPr>
                        <a:t>public;</a:t>
                      </a:r>
                    </a:p>
                    <a:p>
                      <a:pPr marL="509270" marR="43180" indent="-457200" algn="just">
                        <a:lnSpc>
                          <a:spcPct val="100699"/>
                        </a:lnSpc>
                        <a:buAutoNum type="alphaLcParenR"/>
                        <a:tabLst>
                          <a:tab pos="509270" algn="l"/>
                        </a:tabLst>
                      </a:pPr>
                      <a:r>
                        <a:rPr sz="2000" spc="50" dirty="0">
                          <a:latin typeface="Calibri"/>
                          <a:cs typeface="Calibri"/>
                        </a:rPr>
                        <a:t>Works  </a:t>
                      </a:r>
                      <a:r>
                        <a:rPr sz="2000" spc="80" dirty="0">
                          <a:latin typeface="Calibri"/>
                          <a:cs typeface="Calibri"/>
                        </a:rPr>
                        <a:t>pertaining </a:t>
                      </a:r>
                      <a:r>
                        <a:rPr sz="2000" spc="-530" dirty="0">
                          <a:latin typeface="Calibri"/>
                          <a:cs typeface="Calibri"/>
                        </a:rPr>
                        <a:t> </a:t>
                      </a:r>
                      <a:r>
                        <a:rPr lang="en-US" sz="2000" dirty="0" smtClean="0">
                          <a:latin typeface="Calibri"/>
                          <a:cs typeface="Calibri"/>
                        </a:rPr>
                        <a:t>to JNNURM or </a:t>
                      </a:r>
                      <a:r>
                        <a:rPr sz="2000" dirty="0" smtClean="0">
                          <a:latin typeface="Calibri"/>
                          <a:cs typeface="Calibri"/>
                        </a:rPr>
                        <a:t>Rajiv</a:t>
                      </a:r>
                      <a:r>
                        <a:rPr sz="2000" spc="-15" dirty="0" smtClean="0">
                          <a:latin typeface="Calibri"/>
                          <a:cs typeface="Calibri"/>
                        </a:rPr>
                        <a:t> </a:t>
                      </a:r>
                      <a:r>
                        <a:rPr sz="2000" spc="-10" dirty="0">
                          <a:latin typeface="Calibri"/>
                          <a:cs typeface="Calibri"/>
                        </a:rPr>
                        <a:t>Awaas</a:t>
                      </a:r>
                      <a:r>
                        <a:rPr sz="2000" spc="-15" dirty="0">
                          <a:latin typeface="Calibri"/>
                          <a:cs typeface="Calibri"/>
                        </a:rPr>
                        <a:t> </a:t>
                      </a:r>
                      <a:r>
                        <a:rPr sz="2000" spc="-35" dirty="0">
                          <a:latin typeface="Calibri"/>
                          <a:cs typeface="Calibri"/>
                        </a:rPr>
                        <a:t>Yojna;</a:t>
                      </a:r>
                      <a:endParaRPr sz="2000" dirty="0">
                        <a:latin typeface="Calibri"/>
                        <a:cs typeface="Calibri"/>
                      </a:endParaRPr>
                    </a:p>
                  </a:txBody>
                  <a:tcPr marL="0" marR="0" marT="0" marB="0"/>
                </a:tc>
                <a:tc>
                  <a:txBody>
                    <a:bodyPr/>
                    <a:lstStyle/>
                    <a:p>
                      <a:pPr marL="52069">
                        <a:lnSpc>
                          <a:spcPts val="2660"/>
                        </a:lnSpc>
                      </a:pPr>
                      <a:r>
                        <a:rPr sz="2000" spc="-15" dirty="0">
                          <a:latin typeface="Calibri"/>
                          <a:cs typeface="Calibri"/>
                        </a:rPr>
                        <a:t>Any</a:t>
                      </a:r>
                      <a:r>
                        <a:rPr sz="2000" spc="-35" dirty="0">
                          <a:latin typeface="Calibri"/>
                          <a:cs typeface="Calibri"/>
                        </a:rPr>
                        <a:t> </a:t>
                      </a:r>
                      <a:r>
                        <a:rPr sz="2000" spc="-10" dirty="0">
                          <a:latin typeface="Calibri"/>
                          <a:cs typeface="Calibri"/>
                        </a:rPr>
                        <a:t>person</a:t>
                      </a:r>
                      <a:endParaRPr sz="2000" dirty="0">
                        <a:latin typeface="Calibri"/>
                        <a:cs typeface="Calibri"/>
                      </a:endParaRPr>
                    </a:p>
                  </a:txBody>
                  <a:tcPr marL="0" marR="0" marT="0" marB="0"/>
                </a:tc>
                <a:tc>
                  <a:txBody>
                    <a:bodyPr/>
                    <a:lstStyle/>
                    <a:p>
                      <a:pPr marL="52069" marR="3175">
                        <a:lnSpc>
                          <a:spcPts val="2660"/>
                        </a:lnSpc>
                        <a:tabLst>
                          <a:tab pos="1045844" algn="l"/>
                          <a:tab pos="1568450" algn="l"/>
                        </a:tabLst>
                      </a:pPr>
                      <a:r>
                        <a:rPr sz="2000" kern="1200" dirty="0">
                          <a:solidFill>
                            <a:schemeClr val="dk1"/>
                          </a:solidFill>
                          <a:latin typeface="Calibri"/>
                          <a:ea typeface="+mn-ea"/>
                          <a:cs typeface="Calibri"/>
                        </a:rPr>
                        <a:t>Govt.	</a:t>
                      </a:r>
                      <a:r>
                        <a:rPr sz="2000" kern="1200" dirty="0" smtClean="0">
                          <a:solidFill>
                            <a:schemeClr val="dk1"/>
                          </a:solidFill>
                          <a:latin typeface="Calibri"/>
                          <a:ea typeface="+mn-ea"/>
                          <a:cs typeface="Calibri"/>
                        </a:rPr>
                        <a:t>or</a:t>
                      </a:r>
                      <a:r>
                        <a:rPr lang="en-IN" sz="2000" kern="1200" dirty="0" smtClean="0">
                          <a:solidFill>
                            <a:schemeClr val="dk1"/>
                          </a:solidFill>
                          <a:latin typeface="Calibri"/>
                          <a:ea typeface="+mn-ea"/>
                          <a:cs typeface="Calibri"/>
                        </a:rPr>
                        <a:t> </a:t>
                      </a:r>
                      <a:r>
                        <a:rPr sz="2000" kern="1200" dirty="0" smtClean="0">
                          <a:solidFill>
                            <a:schemeClr val="dk1"/>
                          </a:solidFill>
                          <a:latin typeface="Calibri"/>
                          <a:ea typeface="+mn-ea"/>
                          <a:cs typeface="Calibri"/>
                        </a:rPr>
                        <a:t>local</a:t>
                      </a:r>
                      <a:endParaRPr sz="2000" kern="1200" dirty="0">
                        <a:solidFill>
                          <a:schemeClr val="dk1"/>
                        </a:solidFill>
                        <a:latin typeface="Calibri"/>
                        <a:ea typeface="+mn-ea"/>
                        <a:cs typeface="Calibri"/>
                      </a:endParaRPr>
                    </a:p>
                    <a:p>
                      <a:pPr marL="52069">
                        <a:lnSpc>
                          <a:spcPct val="100699"/>
                        </a:lnSpc>
                        <a:tabLst>
                          <a:tab pos="1908175" algn="l"/>
                        </a:tabLst>
                      </a:pPr>
                      <a:r>
                        <a:rPr lang="en-IN" sz="2000" kern="1200" dirty="0" smtClean="0">
                          <a:solidFill>
                            <a:schemeClr val="dk1"/>
                          </a:solidFill>
                          <a:latin typeface="Calibri"/>
                          <a:ea typeface="+mn-ea"/>
                          <a:cs typeface="Calibri"/>
                        </a:rPr>
                        <a:t>Authority </a:t>
                      </a:r>
                      <a:r>
                        <a:rPr sz="2000" spc="225" dirty="0" smtClean="0">
                          <a:latin typeface="Calibri"/>
                          <a:cs typeface="Calibri"/>
                        </a:rPr>
                        <a:t>or </a:t>
                      </a:r>
                      <a:r>
                        <a:rPr sz="2000" spc="-530" dirty="0" smtClean="0">
                          <a:latin typeface="Calibri"/>
                          <a:cs typeface="Calibri"/>
                        </a:rPr>
                        <a:t> </a:t>
                      </a:r>
                      <a:r>
                        <a:rPr sz="2000" spc="-5" dirty="0">
                          <a:latin typeface="Calibri"/>
                          <a:cs typeface="Calibri"/>
                        </a:rPr>
                        <a:t>Govt.</a:t>
                      </a:r>
                      <a:r>
                        <a:rPr sz="2000" spc="-10" dirty="0">
                          <a:latin typeface="Calibri"/>
                          <a:cs typeface="Calibri"/>
                        </a:rPr>
                        <a:t> </a:t>
                      </a:r>
                      <a:r>
                        <a:rPr sz="2000" spc="-20" dirty="0">
                          <a:latin typeface="Calibri"/>
                          <a:cs typeface="Calibri"/>
                        </a:rPr>
                        <a:t>authority.</a:t>
                      </a:r>
                      <a:endParaRPr sz="2000" dirty="0">
                        <a:latin typeface="Calibri"/>
                        <a:cs typeface="Calibri"/>
                      </a:endParaRPr>
                    </a:p>
                  </a:txBody>
                  <a:tcPr marL="0" marR="0" marT="0" marB="0"/>
                </a:tc>
                <a:tc>
                  <a:txBody>
                    <a:bodyPr/>
                    <a:lstStyle/>
                    <a:p>
                      <a:pPr algn="ctr">
                        <a:lnSpc>
                          <a:spcPts val="2660"/>
                        </a:lnSpc>
                      </a:pPr>
                      <a:r>
                        <a:rPr sz="2000" spc="-5" dirty="0" smtClean="0">
                          <a:latin typeface="Calibri"/>
                          <a:cs typeface="Calibri"/>
                        </a:rPr>
                        <a:t>1</a:t>
                      </a:r>
                      <a:r>
                        <a:rPr lang="en-US" sz="2000" spc="-5" dirty="0" smtClean="0">
                          <a:latin typeface="Calibri"/>
                          <a:cs typeface="Calibri"/>
                        </a:rPr>
                        <a:t>8</a:t>
                      </a:r>
                      <a:r>
                        <a:rPr sz="2000" spc="-5" dirty="0" smtClean="0">
                          <a:latin typeface="Calibri"/>
                          <a:cs typeface="Calibri"/>
                        </a:rPr>
                        <a:t>%</a:t>
                      </a:r>
                      <a:endParaRPr sz="2000" dirty="0">
                        <a:latin typeface="Calibri"/>
                        <a:cs typeface="Calibri"/>
                      </a:endParaRPr>
                    </a:p>
                  </a:txBody>
                  <a:tcPr marL="0" marR="0" marT="0" marB="0"/>
                </a:tc>
              </a:tr>
            </a:tbl>
          </a:graphicData>
        </a:graphic>
      </p:graphicFrame>
    </p:spTree>
    <p:extLst>
      <p:ext uri="{BB962C8B-B14F-4D97-AF65-F5344CB8AC3E}">
        <p14:creationId xmlns:p14="http://schemas.microsoft.com/office/powerpoint/2010/main" val="10808131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473029669"/>
              </p:ext>
            </p:extLst>
          </p:nvPr>
        </p:nvGraphicFramePr>
        <p:xfrm>
          <a:off x="685800" y="990600"/>
          <a:ext cx="7772400" cy="5332476"/>
        </p:xfrm>
        <a:graphic>
          <a:graphicData uri="http://schemas.openxmlformats.org/drawingml/2006/table">
            <a:tbl>
              <a:tblPr firstRow="1" bandRow="1">
                <a:tableStyleId>{5C22544A-7EE6-4342-B048-85BDC9FD1C3A}</a:tableStyleId>
              </a:tblPr>
              <a:tblGrid>
                <a:gridCol w="932688"/>
                <a:gridCol w="2798064"/>
                <a:gridCol w="1554480"/>
                <a:gridCol w="1496568"/>
                <a:gridCol w="990600"/>
              </a:tblGrid>
              <a:tr h="1295400">
                <a:tc>
                  <a:txBody>
                    <a:bodyPr/>
                    <a:lstStyle/>
                    <a:p>
                      <a:pPr algn="ctr">
                        <a:lnSpc>
                          <a:spcPts val="2660"/>
                        </a:lnSpc>
                      </a:pPr>
                      <a:r>
                        <a:rPr sz="2000" b="1" spc="-20" dirty="0">
                          <a:latin typeface="Calibri"/>
                          <a:cs typeface="Calibri"/>
                        </a:rPr>
                        <a:t>SAC</a:t>
                      </a:r>
                      <a:endParaRPr sz="2000" dirty="0">
                        <a:latin typeface="Calibri"/>
                        <a:cs typeface="Calibri"/>
                      </a:endParaRPr>
                    </a:p>
                  </a:txBody>
                  <a:tcPr marL="0" marR="0" marT="0" marB="0"/>
                </a:tc>
                <a:tc>
                  <a:txBody>
                    <a:bodyPr/>
                    <a:lstStyle/>
                    <a:p>
                      <a:pPr marL="735330">
                        <a:lnSpc>
                          <a:spcPts val="2660"/>
                        </a:lnSpc>
                      </a:pPr>
                      <a:r>
                        <a:rPr sz="2000" b="1" spc="-5" dirty="0">
                          <a:latin typeface="Calibri"/>
                          <a:cs typeface="Calibri"/>
                        </a:rPr>
                        <a:t>SERVICE</a:t>
                      </a:r>
                      <a:endParaRPr sz="2000" dirty="0">
                        <a:latin typeface="Calibri"/>
                        <a:cs typeface="Calibri"/>
                      </a:endParaRPr>
                    </a:p>
                  </a:txBody>
                  <a:tcPr marL="0" marR="0" marT="0" marB="0"/>
                </a:tc>
                <a:tc>
                  <a:txBody>
                    <a:bodyPr/>
                    <a:lstStyle/>
                    <a:p>
                      <a:pPr marL="474980">
                        <a:lnSpc>
                          <a:spcPts val="2660"/>
                        </a:lnSpc>
                      </a:pPr>
                      <a:r>
                        <a:rPr sz="2000" b="1" spc="-5" dirty="0">
                          <a:latin typeface="Calibri"/>
                          <a:cs typeface="Calibri"/>
                        </a:rPr>
                        <a:t>SUPPLIER</a:t>
                      </a:r>
                      <a:endParaRPr sz="2000" dirty="0">
                        <a:latin typeface="Calibri"/>
                        <a:cs typeface="Calibri"/>
                      </a:endParaRPr>
                    </a:p>
                  </a:txBody>
                  <a:tcPr marL="0" marR="0" marT="0" marB="0"/>
                </a:tc>
                <a:tc>
                  <a:txBody>
                    <a:bodyPr/>
                    <a:lstStyle/>
                    <a:p>
                      <a:pPr marL="321310">
                        <a:lnSpc>
                          <a:spcPts val="2660"/>
                        </a:lnSpc>
                      </a:pPr>
                      <a:r>
                        <a:rPr sz="2000" b="1" spc="-5" dirty="0">
                          <a:latin typeface="Calibri"/>
                          <a:cs typeface="Calibri"/>
                        </a:rPr>
                        <a:t>RECIPIENT</a:t>
                      </a:r>
                      <a:endParaRPr sz="2000" dirty="0">
                        <a:latin typeface="Calibri"/>
                        <a:cs typeface="Calibri"/>
                      </a:endParaRPr>
                    </a:p>
                  </a:txBody>
                  <a:tcPr marL="0" marR="0" marT="0" marB="0"/>
                </a:tc>
                <a:tc>
                  <a:txBody>
                    <a:bodyPr/>
                    <a:lstStyle/>
                    <a:p>
                      <a:pPr algn="ctr">
                        <a:lnSpc>
                          <a:spcPts val="2660"/>
                        </a:lnSpc>
                      </a:pPr>
                      <a:r>
                        <a:rPr sz="2000" b="1" spc="-50" dirty="0">
                          <a:latin typeface="Calibri"/>
                          <a:cs typeface="Calibri"/>
                        </a:rPr>
                        <a:t>RATE</a:t>
                      </a:r>
                      <a:r>
                        <a:rPr sz="2000" b="1" spc="-25" dirty="0">
                          <a:latin typeface="Calibri"/>
                          <a:cs typeface="Calibri"/>
                        </a:rPr>
                        <a:t> </a:t>
                      </a:r>
                      <a:r>
                        <a:rPr sz="2000" b="1" dirty="0">
                          <a:latin typeface="Calibri"/>
                          <a:cs typeface="Calibri"/>
                        </a:rPr>
                        <a:t>OF</a:t>
                      </a:r>
                      <a:r>
                        <a:rPr sz="2000" b="1" spc="-25" dirty="0">
                          <a:latin typeface="Calibri"/>
                          <a:cs typeface="Calibri"/>
                        </a:rPr>
                        <a:t> </a:t>
                      </a:r>
                      <a:r>
                        <a:rPr sz="2000" b="1" spc="-65" dirty="0">
                          <a:latin typeface="Calibri"/>
                          <a:cs typeface="Calibri"/>
                        </a:rPr>
                        <a:t>TAX</a:t>
                      </a:r>
                      <a:endParaRPr sz="2000" dirty="0">
                        <a:latin typeface="Calibri"/>
                        <a:cs typeface="Calibri"/>
                      </a:endParaRPr>
                    </a:p>
                  </a:txBody>
                  <a:tcPr marL="0" marR="0" marT="0" marB="0"/>
                </a:tc>
              </a:tr>
              <a:tr h="1372983">
                <a:tc>
                  <a:txBody>
                    <a:bodyPr/>
                    <a:lstStyle/>
                    <a:p>
                      <a:pPr algn="ctr">
                        <a:lnSpc>
                          <a:spcPts val="2660"/>
                        </a:lnSpc>
                      </a:pPr>
                      <a:r>
                        <a:rPr sz="2000" spc="-5" dirty="0">
                          <a:latin typeface="Calibri"/>
                          <a:cs typeface="Calibri"/>
                        </a:rPr>
                        <a:t>9954</a:t>
                      </a:r>
                      <a:endParaRPr sz="2000" dirty="0">
                        <a:latin typeface="Calibri"/>
                        <a:cs typeface="Calibri"/>
                      </a:endParaRPr>
                    </a:p>
                  </a:txBody>
                  <a:tcPr marL="0" marR="0" marT="0" marB="0"/>
                </a:tc>
                <a:tc>
                  <a:txBody>
                    <a:bodyPr/>
                    <a:lstStyle/>
                    <a:p>
                      <a:pPr marL="520700" indent="-469265" algn="l">
                        <a:lnSpc>
                          <a:spcPts val="2660"/>
                        </a:lnSpc>
                        <a:buAutoNum type="alphaLcParenBoth" startAt="3"/>
                        <a:tabLst>
                          <a:tab pos="521334" algn="l"/>
                        </a:tabLst>
                      </a:pPr>
                      <a:r>
                        <a:rPr sz="2000" dirty="0">
                          <a:latin typeface="Calibri"/>
                          <a:cs typeface="Calibri"/>
                        </a:rPr>
                        <a:t>Civil</a:t>
                      </a:r>
                      <a:r>
                        <a:rPr sz="2000" spc="640" dirty="0">
                          <a:latin typeface="Calibri"/>
                          <a:cs typeface="Calibri"/>
                        </a:rPr>
                        <a:t> </a:t>
                      </a:r>
                      <a:r>
                        <a:rPr sz="2000" spc="-10" dirty="0">
                          <a:latin typeface="Calibri"/>
                          <a:cs typeface="Calibri"/>
                        </a:rPr>
                        <a:t>structure</a:t>
                      </a:r>
                      <a:r>
                        <a:rPr sz="2000" spc="645" dirty="0">
                          <a:latin typeface="Calibri"/>
                          <a:cs typeface="Calibri"/>
                        </a:rPr>
                        <a:t> </a:t>
                      </a:r>
                      <a:r>
                        <a:rPr sz="2000" dirty="0">
                          <a:latin typeface="Calibri"/>
                          <a:cs typeface="Calibri"/>
                        </a:rPr>
                        <a:t>under</a:t>
                      </a:r>
                    </a:p>
                    <a:p>
                      <a:pPr marL="52069" marR="43180" algn="l">
                        <a:lnSpc>
                          <a:spcPct val="100699"/>
                        </a:lnSpc>
                      </a:pPr>
                      <a:r>
                        <a:rPr sz="2000" spc="10" dirty="0" smtClean="0">
                          <a:latin typeface="Calibri"/>
                          <a:cs typeface="Calibri"/>
                        </a:rPr>
                        <a:t>PM</a:t>
                      </a:r>
                      <a:r>
                        <a:rPr lang="en-US" sz="2000" spc="10" dirty="0" smtClean="0">
                          <a:latin typeface="Calibri"/>
                          <a:cs typeface="Calibri"/>
                        </a:rPr>
                        <a:t>A</a:t>
                      </a:r>
                      <a:r>
                        <a:rPr sz="2000" spc="10" dirty="0" smtClean="0">
                          <a:latin typeface="Calibri"/>
                          <a:cs typeface="Calibri"/>
                        </a:rPr>
                        <a:t>Y</a:t>
                      </a:r>
                      <a:r>
                        <a:rPr sz="2000" spc="565" dirty="0" smtClean="0">
                          <a:latin typeface="Calibri"/>
                          <a:cs typeface="Calibri"/>
                        </a:rPr>
                        <a:t> </a:t>
                      </a:r>
                      <a:r>
                        <a:rPr sz="2000" spc="-5" dirty="0">
                          <a:latin typeface="Calibri"/>
                          <a:cs typeface="Calibri"/>
                        </a:rPr>
                        <a:t>for</a:t>
                      </a:r>
                      <a:r>
                        <a:rPr sz="2000" dirty="0">
                          <a:latin typeface="Calibri"/>
                          <a:cs typeface="Calibri"/>
                        </a:rPr>
                        <a:t> </a:t>
                      </a:r>
                      <a:r>
                        <a:rPr sz="2000" spc="5" dirty="0">
                          <a:latin typeface="Calibri"/>
                          <a:cs typeface="Calibri"/>
                        </a:rPr>
                        <a:t>existing</a:t>
                      </a:r>
                      <a:r>
                        <a:rPr sz="2000" spc="10" dirty="0">
                          <a:latin typeface="Calibri"/>
                          <a:cs typeface="Calibri"/>
                        </a:rPr>
                        <a:t> </a:t>
                      </a:r>
                      <a:r>
                        <a:rPr sz="2000" spc="15" dirty="0">
                          <a:latin typeface="Calibri"/>
                          <a:cs typeface="Calibri"/>
                        </a:rPr>
                        <a:t>slum </a:t>
                      </a:r>
                      <a:r>
                        <a:rPr sz="2000" spc="-530" dirty="0">
                          <a:latin typeface="Calibri"/>
                          <a:cs typeface="Calibri"/>
                        </a:rPr>
                        <a:t> </a:t>
                      </a:r>
                      <a:r>
                        <a:rPr sz="2000" spc="-10" dirty="0">
                          <a:latin typeface="Calibri"/>
                          <a:cs typeface="Calibri"/>
                        </a:rPr>
                        <a:t>dwellers;</a:t>
                      </a:r>
                      <a:endParaRPr sz="2000" dirty="0">
                        <a:latin typeface="Calibri"/>
                        <a:cs typeface="Calibri"/>
                      </a:endParaRPr>
                    </a:p>
                    <a:p>
                      <a:pPr marL="52069" marR="45720" algn="l">
                        <a:lnSpc>
                          <a:spcPct val="100699"/>
                        </a:lnSpc>
                        <a:buAutoNum type="alphaLcParenBoth" startAt="4"/>
                        <a:tabLst>
                          <a:tab pos="720090" algn="l"/>
                        </a:tabLst>
                      </a:pPr>
                      <a:r>
                        <a:rPr sz="2000" kern="1200" spc="-15" dirty="0" smtClean="0">
                          <a:solidFill>
                            <a:schemeClr val="dk1"/>
                          </a:solidFill>
                          <a:latin typeface="Calibri"/>
                          <a:ea typeface="+mn-ea"/>
                          <a:cs typeface="Calibri"/>
                        </a:rPr>
                        <a:t>Beneficiary led </a:t>
                      </a:r>
                      <a:r>
                        <a:rPr lang="en-US" sz="2000" kern="1200" spc="-15" dirty="0" smtClean="0">
                          <a:solidFill>
                            <a:schemeClr val="dk1"/>
                          </a:solidFill>
                          <a:latin typeface="Calibri"/>
                          <a:ea typeface="+mn-ea"/>
                          <a:cs typeface="Calibri"/>
                        </a:rPr>
                        <a:t>individual house</a:t>
                      </a:r>
                      <a:r>
                        <a:rPr sz="2000" kern="1200" spc="-15" dirty="0" smtClean="0">
                          <a:solidFill>
                            <a:schemeClr val="dk1"/>
                          </a:solidFill>
                          <a:latin typeface="Calibri"/>
                          <a:ea typeface="+mn-ea"/>
                          <a:cs typeface="Calibri"/>
                        </a:rPr>
                        <a:t>   </a:t>
                      </a:r>
                      <a:r>
                        <a:rPr sz="2000" spc="-10" dirty="0">
                          <a:latin typeface="Calibri"/>
                          <a:cs typeface="Calibri"/>
                        </a:rPr>
                        <a:t>construction </a:t>
                      </a:r>
                      <a:r>
                        <a:rPr sz="2000" dirty="0">
                          <a:latin typeface="Calibri"/>
                          <a:cs typeface="Calibri"/>
                        </a:rPr>
                        <a:t>under</a:t>
                      </a:r>
                      <a:r>
                        <a:rPr sz="2000" spc="-10" dirty="0">
                          <a:latin typeface="Calibri"/>
                          <a:cs typeface="Calibri"/>
                        </a:rPr>
                        <a:t> </a:t>
                      </a:r>
                      <a:r>
                        <a:rPr sz="2000" spc="-45" dirty="0" smtClean="0">
                          <a:latin typeface="Calibri"/>
                          <a:cs typeface="Calibri"/>
                        </a:rPr>
                        <a:t>PM</a:t>
                      </a:r>
                      <a:r>
                        <a:rPr lang="en-US" sz="2000" spc="-45" dirty="0" smtClean="0">
                          <a:latin typeface="Calibri"/>
                          <a:cs typeface="Calibri"/>
                        </a:rPr>
                        <a:t>A</a:t>
                      </a:r>
                      <a:r>
                        <a:rPr sz="2000" spc="-45" dirty="0" smtClean="0">
                          <a:latin typeface="Calibri"/>
                          <a:cs typeface="Calibri"/>
                        </a:rPr>
                        <a:t>Y</a:t>
                      </a:r>
                      <a:r>
                        <a:rPr sz="2000" spc="-45" dirty="0">
                          <a:latin typeface="Calibri"/>
                          <a:cs typeface="Calibri"/>
                        </a:rPr>
                        <a:t>;</a:t>
                      </a:r>
                      <a:endParaRPr sz="2000" dirty="0">
                        <a:latin typeface="Calibri"/>
                        <a:cs typeface="Calibri"/>
                      </a:endParaRPr>
                    </a:p>
                    <a:p>
                      <a:pPr marL="52069" marR="43815" algn="l">
                        <a:lnSpc>
                          <a:spcPct val="100699"/>
                        </a:lnSpc>
                        <a:buAutoNum type="alphaLcParenBoth" startAt="4"/>
                        <a:tabLst>
                          <a:tab pos="485140" algn="l"/>
                        </a:tabLst>
                      </a:pPr>
                      <a:r>
                        <a:rPr sz="2000" dirty="0">
                          <a:latin typeface="Calibri"/>
                          <a:cs typeface="Calibri"/>
                        </a:rPr>
                        <a:t>A </a:t>
                      </a:r>
                      <a:r>
                        <a:rPr sz="2000" spc="-5" dirty="0">
                          <a:latin typeface="Calibri"/>
                          <a:cs typeface="Calibri"/>
                        </a:rPr>
                        <a:t>pollution </a:t>
                      </a:r>
                      <a:r>
                        <a:rPr sz="2000" spc="-15" dirty="0">
                          <a:latin typeface="Calibri"/>
                          <a:cs typeface="Calibri"/>
                        </a:rPr>
                        <a:t>control </a:t>
                      </a:r>
                      <a:r>
                        <a:rPr sz="2000" spc="-5" dirty="0">
                          <a:latin typeface="Calibri"/>
                          <a:cs typeface="Calibri"/>
                        </a:rPr>
                        <a:t>or </a:t>
                      </a:r>
                      <a:r>
                        <a:rPr sz="2000" dirty="0">
                          <a:latin typeface="Calibri"/>
                          <a:cs typeface="Calibri"/>
                        </a:rPr>
                        <a:t> </a:t>
                      </a:r>
                      <a:r>
                        <a:rPr sz="2000" spc="-10" dirty="0">
                          <a:latin typeface="Calibri"/>
                          <a:cs typeface="Calibri"/>
                        </a:rPr>
                        <a:t>effluent</a:t>
                      </a:r>
                      <a:r>
                        <a:rPr sz="2000" spc="-5" dirty="0">
                          <a:latin typeface="Calibri"/>
                          <a:cs typeface="Calibri"/>
                        </a:rPr>
                        <a:t> </a:t>
                      </a:r>
                      <a:r>
                        <a:rPr sz="2000" spc="-10" dirty="0">
                          <a:latin typeface="Calibri"/>
                          <a:cs typeface="Calibri"/>
                        </a:rPr>
                        <a:t>treatment</a:t>
                      </a:r>
                      <a:r>
                        <a:rPr sz="2000" spc="-5" dirty="0">
                          <a:latin typeface="Calibri"/>
                          <a:cs typeface="Calibri"/>
                        </a:rPr>
                        <a:t> plant </a:t>
                      </a:r>
                      <a:r>
                        <a:rPr sz="2000" spc="-530" dirty="0">
                          <a:latin typeface="Calibri"/>
                          <a:cs typeface="Calibri"/>
                        </a:rPr>
                        <a:t> </a:t>
                      </a:r>
                      <a:r>
                        <a:rPr sz="2000" spc="-20" dirty="0">
                          <a:latin typeface="Calibri"/>
                          <a:cs typeface="Calibri"/>
                        </a:rPr>
                        <a:t>except </a:t>
                      </a:r>
                      <a:r>
                        <a:rPr sz="2000" spc="-15" dirty="0">
                          <a:latin typeface="Calibri"/>
                          <a:cs typeface="Calibri"/>
                        </a:rPr>
                        <a:t>located </a:t>
                      </a:r>
                      <a:r>
                        <a:rPr sz="2000" dirty="0">
                          <a:latin typeface="Calibri"/>
                          <a:cs typeface="Calibri"/>
                        </a:rPr>
                        <a:t>as a </a:t>
                      </a:r>
                      <a:r>
                        <a:rPr sz="2000" spc="-5" dirty="0">
                          <a:latin typeface="Calibri"/>
                          <a:cs typeface="Calibri"/>
                        </a:rPr>
                        <a:t>part </a:t>
                      </a:r>
                      <a:r>
                        <a:rPr sz="2000" dirty="0">
                          <a:latin typeface="Calibri"/>
                          <a:cs typeface="Calibri"/>
                        </a:rPr>
                        <a:t> </a:t>
                      </a:r>
                      <a:r>
                        <a:rPr sz="2000" spc="-5" dirty="0">
                          <a:latin typeface="Calibri"/>
                          <a:cs typeface="Calibri"/>
                        </a:rPr>
                        <a:t>of </a:t>
                      </a:r>
                      <a:r>
                        <a:rPr sz="2000" dirty="0">
                          <a:latin typeface="Calibri"/>
                          <a:cs typeface="Calibri"/>
                        </a:rPr>
                        <a:t>a</a:t>
                      </a:r>
                      <a:r>
                        <a:rPr sz="2000" spc="-5" dirty="0">
                          <a:latin typeface="Calibri"/>
                          <a:cs typeface="Calibri"/>
                        </a:rPr>
                        <a:t> </a:t>
                      </a:r>
                      <a:r>
                        <a:rPr sz="2000" spc="-10" dirty="0">
                          <a:latin typeface="Calibri"/>
                          <a:cs typeface="Calibri"/>
                        </a:rPr>
                        <a:t>factory;</a:t>
                      </a:r>
                      <a:endParaRPr sz="2000" dirty="0">
                        <a:latin typeface="Calibri"/>
                        <a:cs typeface="Calibri"/>
                      </a:endParaRPr>
                    </a:p>
                    <a:p>
                      <a:pPr marL="52069" marR="3810" algn="l">
                        <a:lnSpc>
                          <a:spcPct val="100699"/>
                        </a:lnSpc>
                        <a:buAutoNum type="alphaLcParenBoth" startAt="4"/>
                        <a:tabLst>
                          <a:tab pos="415290" algn="l"/>
                        </a:tabLst>
                      </a:pPr>
                      <a:r>
                        <a:rPr sz="2000" dirty="0">
                          <a:latin typeface="Calibri"/>
                          <a:cs typeface="Calibri"/>
                        </a:rPr>
                        <a:t>A</a:t>
                      </a:r>
                      <a:r>
                        <a:rPr sz="2000" spc="5" dirty="0">
                          <a:latin typeface="Calibri"/>
                          <a:cs typeface="Calibri"/>
                        </a:rPr>
                        <a:t> </a:t>
                      </a:r>
                      <a:r>
                        <a:rPr sz="2000" spc="-10" dirty="0">
                          <a:latin typeface="Calibri"/>
                          <a:cs typeface="Calibri"/>
                        </a:rPr>
                        <a:t>structure meant </a:t>
                      </a:r>
                      <a:r>
                        <a:rPr sz="2000" spc="-20" dirty="0">
                          <a:latin typeface="Calibri"/>
                          <a:cs typeface="Calibri"/>
                        </a:rPr>
                        <a:t>for </a:t>
                      </a:r>
                      <a:r>
                        <a:rPr sz="2000" spc="-15" dirty="0">
                          <a:latin typeface="Calibri"/>
                          <a:cs typeface="Calibri"/>
                        </a:rPr>
                        <a:t> </a:t>
                      </a:r>
                      <a:r>
                        <a:rPr sz="2000" spc="325" dirty="0">
                          <a:latin typeface="Calibri"/>
                          <a:cs typeface="Calibri"/>
                        </a:rPr>
                        <a:t>fun</a:t>
                      </a:r>
                      <a:r>
                        <a:rPr sz="2000" dirty="0">
                          <a:latin typeface="Calibri"/>
                          <a:cs typeface="Calibri"/>
                        </a:rPr>
                        <a:t>e</a:t>
                      </a:r>
                      <a:r>
                        <a:rPr sz="2000" spc="-220" dirty="0">
                          <a:latin typeface="Calibri"/>
                          <a:cs typeface="Calibri"/>
                        </a:rPr>
                        <a:t> </a:t>
                      </a:r>
                      <a:r>
                        <a:rPr sz="2000" spc="275" dirty="0">
                          <a:latin typeface="Calibri"/>
                          <a:cs typeface="Calibri"/>
                        </a:rPr>
                        <a:t>r</a:t>
                      </a:r>
                      <a:r>
                        <a:rPr sz="2000" spc="325" dirty="0">
                          <a:latin typeface="Calibri"/>
                          <a:cs typeface="Calibri"/>
                        </a:rPr>
                        <a:t>a</a:t>
                      </a:r>
                      <a:r>
                        <a:rPr sz="2000" dirty="0">
                          <a:latin typeface="Calibri"/>
                          <a:cs typeface="Calibri"/>
                        </a:rPr>
                        <a:t>l   </a:t>
                      </a:r>
                      <a:r>
                        <a:rPr sz="2000" spc="-265" dirty="0">
                          <a:latin typeface="Calibri"/>
                          <a:cs typeface="Calibri"/>
                        </a:rPr>
                        <a:t> </a:t>
                      </a:r>
                      <a:r>
                        <a:rPr sz="2000" dirty="0">
                          <a:latin typeface="Calibri"/>
                          <a:cs typeface="Calibri"/>
                        </a:rPr>
                        <a:t>,   </a:t>
                      </a:r>
                      <a:r>
                        <a:rPr sz="2000" spc="-270" dirty="0">
                          <a:latin typeface="Calibri"/>
                          <a:cs typeface="Calibri"/>
                        </a:rPr>
                        <a:t> </a:t>
                      </a:r>
                      <a:r>
                        <a:rPr sz="2000" spc="320" dirty="0">
                          <a:latin typeface="Calibri"/>
                          <a:cs typeface="Calibri"/>
                        </a:rPr>
                        <a:t>bu</a:t>
                      </a:r>
                      <a:r>
                        <a:rPr sz="2000" dirty="0">
                          <a:latin typeface="Calibri"/>
                          <a:cs typeface="Calibri"/>
                        </a:rPr>
                        <a:t>r</a:t>
                      </a:r>
                      <a:r>
                        <a:rPr sz="2000" spc="-225" dirty="0">
                          <a:latin typeface="Calibri"/>
                          <a:cs typeface="Calibri"/>
                        </a:rPr>
                        <a:t> </a:t>
                      </a:r>
                      <a:r>
                        <a:rPr sz="2000" spc="320" dirty="0">
                          <a:latin typeface="Calibri"/>
                          <a:cs typeface="Calibri"/>
                        </a:rPr>
                        <a:t>ia</a:t>
                      </a:r>
                      <a:r>
                        <a:rPr sz="2000" dirty="0">
                          <a:latin typeface="Calibri"/>
                          <a:cs typeface="Calibri"/>
                        </a:rPr>
                        <a:t>l   </a:t>
                      </a:r>
                      <a:r>
                        <a:rPr sz="2000" spc="-270" dirty="0">
                          <a:latin typeface="Calibri"/>
                          <a:cs typeface="Calibri"/>
                        </a:rPr>
                        <a:t> </a:t>
                      </a:r>
                      <a:r>
                        <a:rPr sz="2000" spc="320" dirty="0">
                          <a:latin typeface="Calibri"/>
                          <a:cs typeface="Calibri"/>
                        </a:rPr>
                        <a:t>o</a:t>
                      </a:r>
                      <a:r>
                        <a:rPr sz="2000" dirty="0">
                          <a:latin typeface="Calibri"/>
                          <a:cs typeface="Calibri"/>
                        </a:rPr>
                        <a:t>r </a:t>
                      </a:r>
                      <a:r>
                        <a:rPr sz="2000" spc="-220" dirty="0">
                          <a:latin typeface="Calibri"/>
                          <a:cs typeface="Calibri"/>
                        </a:rPr>
                        <a:t> </a:t>
                      </a:r>
                      <a:r>
                        <a:rPr sz="2000" spc="-10" dirty="0">
                          <a:latin typeface="Calibri"/>
                          <a:cs typeface="Calibri"/>
                        </a:rPr>
                        <a:t>cremation</a:t>
                      </a:r>
                      <a:r>
                        <a:rPr sz="2000" spc="-15" dirty="0">
                          <a:latin typeface="Calibri"/>
                          <a:cs typeface="Calibri"/>
                        </a:rPr>
                        <a:t> </a:t>
                      </a:r>
                      <a:r>
                        <a:rPr sz="2000" spc="-5" dirty="0">
                          <a:latin typeface="Calibri"/>
                          <a:cs typeface="Calibri"/>
                        </a:rPr>
                        <a:t>of</a:t>
                      </a:r>
                      <a:r>
                        <a:rPr sz="2000" spc="-10" dirty="0">
                          <a:latin typeface="Calibri"/>
                          <a:cs typeface="Calibri"/>
                        </a:rPr>
                        <a:t> </a:t>
                      </a:r>
                      <a:r>
                        <a:rPr sz="2000" dirty="0">
                          <a:latin typeface="Calibri"/>
                          <a:cs typeface="Calibri"/>
                        </a:rPr>
                        <a:t>deceased.</a:t>
                      </a:r>
                    </a:p>
                  </a:txBody>
                  <a:tcPr marL="0" marR="0" marT="0" marB="0"/>
                </a:tc>
                <a:tc>
                  <a:txBody>
                    <a:bodyPr/>
                    <a:lstStyle/>
                    <a:p>
                      <a:pPr marR="11430" algn="ctr">
                        <a:lnSpc>
                          <a:spcPts val="2660"/>
                        </a:lnSpc>
                      </a:pPr>
                      <a:r>
                        <a:rPr sz="2000" spc="-15" dirty="0">
                          <a:latin typeface="Calibri"/>
                          <a:cs typeface="Calibri"/>
                        </a:rPr>
                        <a:t>Any</a:t>
                      </a:r>
                      <a:r>
                        <a:rPr sz="2000" spc="-35" dirty="0">
                          <a:latin typeface="Calibri"/>
                          <a:cs typeface="Calibri"/>
                        </a:rPr>
                        <a:t> </a:t>
                      </a:r>
                      <a:r>
                        <a:rPr sz="2000" spc="-10" dirty="0">
                          <a:latin typeface="Calibri"/>
                          <a:cs typeface="Calibri"/>
                        </a:rPr>
                        <a:t>person</a:t>
                      </a:r>
                      <a:endParaRPr sz="2000" dirty="0">
                        <a:latin typeface="Calibri"/>
                        <a:cs typeface="Calibri"/>
                      </a:endParaRPr>
                    </a:p>
                  </a:txBody>
                  <a:tcPr marL="0" marR="0" marT="0" marB="0"/>
                </a:tc>
                <a:tc>
                  <a:txBody>
                    <a:bodyPr/>
                    <a:lstStyle/>
                    <a:p>
                      <a:pPr marL="52069">
                        <a:lnSpc>
                          <a:spcPts val="2660"/>
                        </a:lnSpc>
                        <a:tabLst>
                          <a:tab pos="989330" algn="l"/>
                          <a:tab pos="1492885" algn="l"/>
                        </a:tabLst>
                      </a:pPr>
                      <a:r>
                        <a:rPr sz="2000" spc="60" dirty="0">
                          <a:latin typeface="Calibri"/>
                          <a:cs typeface="Calibri"/>
                        </a:rPr>
                        <a:t>Govt.	</a:t>
                      </a:r>
                      <a:r>
                        <a:rPr sz="2000" spc="40" dirty="0" smtClean="0">
                          <a:latin typeface="Calibri"/>
                          <a:cs typeface="Calibri"/>
                        </a:rPr>
                        <a:t>or</a:t>
                      </a:r>
                      <a:r>
                        <a:rPr lang="en-US" sz="2000" spc="40" baseline="0" dirty="0" smtClean="0">
                          <a:latin typeface="Calibri"/>
                          <a:cs typeface="Calibri"/>
                        </a:rPr>
                        <a:t> </a:t>
                      </a:r>
                      <a:r>
                        <a:rPr sz="2000" spc="75" dirty="0" smtClean="0">
                          <a:latin typeface="Calibri"/>
                          <a:cs typeface="Calibri"/>
                        </a:rPr>
                        <a:t>local</a:t>
                      </a:r>
                      <a:endParaRPr sz="2000" dirty="0">
                        <a:latin typeface="Calibri"/>
                        <a:cs typeface="Calibri"/>
                      </a:endParaRPr>
                    </a:p>
                    <a:p>
                      <a:pPr marL="52069">
                        <a:lnSpc>
                          <a:spcPct val="100699"/>
                        </a:lnSpc>
                        <a:tabLst>
                          <a:tab pos="1795145" algn="l"/>
                        </a:tabLst>
                      </a:pPr>
                      <a:r>
                        <a:rPr lang="en-IN" sz="2000" spc="295" dirty="0" smtClean="0">
                          <a:latin typeface="Calibri"/>
                          <a:cs typeface="Calibri"/>
                        </a:rPr>
                        <a:t>A</a:t>
                      </a:r>
                      <a:r>
                        <a:rPr sz="2000" spc="295" dirty="0" err="1" smtClean="0">
                          <a:latin typeface="Calibri"/>
                          <a:cs typeface="Calibri"/>
                        </a:rPr>
                        <a:t>uthori</a:t>
                      </a:r>
                      <a:r>
                        <a:rPr sz="2000" spc="170" dirty="0" err="1" smtClean="0">
                          <a:latin typeface="Calibri"/>
                          <a:cs typeface="Calibri"/>
                        </a:rPr>
                        <a:t>ty</a:t>
                      </a:r>
                      <a:r>
                        <a:rPr lang="en-IN" sz="2000" spc="170" dirty="0" smtClean="0">
                          <a:latin typeface="Calibri"/>
                          <a:cs typeface="Calibri"/>
                        </a:rPr>
                        <a:t> </a:t>
                      </a:r>
                      <a:r>
                        <a:rPr sz="2000" spc="170" dirty="0" smtClean="0">
                          <a:latin typeface="Calibri"/>
                          <a:cs typeface="Calibri"/>
                        </a:rPr>
                        <a:t>or </a:t>
                      </a:r>
                      <a:r>
                        <a:rPr sz="2000" spc="-530" dirty="0" smtClean="0">
                          <a:latin typeface="Calibri"/>
                          <a:cs typeface="Calibri"/>
                        </a:rPr>
                        <a:t> </a:t>
                      </a:r>
                      <a:r>
                        <a:rPr sz="2000" spc="-5" dirty="0">
                          <a:latin typeface="Calibri"/>
                          <a:cs typeface="Calibri"/>
                        </a:rPr>
                        <a:t>Govt.</a:t>
                      </a:r>
                      <a:r>
                        <a:rPr sz="2000" spc="-15" dirty="0">
                          <a:latin typeface="Calibri"/>
                          <a:cs typeface="Calibri"/>
                        </a:rPr>
                        <a:t> </a:t>
                      </a:r>
                      <a:r>
                        <a:rPr sz="2000" spc="-20" dirty="0">
                          <a:latin typeface="Calibri"/>
                          <a:cs typeface="Calibri"/>
                        </a:rPr>
                        <a:t>authority.</a:t>
                      </a:r>
                      <a:endParaRPr sz="2000" dirty="0">
                        <a:latin typeface="Calibri"/>
                        <a:cs typeface="Calibri"/>
                      </a:endParaRPr>
                    </a:p>
                  </a:txBody>
                  <a:tcPr marL="0" marR="0" marT="0" marB="0"/>
                </a:tc>
                <a:tc>
                  <a:txBody>
                    <a:bodyPr/>
                    <a:lstStyle/>
                    <a:p>
                      <a:pPr algn="ctr">
                        <a:lnSpc>
                          <a:spcPts val="2660"/>
                        </a:lnSpc>
                      </a:pPr>
                      <a:r>
                        <a:rPr sz="2000" spc="-5" dirty="0" smtClean="0">
                          <a:latin typeface="Calibri"/>
                          <a:cs typeface="Calibri"/>
                        </a:rPr>
                        <a:t>1</a:t>
                      </a:r>
                      <a:r>
                        <a:rPr lang="en-US" sz="2000" spc="-5" dirty="0" smtClean="0">
                          <a:latin typeface="Calibri"/>
                          <a:cs typeface="Calibri"/>
                        </a:rPr>
                        <a:t>8</a:t>
                      </a:r>
                      <a:r>
                        <a:rPr sz="2000" spc="-5" dirty="0" smtClean="0">
                          <a:latin typeface="Calibri"/>
                          <a:cs typeface="Calibri"/>
                        </a:rPr>
                        <a:t>%</a:t>
                      </a:r>
                      <a:endParaRPr sz="2000" dirty="0">
                        <a:latin typeface="Calibri"/>
                        <a:cs typeface="Calibri"/>
                      </a:endParaRPr>
                    </a:p>
                  </a:txBody>
                  <a:tcPr marL="0" marR="0" marT="0" marB="0"/>
                </a:tc>
              </a:tr>
            </a:tbl>
          </a:graphicData>
        </a:graphic>
      </p:graphicFrame>
    </p:spTree>
    <p:extLst>
      <p:ext uri="{BB962C8B-B14F-4D97-AF65-F5344CB8AC3E}">
        <p14:creationId xmlns:p14="http://schemas.microsoft.com/office/powerpoint/2010/main" val="19980364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334131841"/>
              </p:ext>
            </p:extLst>
          </p:nvPr>
        </p:nvGraphicFramePr>
        <p:xfrm>
          <a:off x="685800" y="914400"/>
          <a:ext cx="7772400" cy="4610100"/>
        </p:xfrm>
        <a:graphic>
          <a:graphicData uri="http://schemas.openxmlformats.org/drawingml/2006/table">
            <a:tbl>
              <a:tblPr firstRow="1" bandRow="1">
                <a:tableStyleId>{5C22544A-7EE6-4342-B048-85BDC9FD1C3A}</a:tableStyleId>
              </a:tblPr>
              <a:tblGrid>
                <a:gridCol w="932688"/>
                <a:gridCol w="2798064"/>
                <a:gridCol w="1554480"/>
                <a:gridCol w="1496568"/>
                <a:gridCol w="990600"/>
              </a:tblGrid>
              <a:tr h="838200">
                <a:tc>
                  <a:txBody>
                    <a:bodyPr/>
                    <a:lstStyle/>
                    <a:p>
                      <a:pPr algn="ctr">
                        <a:lnSpc>
                          <a:spcPts val="2660"/>
                        </a:lnSpc>
                      </a:pPr>
                      <a:r>
                        <a:rPr sz="2000" b="1" spc="-20" dirty="0">
                          <a:latin typeface="Calibri"/>
                          <a:cs typeface="Calibri"/>
                        </a:rPr>
                        <a:t>SAC</a:t>
                      </a:r>
                      <a:endParaRPr sz="2000" dirty="0">
                        <a:latin typeface="Calibri"/>
                        <a:cs typeface="Calibri"/>
                      </a:endParaRPr>
                    </a:p>
                  </a:txBody>
                  <a:tcPr marL="0" marR="0" marT="0" marB="0"/>
                </a:tc>
                <a:tc>
                  <a:txBody>
                    <a:bodyPr/>
                    <a:lstStyle/>
                    <a:p>
                      <a:pPr marL="735330">
                        <a:lnSpc>
                          <a:spcPts val="2660"/>
                        </a:lnSpc>
                      </a:pPr>
                      <a:r>
                        <a:rPr sz="2000" b="1" spc="-5" dirty="0">
                          <a:latin typeface="Calibri"/>
                          <a:cs typeface="Calibri"/>
                        </a:rPr>
                        <a:t>SERVICE</a:t>
                      </a:r>
                      <a:endParaRPr sz="2000" dirty="0">
                        <a:latin typeface="Calibri"/>
                        <a:cs typeface="Calibri"/>
                      </a:endParaRPr>
                    </a:p>
                  </a:txBody>
                  <a:tcPr marL="0" marR="0" marT="0" marB="0"/>
                </a:tc>
                <a:tc>
                  <a:txBody>
                    <a:bodyPr/>
                    <a:lstStyle/>
                    <a:p>
                      <a:pPr marL="474980">
                        <a:lnSpc>
                          <a:spcPts val="2660"/>
                        </a:lnSpc>
                      </a:pPr>
                      <a:r>
                        <a:rPr sz="2000" b="1" spc="-5" dirty="0">
                          <a:latin typeface="Calibri"/>
                          <a:cs typeface="Calibri"/>
                        </a:rPr>
                        <a:t>SUPPLIER</a:t>
                      </a:r>
                      <a:endParaRPr sz="2000" dirty="0">
                        <a:latin typeface="Calibri"/>
                        <a:cs typeface="Calibri"/>
                      </a:endParaRPr>
                    </a:p>
                  </a:txBody>
                  <a:tcPr marL="0" marR="0" marT="0" marB="0"/>
                </a:tc>
                <a:tc>
                  <a:txBody>
                    <a:bodyPr/>
                    <a:lstStyle/>
                    <a:p>
                      <a:pPr marL="321310">
                        <a:lnSpc>
                          <a:spcPts val="2660"/>
                        </a:lnSpc>
                      </a:pPr>
                      <a:r>
                        <a:rPr sz="2000" b="1" spc="-5" dirty="0">
                          <a:latin typeface="Calibri"/>
                          <a:cs typeface="Calibri"/>
                        </a:rPr>
                        <a:t>RECIPIENT</a:t>
                      </a:r>
                      <a:endParaRPr sz="2000" dirty="0">
                        <a:latin typeface="Calibri"/>
                        <a:cs typeface="Calibri"/>
                      </a:endParaRPr>
                    </a:p>
                  </a:txBody>
                  <a:tcPr marL="0" marR="0" marT="0" marB="0"/>
                </a:tc>
                <a:tc>
                  <a:txBody>
                    <a:bodyPr/>
                    <a:lstStyle/>
                    <a:p>
                      <a:pPr algn="ctr">
                        <a:lnSpc>
                          <a:spcPts val="2660"/>
                        </a:lnSpc>
                      </a:pPr>
                      <a:r>
                        <a:rPr sz="2000" b="1" spc="-50" dirty="0">
                          <a:latin typeface="Calibri"/>
                          <a:cs typeface="Calibri"/>
                        </a:rPr>
                        <a:t>RATE</a:t>
                      </a:r>
                      <a:r>
                        <a:rPr sz="2000" b="1" spc="-25" dirty="0">
                          <a:latin typeface="Calibri"/>
                          <a:cs typeface="Calibri"/>
                        </a:rPr>
                        <a:t> </a:t>
                      </a:r>
                      <a:r>
                        <a:rPr sz="2000" b="1" dirty="0">
                          <a:latin typeface="Calibri"/>
                          <a:cs typeface="Calibri"/>
                        </a:rPr>
                        <a:t>OF</a:t>
                      </a:r>
                      <a:r>
                        <a:rPr sz="2000" b="1" spc="-25" dirty="0">
                          <a:latin typeface="Calibri"/>
                          <a:cs typeface="Calibri"/>
                        </a:rPr>
                        <a:t> </a:t>
                      </a:r>
                      <a:r>
                        <a:rPr sz="2000" b="1" spc="-65" dirty="0">
                          <a:latin typeface="Calibri"/>
                          <a:cs typeface="Calibri"/>
                        </a:rPr>
                        <a:t>TAX</a:t>
                      </a:r>
                      <a:endParaRPr sz="2000" dirty="0">
                        <a:latin typeface="Calibri"/>
                        <a:cs typeface="Calibri"/>
                      </a:endParaRPr>
                    </a:p>
                  </a:txBody>
                  <a:tcPr marL="0" marR="0" marT="0" marB="0"/>
                </a:tc>
              </a:tr>
              <a:tr h="3657600">
                <a:tc>
                  <a:txBody>
                    <a:bodyPr/>
                    <a:lstStyle/>
                    <a:p>
                      <a:pPr algn="ctr">
                        <a:lnSpc>
                          <a:spcPts val="2660"/>
                        </a:lnSpc>
                      </a:pPr>
                      <a:r>
                        <a:rPr sz="2000" spc="-5" dirty="0">
                          <a:latin typeface="Calibri"/>
                          <a:cs typeface="Calibri"/>
                        </a:rPr>
                        <a:t>9954</a:t>
                      </a:r>
                      <a:endParaRPr sz="2000" dirty="0">
                        <a:latin typeface="Calibri"/>
                        <a:cs typeface="Calibri"/>
                      </a:endParaRPr>
                    </a:p>
                  </a:txBody>
                  <a:tcPr marL="0" marR="0" marT="0" marB="0"/>
                </a:tc>
                <a:tc>
                  <a:txBody>
                    <a:bodyPr/>
                    <a:lstStyle/>
                    <a:p>
                      <a:pPr marL="52069">
                        <a:lnSpc>
                          <a:spcPts val="2660"/>
                        </a:lnSpc>
                      </a:pPr>
                      <a:r>
                        <a:rPr sz="2000" spc="-5" dirty="0">
                          <a:solidFill>
                            <a:srgbClr val="FF0000"/>
                          </a:solidFill>
                          <a:latin typeface="Calibri"/>
                          <a:cs typeface="Calibri"/>
                        </a:rPr>
                        <a:t>(v)</a:t>
                      </a:r>
                      <a:r>
                        <a:rPr sz="2000" spc="105" dirty="0">
                          <a:solidFill>
                            <a:srgbClr val="FF0000"/>
                          </a:solidFill>
                          <a:latin typeface="Calibri"/>
                          <a:cs typeface="Calibri"/>
                        </a:rPr>
                        <a:t> </a:t>
                      </a:r>
                      <a:r>
                        <a:rPr sz="2000" spc="-5" dirty="0">
                          <a:latin typeface="Calibri"/>
                          <a:cs typeface="Calibri"/>
                        </a:rPr>
                        <a:t>Composite</a:t>
                      </a:r>
                      <a:r>
                        <a:rPr sz="2000" spc="105" dirty="0">
                          <a:latin typeface="Calibri"/>
                          <a:cs typeface="Calibri"/>
                        </a:rPr>
                        <a:t> </a:t>
                      </a:r>
                      <a:r>
                        <a:rPr sz="2000" dirty="0">
                          <a:latin typeface="Calibri"/>
                          <a:cs typeface="Calibri"/>
                        </a:rPr>
                        <a:t>supply</a:t>
                      </a:r>
                      <a:r>
                        <a:rPr sz="2000" spc="100" dirty="0">
                          <a:latin typeface="Calibri"/>
                          <a:cs typeface="Calibri"/>
                        </a:rPr>
                        <a:t> </a:t>
                      </a:r>
                      <a:r>
                        <a:rPr sz="2000" spc="-5" dirty="0">
                          <a:latin typeface="Calibri"/>
                          <a:cs typeface="Calibri"/>
                        </a:rPr>
                        <a:t>of</a:t>
                      </a:r>
                      <a:endParaRPr sz="2000" dirty="0">
                        <a:latin typeface="Calibri"/>
                        <a:cs typeface="Calibri"/>
                      </a:endParaRPr>
                    </a:p>
                    <a:p>
                      <a:pPr marL="52069" marR="44450">
                        <a:lnSpc>
                          <a:spcPct val="100699"/>
                        </a:lnSpc>
                        <a:tabLst>
                          <a:tab pos="1194435" algn="l"/>
                          <a:tab pos="2747645" algn="l"/>
                        </a:tabLst>
                      </a:pPr>
                      <a:r>
                        <a:rPr sz="2000" dirty="0">
                          <a:latin typeface="Calibri"/>
                          <a:cs typeface="Calibri"/>
                        </a:rPr>
                        <a:t>w</a:t>
                      </a:r>
                      <a:r>
                        <a:rPr sz="2000" spc="-245" dirty="0">
                          <a:latin typeface="Calibri"/>
                          <a:cs typeface="Calibri"/>
                        </a:rPr>
                        <a:t> </a:t>
                      </a:r>
                      <a:r>
                        <a:rPr sz="2000" dirty="0">
                          <a:latin typeface="Calibri"/>
                          <a:cs typeface="Calibri"/>
                        </a:rPr>
                        <a:t>o</a:t>
                      </a:r>
                      <a:r>
                        <a:rPr sz="2000" spc="-220" dirty="0">
                          <a:latin typeface="Calibri"/>
                          <a:cs typeface="Calibri"/>
                        </a:rPr>
                        <a:t> </a:t>
                      </a:r>
                      <a:r>
                        <a:rPr sz="2000" dirty="0">
                          <a:latin typeface="Calibri"/>
                          <a:cs typeface="Calibri"/>
                        </a:rPr>
                        <a:t>r</a:t>
                      </a:r>
                      <a:r>
                        <a:rPr sz="2000" spc="-220" dirty="0">
                          <a:latin typeface="Calibri"/>
                          <a:cs typeface="Calibri"/>
                        </a:rPr>
                        <a:t> </a:t>
                      </a:r>
                      <a:r>
                        <a:rPr sz="2000" dirty="0">
                          <a:latin typeface="Calibri"/>
                          <a:cs typeface="Calibri"/>
                        </a:rPr>
                        <a:t>k</a:t>
                      </a:r>
                      <a:r>
                        <a:rPr sz="2000" spc="-245" dirty="0">
                          <a:latin typeface="Calibri"/>
                          <a:cs typeface="Calibri"/>
                        </a:rPr>
                        <a:t> </a:t>
                      </a:r>
                      <a:r>
                        <a:rPr sz="2000" dirty="0" smtClean="0">
                          <a:latin typeface="Calibri"/>
                          <a:cs typeface="Calibri"/>
                        </a:rPr>
                        <a:t>s</a:t>
                      </a:r>
                      <a:r>
                        <a:rPr lang="en-US" sz="2000" dirty="0" smtClean="0">
                          <a:latin typeface="Calibri"/>
                          <a:cs typeface="Calibri"/>
                        </a:rPr>
                        <a:t> </a:t>
                      </a:r>
                      <a:r>
                        <a:rPr sz="2000" dirty="0" smtClean="0">
                          <a:latin typeface="Calibri"/>
                          <a:cs typeface="Calibri"/>
                        </a:rPr>
                        <a:t>c</a:t>
                      </a:r>
                      <a:r>
                        <a:rPr sz="2000" spc="-240" dirty="0" smtClean="0">
                          <a:latin typeface="Calibri"/>
                          <a:cs typeface="Calibri"/>
                        </a:rPr>
                        <a:t> </a:t>
                      </a:r>
                      <a:r>
                        <a:rPr sz="2000" dirty="0">
                          <a:latin typeface="Calibri"/>
                          <a:cs typeface="Calibri"/>
                        </a:rPr>
                        <a:t>o</a:t>
                      </a:r>
                      <a:r>
                        <a:rPr sz="2000" spc="-220" dirty="0">
                          <a:latin typeface="Calibri"/>
                          <a:cs typeface="Calibri"/>
                        </a:rPr>
                        <a:t> </a:t>
                      </a:r>
                      <a:r>
                        <a:rPr sz="2000" dirty="0">
                          <a:latin typeface="Calibri"/>
                          <a:cs typeface="Calibri"/>
                        </a:rPr>
                        <a:t>n</a:t>
                      </a:r>
                      <a:r>
                        <a:rPr sz="2000" spc="-245" dirty="0">
                          <a:latin typeface="Calibri"/>
                          <a:cs typeface="Calibri"/>
                        </a:rPr>
                        <a:t> </a:t>
                      </a:r>
                      <a:r>
                        <a:rPr sz="2000" dirty="0">
                          <a:latin typeface="Calibri"/>
                          <a:cs typeface="Calibri"/>
                        </a:rPr>
                        <a:t>t</a:t>
                      </a:r>
                      <a:r>
                        <a:rPr sz="2000" spc="-220" dirty="0">
                          <a:latin typeface="Calibri"/>
                          <a:cs typeface="Calibri"/>
                        </a:rPr>
                        <a:t> </a:t>
                      </a:r>
                      <a:r>
                        <a:rPr sz="2000" spc="270" dirty="0">
                          <a:latin typeface="Calibri"/>
                          <a:cs typeface="Calibri"/>
                        </a:rPr>
                        <a:t>r</a:t>
                      </a:r>
                      <a:r>
                        <a:rPr sz="2000" dirty="0">
                          <a:latin typeface="Calibri"/>
                          <a:cs typeface="Calibri"/>
                        </a:rPr>
                        <a:t>a</a:t>
                      </a:r>
                      <a:r>
                        <a:rPr sz="2000" spc="-220" dirty="0">
                          <a:latin typeface="Calibri"/>
                          <a:cs typeface="Calibri"/>
                        </a:rPr>
                        <a:t> </a:t>
                      </a:r>
                      <a:r>
                        <a:rPr sz="2000" dirty="0">
                          <a:latin typeface="Calibri"/>
                          <a:cs typeface="Calibri"/>
                        </a:rPr>
                        <a:t>c</a:t>
                      </a:r>
                      <a:r>
                        <a:rPr sz="2000" spc="-220" dirty="0">
                          <a:latin typeface="Calibri"/>
                          <a:cs typeface="Calibri"/>
                        </a:rPr>
                        <a:t> </a:t>
                      </a:r>
                      <a:r>
                        <a:rPr sz="2000" dirty="0" smtClean="0">
                          <a:latin typeface="Calibri"/>
                          <a:cs typeface="Calibri"/>
                        </a:rPr>
                        <a:t>t</a:t>
                      </a:r>
                      <a:r>
                        <a:rPr lang="en-US" sz="2000" dirty="0" smtClean="0">
                          <a:latin typeface="Calibri"/>
                          <a:cs typeface="Calibri"/>
                        </a:rPr>
                        <a:t> </a:t>
                      </a:r>
                      <a:r>
                        <a:rPr sz="2000" dirty="0" smtClean="0">
                          <a:latin typeface="Calibri"/>
                          <a:cs typeface="Calibri"/>
                        </a:rPr>
                        <a:t>i</a:t>
                      </a:r>
                      <a:r>
                        <a:rPr sz="2000" spc="-220" dirty="0" smtClean="0">
                          <a:latin typeface="Calibri"/>
                          <a:cs typeface="Calibri"/>
                        </a:rPr>
                        <a:t> </a:t>
                      </a:r>
                      <a:r>
                        <a:rPr sz="2000" dirty="0">
                          <a:latin typeface="Calibri"/>
                          <a:cs typeface="Calibri"/>
                        </a:rPr>
                        <a:t>n  </a:t>
                      </a:r>
                      <a:r>
                        <a:rPr sz="2000" spc="-10" dirty="0">
                          <a:latin typeface="Calibri"/>
                          <a:cs typeface="Calibri"/>
                        </a:rPr>
                        <a:t>relation</a:t>
                      </a:r>
                      <a:r>
                        <a:rPr sz="2000" spc="-5" dirty="0">
                          <a:latin typeface="Calibri"/>
                          <a:cs typeface="Calibri"/>
                        </a:rPr>
                        <a:t> </a:t>
                      </a:r>
                      <a:r>
                        <a:rPr sz="2000" spc="-10" dirty="0">
                          <a:latin typeface="Calibri"/>
                          <a:cs typeface="Calibri"/>
                        </a:rPr>
                        <a:t>to-</a:t>
                      </a:r>
                      <a:endParaRPr sz="2000" dirty="0">
                        <a:latin typeface="Calibri"/>
                        <a:cs typeface="Calibri"/>
                      </a:endParaRPr>
                    </a:p>
                    <a:p>
                      <a:pPr marL="52069" marR="43815">
                        <a:lnSpc>
                          <a:spcPct val="100699"/>
                        </a:lnSpc>
                        <a:buSzPct val="95833"/>
                        <a:buAutoNum type="alphaLcParenBoth"/>
                        <a:tabLst>
                          <a:tab pos="383540" algn="l"/>
                          <a:tab pos="1610360" algn="l"/>
                          <a:tab pos="1854200" algn="l"/>
                        </a:tabLst>
                      </a:pPr>
                      <a:r>
                        <a:rPr sz="2000" dirty="0" smtClean="0">
                          <a:latin typeface="Calibri"/>
                          <a:cs typeface="Calibri"/>
                        </a:rPr>
                        <a:t>Rail</a:t>
                      </a:r>
                      <a:r>
                        <a:rPr sz="2000" spc="-30" dirty="0" smtClean="0">
                          <a:latin typeface="Calibri"/>
                          <a:cs typeface="Calibri"/>
                        </a:rPr>
                        <a:t>w</a:t>
                      </a:r>
                      <a:r>
                        <a:rPr sz="2000" spc="-45" dirty="0" smtClean="0">
                          <a:latin typeface="Calibri"/>
                          <a:cs typeface="Calibri"/>
                        </a:rPr>
                        <a:t>a</a:t>
                      </a:r>
                      <a:r>
                        <a:rPr sz="2000" spc="-25" dirty="0" smtClean="0">
                          <a:latin typeface="Calibri"/>
                          <a:cs typeface="Calibri"/>
                        </a:rPr>
                        <a:t>y</a:t>
                      </a:r>
                      <a:r>
                        <a:rPr sz="2000" dirty="0" smtClean="0">
                          <a:latin typeface="Calibri"/>
                          <a:cs typeface="Calibri"/>
                        </a:rPr>
                        <a:t>s,</a:t>
                      </a:r>
                      <a:r>
                        <a:rPr lang="en-US" sz="2000" dirty="0" smtClean="0">
                          <a:latin typeface="Calibri"/>
                          <a:cs typeface="Calibri"/>
                        </a:rPr>
                        <a:t> </a:t>
                      </a:r>
                      <a:r>
                        <a:rPr sz="2000" spc="-40" dirty="0" smtClean="0">
                          <a:latin typeface="Calibri"/>
                          <a:cs typeface="Calibri"/>
                        </a:rPr>
                        <a:t>e</a:t>
                      </a:r>
                      <a:r>
                        <a:rPr sz="2000" spc="-55" dirty="0" smtClean="0">
                          <a:latin typeface="Calibri"/>
                          <a:cs typeface="Calibri"/>
                        </a:rPr>
                        <a:t>x</a:t>
                      </a:r>
                      <a:r>
                        <a:rPr sz="2000" dirty="0" smtClean="0">
                          <a:latin typeface="Calibri"/>
                          <a:cs typeface="Calibri"/>
                        </a:rPr>
                        <a:t>cluding  </a:t>
                      </a:r>
                      <a:r>
                        <a:rPr sz="2000" spc="-10" dirty="0">
                          <a:latin typeface="Calibri"/>
                          <a:cs typeface="Calibri"/>
                        </a:rPr>
                        <a:t>monorail </a:t>
                      </a:r>
                      <a:r>
                        <a:rPr sz="2000" dirty="0">
                          <a:latin typeface="Calibri"/>
                          <a:cs typeface="Calibri"/>
                        </a:rPr>
                        <a:t>and</a:t>
                      </a:r>
                      <a:r>
                        <a:rPr sz="2000" spc="-5" dirty="0">
                          <a:latin typeface="Calibri"/>
                          <a:cs typeface="Calibri"/>
                        </a:rPr>
                        <a:t> </a:t>
                      </a:r>
                      <a:r>
                        <a:rPr sz="2000" spc="-15" dirty="0">
                          <a:latin typeface="Calibri"/>
                          <a:cs typeface="Calibri"/>
                        </a:rPr>
                        <a:t>metro;</a:t>
                      </a:r>
                      <a:endParaRPr sz="2000" dirty="0">
                        <a:latin typeface="Calibri"/>
                        <a:cs typeface="Calibri"/>
                      </a:endParaRPr>
                    </a:p>
                    <a:p>
                      <a:pPr marL="52069" marR="36830">
                        <a:lnSpc>
                          <a:spcPct val="100699"/>
                        </a:lnSpc>
                        <a:buSzPct val="95833"/>
                        <a:buAutoNum type="alphaLcParenBoth"/>
                        <a:tabLst>
                          <a:tab pos="638175" algn="l"/>
                          <a:tab pos="638810" algn="l"/>
                          <a:tab pos="1637664" algn="l"/>
                        </a:tabLst>
                      </a:pPr>
                      <a:r>
                        <a:rPr sz="2000" spc="60" dirty="0" smtClean="0">
                          <a:latin typeface="Calibri"/>
                          <a:cs typeface="Calibri"/>
                        </a:rPr>
                        <a:t>Singl</a:t>
                      </a:r>
                      <a:r>
                        <a:rPr sz="2000" dirty="0" smtClean="0">
                          <a:latin typeface="Calibri"/>
                          <a:cs typeface="Calibri"/>
                        </a:rPr>
                        <a:t>e</a:t>
                      </a:r>
                      <a:r>
                        <a:rPr lang="en-US" sz="2000" dirty="0" smtClean="0">
                          <a:latin typeface="Calibri"/>
                          <a:cs typeface="Calibri"/>
                        </a:rPr>
                        <a:t> </a:t>
                      </a:r>
                      <a:r>
                        <a:rPr sz="2000" spc="30" dirty="0" smtClean="0">
                          <a:latin typeface="Calibri"/>
                          <a:cs typeface="Calibri"/>
                        </a:rPr>
                        <a:t>r</a:t>
                      </a:r>
                      <a:r>
                        <a:rPr sz="2000" spc="60" dirty="0" smtClean="0">
                          <a:latin typeface="Calibri"/>
                          <a:cs typeface="Calibri"/>
                        </a:rPr>
                        <a:t>eside</a:t>
                      </a:r>
                      <a:r>
                        <a:rPr sz="2000" spc="40" dirty="0" smtClean="0">
                          <a:latin typeface="Calibri"/>
                          <a:cs typeface="Calibri"/>
                        </a:rPr>
                        <a:t>n</a:t>
                      </a:r>
                      <a:r>
                        <a:rPr sz="2000" spc="60" dirty="0" smtClean="0">
                          <a:latin typeface="Calibri"/>
                          <a:cs typeface="Calibri"/>
                        </a:rPr>
                        <a:t>tial  </a:t>
                      </a:r>
                      <a:r>
                        <a:rPr sz="2000" dirty="0">
                          <a:latin typeface="Calibri"/>
                          <a:cs typeface="Calibri"/>
                        </a:rPr>
                        <a:t>units;</a:t>
                      </a:r>
                    </a:p>
                    <a:p>
                      <a:pPr marL="52069" marR="43815">
                        <a:lnSpc>
                          <a:spcPct val="100699"/>
                        </a:lnSpc>
                        <a:buSzPct val="95833"/>
                        <a:buAutoNum type="alphaLcParenBoth"/>
                        <a:tabLst>
                          <a:tab pos="434975" algn="l"/>
                          <a:tab pos="1231900" algn="l"/>
                          <a:tab pos="1381125" algn="l"/>
                          <a:tab pos="2029460" algn="l"/>
                          <a:tab pos="2104390" algn="l"/>
                        </a:tabLst>
                      </a:pPr>
                      <a:r>
                        <a:rPr lang="en-US" sz="2000" spc="-5" dirty="0" smtClean="0">
                          <a:latin typeface="Calibri"/>
                          <a:cs typeface="Calibri"/>
                        </a:rPr>
                        <a:t> </a:t>
                      </a:r>
                      <a:r>
                        <a:rPr sz="2000" spc="-5" dirty="0" smtClean="0">
                          <a:latin typeface="Calibri"/>
                          <a:cs typeface="Calibri"/>
                        </a:rPr>
                        <a:t>Low</a:t>
                      </a:r>
                      <a:r>
                        <a:rPr sz="2000" spc="-10" dirty="0" smtClean="0">
                          <a:latin typeface="Calibri"/>
                          <a:cs typeface="Calibri"/>
                        </a:rPr>
                        <a:t> </a:t>
                      </a:r>
                      <a:r>
                        <a:rPr sz="2000" spc="-15" dirty="0">
                          <a:latin typeface="Calibri"/>
                          <a:cs typeface="Calibri"/>
                        </a:rPr>
                        <a:t>cost</a:t>
                      </a:r>
                      <a:r>
                        <a:rPr sz="2000" spc="-5" dirty="0">
                          <a:latin typeface="Calibri"/>
                          <a:cs typeface="Calibri"/>
                        </a:rPr>
                        <a:t> houses </a:t>
                      </a:r>
                      <a:r>
                        <a:rPr sz="2000" dirty="0">
                          <a:latin typeface="Calibri"/>
                          <a:cs typeface="Calibri"/>
                        </a:rPr>
                        <a:t> </a:t>
                      </a:r>
                      <a:r>
                        <a:rPr sz="2000" spc="90" dirty="0">
                          <a:latin typeface="Calibri"/>
                          <a:cs typeface="Calibri"/>
                        </a:rPr>
                        <a:t>(d)&amp;(e</a:t>
                      </a:r>
                      <a:r>
                        <a:rPr sz="2000" dirty="0" smtClean="0">
                          <a:latin typeface="Calibri"/>
                          <a:cs typeface="Calibri"/>
                        </a:rPr>
                        <a:t>) </a:t>
                      </a:r>
                      <a:r>
                        <a:rPr sz="2000" spc="40" dirty="0" smtClean="0">
                          <a:latin typeface="Calibri"/>
                          <a:cs typeface="Calibri"/>
                        </a:rPr>
                        <a:t>P</a:t>
                      </a:r>
                      <a:r>
                        <a:rPr sz="2000" spc="90" dirty="0" smtClean="0">
                          <a:latin typeface="Calibri"/>
                          <a:cs typeface="Calibri"/>
                        </a:rPr>
                        <a:t>o</a:t>
                      </a:r>
                      <a:r>
                        <a:rPr sz="2000" spc="60" dirty="0" smtClean="0">
                          <a:latin typeface="Calibri"/>
                          <a:cs typeface="Calibri"/>
                        </a:rPr>
                        <a:t>s</a:t>
                      </a:r>
                      <a:r>
                        <a:rPr sz="2000" dirty="0" smtClean="0">
                          <a:latin typeface="Calibri"/>
                          <a:cs typeface="Calibri"/>
                        </a:rPr>
                        <a:t>t</a:t>
                      </a:r>
                      <a:r>
                        <a:rPr lang="en-US" sz="2000" dirty="0" smtClean="0">
                          <a:latin typeface="Calibri"/>
                          <a:cs typeface="Calibri"/>
                        </a:rPr>
                        <a:t> </a:t>
                      </a:r>
                      <a:r>
                        <a:rPr sz="2000" spc="90" dirty="0" smtClean="0">
                          <a:latin typeface="Calibri"/>
                          <a:cs typeface="Calibri"/>
                        </a:rPr>
                        <a:t>ha</a:t>
                      </a:r>
                      <a:r>
                        <a:rPr sz="2000" spc="110" dirty="0" smtClean="0">
                          <a:latin typeface="Calibri"/>
                          <a:cs typeface="Calibri"/>
                        </a:rPr>
                        <a:t>r</a:t>
                      </a:r>
                      <a:r>
                        <a:rPr sz="2000" spc="65" dirty="0" smtClean="0">
                          <a:latin typeface="Calibri"/>
                          <a:cs typeface="Calibri"/>
                        </a:rPr>
                        <a:t>v</a:t>
                      </a:r>
                      <a:r>
                        <a:rPr sz="2000" spc="90" dirty="0" smtClean="0">
                          <a:latin typeface="Calibri"/>
                          <a:cs typeface="Calibri"/>
                        </a:rPr>
                        <a:t>e</a:t>
                      </a:r>
                      <a:r>
                        <a:rPr sz="2000" spc="60" dirty="0" smtClean="0">
                          <a:latin typeface="Calibri"/>
                          <a:cs typeface="Calibri"/>
                        </a:rPr>
                        <a:t>s</a:t>
                      </a:r>
                      <a:r>
                        <a:rPr sz="2000" dirty="0" smtClean="0">
                          <a:latin typeface="Calibri"/>
                          <a:cs typeface="Calibri"/>
                        </a:rPr>
                        <a:t>t  </a:t>
                      </a:r>
                      <a:r>
                        <a:rPr sz="2000" spc="25" dirty="0" smtClean="0">
                          <a:latin typeface="Calibri"/>
                          <a:cs typeface="Calibri"/>
                        </a:rPr>
                        <a:t>st</a:t>
                      </a:r>
                      <a:r>
                        <a:rPr sz="2000" spc="55" dirty="0" smtClean="0">
                          <a:latin typeface="Calibri"/>
                          <a:cs typeface="Calibri"/>
                        </a:rPr>
                        <a:t>o</a:t>
                      </a:r>
                      <a:r>
                        <a:rPr sz="2000" dirty="0" smtClean="0">
                          <a:latin typeface="Calibri"/>
                          <a:cs typeface="Calibri"/>
                        </a:rPr>
                        <a:t>r</a:t>
                      </a:r>
                      <a:r>
                        <a:rPr sz="2000" spc="50" dirty="0" smtClean="0">
                          <a:latin typeface="Calibri"/>
                          <a:cs typeface="Calibri"/>
                        </a:rPr>
                        <a:t>a</a:t>
                      </a:r>
                      <a:r>
                        <a:rPr sz="2000" spc="35" dirty="0" smtClean="0">
                          <a:latin typeface="Calibri"/>
                          <a:cs typeface="Calibri"/>
                        </a:rPr>
                        <a:t>g</a:t>
                      </a:r>
                      <a:r>
                        <a:rPr sz="2000" dirty="0" smtClean="0">
                          <a:latin typeface="Calibri"/>
                          <a:cs typeface="Calibri"/>
                        </a:rPr>
                        <a:t>e</a:t>
                      </a:r>
                      <a:r>
                        <a:rPr lang="en-US" sz="2000" dirty="0" smtClean="0">
                          <a:latin typeface="Calibri"/>
                          <a:cs typeface="Calibri"/>
                        </a:rPr>
                        <a:t> </a:t>
                      </a:r>
                      <a:r>
                        <a:rPr sz="2000" spc="55" dirty="0" smtClean="0">
                          <a:latin typeface="Calibri"/>
                          <a:cs typeface="Calibri"/>
                        </a:rPr>
                        <a:t>i</a:t>
                      </a:r>
                      <a:r>
                        <a:rPr sz="2000" spc="40" dirty="0" smtClean="0">
                          <a:latin typeface="Calibri"/>
                          <a:cs typeface="Calibri"/>
                        </a:rPr>
                        <a:t>n</a:t>
                      </a:r>
                      <a:r>
                        <a:rPr sz="2000" spc="50" dirty="0" smtClean="0">
                          <a:latin typeface="Calibri"/>
                          <a:cs typeface="Calibri"/>
                        </a:rPr>
                        <a:t>f</a:t>
                      </a:r>
                      <a:r>
                        <a:rPr sz="2000" dirty="0" smtClean="0">
                          <a:latin typeface="Calibri"/>
                          <a:cs typeface="Calibri"/>
                        </a:rPr>
                        <a:t>r</a:t>
                      </a:r>
                      <a:r>
                        <a:rPr sz="2000" spc="50" dirty="0" smtClean="0">
                          <a:latin typeface="Calibri"/>
                          <a:cs typeface="Calibri"/>
                        </a:rPr>
                        <a:t>a</a:t>
                      </a:r>
                      <a:r>
                        <a:rPr sz="2000" spc="25" dirty="0" smtClean="0">
                          <a:latin typeface="Calibri"/>
                          <a:cs typeface="Calibri"/>
                        </a:rPr>
                        <a:t>s</a:t>
                      </a:r>
                      <a:r>
                        <a:rPr sz="2000" spc="50" dirty="0" smtClean="0">
                          <a:latin typeface="Calibri"/>
                          <a:cs typeface="Calibri"/>
                        </a:rPr>
                        <a:t>tr</a:t>
                      </a:r>
                      <a:r>
                        <a:rPr sz="2000" spc="55" dirty="0" smtClean="0">
                          <a:latin typeface="Calibri"/>
                          <a:cs typeface="Calibri"/>
                        </a:rPr>
                        <a:t>u</a:t>
                      </a:r>
                      <a:r>
                        <a:rPr sz="2000" spc="50" dirty="0" smtClean="0">
                          <a:latin typeface="Calibri"/>
                          <a:cs typeface="Calibri"/>
                        </a:rPr>
                        <a:t>ct</a:t>
                      </a:r>
                      <a:r>
                        <a:rPr sz="2000" spc="55" dirty="0" smtClean="0">
                          <a:latin typeface="Calibri"/>
                          <a:cs typeface="Calibri"/>
                        </a:rPr>
                        <a:t>u</a:t>
                      </a:r>
                      <a:r>
                        <a:rPr sz="2000" spc="20" dirty="0" smtClean="0">
                          <a:latin typeface="Calibri"/>
                          <a:cs typeface="Calibri"/>
                        </a:rPr>
                        <a:t>r</a:t>
                      </a:r>
                      <a:r>
                        <a:rPr sz="2000" dirty="0" smtClean="0">
                          <a:latin typeface="Calibri"/>
                          <a:cs typeface="Calibri"/>
                        </a:rPr>
                        <a:t>e  including</a:t>
                      </a:r>
                      <a:r>
                        <a:rPr lang="en-US" sz="2000" dirty="0" smtClean="0">
                          <a:latin typeface="Calibri"/>
                          <a:cs typeface="Calibri"/>
                        </a:rPr>
                        <a:t> </a:t>
                      </a:r>
                      <a:r>
                        <a:rPr sz="2000" spc="-20" dirty="0" smtClean="0">
                          <a:latin typeface="Calibri"/>
                          <a:cs typeface="Calibri"/>
                        </a:rPr>
                        <a:t>c</a:t>
                      </a:r>
                      <a:r>
                        <a:rPr sz="2000" spc="-5" dirty="0" smtClean="0">
                          <a:latin typeface="Calibri"/>
                          <a:cs typeface="Calibri"/>
                        </a:rPr>
                        <a:t>o</a:t>
                      </a:r>
                      <a:r>
                        <a:rPr sz="2000" dirty="0" smtClean="0">
                          <a:latin typeface="Calibri"/>
                          <a:cs typeface="Calibri"/>
                        </a:rPr>
                        <a:t>ld</a:t>
                      </a:r>
                      <a:r>
                        <a:rPr lang="en-US" sz="2000" dirty="0" smtClean="0">
                          <a:latin typeface="Calibri"/>
                          <a:cs typeface="Calibri"/>
                        </a:rPr>
                        <a:t> </a:t>
                      </a:r>
                      <a:r>
                        <a:rPr sz="2000" spc="-30" dirty="0" smtClean="0">
                          <a:latin typeface="Calibri"/>
                          <a:cs typeface="Calibri"/>
                        </a:rPr>
                        <a:t>s</a:t>
                      </a:r>
                      <a:r>
                        <a:rPr sz="2000" spc="-25" dirty="0" smtClean="0">
                          <a:latin typeface="Calibri"/>
                          <a:cs typeface="Calibri"/>
                        </a:rPr>
                        <a:t>t</a:t>
                      </a:r>
                      <a:r>
                        <a:rPr sz="2000" spc="-5" dirty="0" smtClean="0">
                          <a:latin typeface="Calibri"/>
                          <a:cs typeface="Calibri"/>
                        </a:rPr>
                        <a:t>o</a:t>
                      </a:r>
                      <a:r>
                        <a:rPr sz="2000" spc="-50" dirty="0" smtClean="0">
                          <a:latin typeface="Calibri"/>
                          <a:cs typeface="Calibri"/>
                        </a:rPr>
                        <a:t>r</a:t>
                      </a:r>
                      <a:r>
                        <a:rPr sz="2000" dirty="0" smtClean="0">
                          <a:latin typeface="Calibri"/>
                          <a:cs typeface="Calibri"/>
                        </a:rPr>
                        <a:t>a</a:t>
                      </a:r>
                      <a:r>
                        <a:rPr sz="2000" spc="-25" dirty="0" smtClean="0">
                          <a:latin typeface="Calibri"/>
                          <a:cs typeface="Calibri"/>
                        </a:rPr>
                        <a:t>g</a:t>
                      </a:r>
                      <a:r>
                        <a:rPr sz="2000" dirty="0" smtClean="0">
                          <a:latin typeface="Calibri"/>
                          <a:cs typeface="Calibri"/>
                        </a:rPr>
                        <a:t>e  </a:t>
                      </a:r>
                      <a:r>
                        <a:rPr sz="2000" spc="-5" dirty="0" smtClean="0">
                          <a:latin typeface="Calibri"/>
                          <a:cs typeface="Calibri"/>
                        </a:rPr>
                        <a:t>or</a:t>
                      </a:r>
                      <a:endParaRPr sz="2000" dirty="0">
                        <a:latin typeface="Calibri"/>
                        <a:cs typeface="Calibri"/>
                      </a:endParaRPr>
                    </a:p>
                  </a:txBody>
                  <a:tcPr marL="0" marR="0" marT="0" marB="0"/>
                </a:tc>
                <a:tc>
                  <a:txBody>
                    <a:bodyPr/>
                    <a:lstStyle/>
                    <a:p>
                      <a:pPr marR="254000" algn="r">
                        <a:lnSpc>
                          <a:spcPts val="2660"/>
                        </a:lnSpc>
                      </a:pPr>
                      <a:r>
                        <a:rPr sz="2000" spc="-15" dirty="0">
                          <a:latin typeface="Calibri"/>
                          <a:cs typeface="Calibri"/>
                        </a:rPr>
                        <a:t>Any</a:t>
                      </a:r>
                      <a:r>
                        <a:rPr sz="2000" spc="-50" dirty="0">
                          <a:latin typeface="Calibri"/>
                          <a:cs typeface="Calibri"/>
                        </a:rPr>
                        <a:t> </a:t>
                      </a:r>
                      <a:r>
                        <a:rPr sz="2000" spc="-10" dirty="0" smtClean="0">
                          <a:latin typeface="Calibri"/>
                          <a:cs typeface="Calibri"/>
                        </a:rPr>
                        <a:t>person</a:t>
                      </a:r>
                      <a:endParaRPr lang="en-US" sz="2000" spc="-10" dirty="0" smtClean="0">
                        <a:latin typeface="Calibri"/>
                        <a:cs typeface="Calibri"/>
                      </a:endParaRPr>
                    </a:p>
                    <a:p>
                      <a:pPr marR="254000" algn="r">
                        <a:lnSpc>
                          <a:spcPts val="2660"/>
                        </a:lnSpc>
                      </a:pPr>
                      <a:endParaRPr lang="en-US" sz="2000" spc="-10" dirty="0" smtClean="0">
                        <a:latin typeface="Calibri"/>
                        <a:cs typeface="Calibri"/>
                      </a:endParaRPr>
                    </a:p>
                    <a:p>
                      <a:pPr marR="254000" algn="r">
                        <a:lnSpc>
                          <a:spcPts val="2660"/>
                        </a:lnSpc>
                      </a:pPr>
                      <a:endParaRPr lang="en-US" sz="2000" spc="-10" dirty="0" smtClean="0">
                        <a:latin typeface="Calibri"/>
                        <a:cs typeface="Calibri"/>
                      </a:endParaRPr>
                    </a:p>
                    <a:p>
                      <a:pPr marR="254000" algn="r">
                        <a:lnSpc>
                          <a:spcPts val="2660"/>
                        </a:lnSpc>
                      </a:pPr>
                      <a:endParaRPr lang="en-US" sz="2000" spc="-10" dirty="0" smtClean="0">
                        <a:latin typeface="Calibri"/>
                        <a:cs typeface="Calibri"/>
                      </a:endParaRPr>
                    </a:p>
                    <a:p>
                      <a:pPr marR="254000" algn="r">
                        <a:lnSpc>
                          <a:spcPts val="2660"/>
                        </a:lnSpc>
                      </a:pPr>
                      <a:endParaRPr lang="en-US" sz="2000" spc="-10" dirty="0" smtClean="0">
                        <a:latin typeface="Calibri"/>
                        <a:cs typeface="Calibri"/>
                      </a:endParaRPr>
                    </a:p>
                    <a:p>
                      <a:pPr marR="254000" algn="r">
                        <a:lnSpc>
                          <a:spcPts val="2660"/>
                        </a:lnSpc>
                      </a:pPr>
                      <a:endParaRPr lang="en-US" sz="2000" spc="-10" dirty="0" smtClean="0">
                        <a:latin typeface="Calibri"/>
                        <a:cs typeface="Calibri"/>
                      </a:endParaRPr>
                    </a:p>
                    <a:p>
                      <a:pPr marR="254000" algn="r">
                        <a:lnSpc>
                          <a:spcPts val="2660"/>
                        </a:lnSpc>
                      </a:pPr>
                      <a:endParaRPr lang="en-US" sz="2000" spc="-10" dirty="0" smtClean="0">
                        <a:latin typeface="Calibri"/>
                        <a:cs typeface="Calibri"/>
                      </a:endParaRPr>
                    </a:p>
                    <a:p>
                      <a:pPr marR="254000" algn="r">
                        <a:lnSpc>
                          <a:spcPts val="2660"/>
                        </a:lnSpc>
                      </a:pPr>
                      <a:endParaRPr lang="en-US" sz="2000" spc="-10" dirty="0" smtClean="0">
                        <a:latin typeface="Calibri"/>
                        <a:cs typeface="Calibri"/>
                      </a:endParaRPr>
                    </a:p>
                    <a:p>
                      <a:pPr marR="254000" algn="r">
                        <a:lnSpc>
                          <a:spcPts val="2660"/>
                        </a:lnSpc>
                      </a:pPr>
                      <a:endParaRPr lang="en-US" sz="2000" spc="-10" dirty="0" smtClean="0">
                        <a:latin typeface="Calibri"/>
                        <a:cs typeface="Calibri"/>
                      </a:endParaRPr>
                    </a:p>
                    <a:p>
                      <a:pPr marR="254000" algn="r">
                        <a:lnSpc>
                          <a:spcPts val="2660"/>
                        </a:lnSpc>
                      </a:pPr>
                      <a:endParaRPr lang="en-US" sz="2000" spc="-10" dirty="0" smtClean="0">
                        <a:latin typeface="Calibri"/>
                        <a:cs typeface="Calibri"/>
                      </a:endParaRPr>
                    </a:p>
                    <a:p>
                      <a:pPr marR="254000" algn="r">
                        <a:lnSpc>
                          <a:spcPts val="2660"/>
                        </a:lnSpc>
                      </a:pPr>
                      <a:endParaRPr sz="2000" dirty="0">
                        <a:latin typeface="Calibri"/>
                        <a:cs typeface="Calibri"/>
                      </a:endParaRPr>
                    </a:p>
                  </a:txBody>
                  <a:tcPr marL="0" marR="0" marT="0" marB="0"/>
                </a:tc>
                <a:tc>
                  <a:txBody>
                    <a:bodyPr/>
                    <a:lstStyle/>
                    <a:p>
                      <a:pPr marL="52069">
                        <a:lnSpc>
                          <a:spcPts val="2660"/>
                        </a:lnSpc>
                        <a:tabLst>
                          <a:tab pos="989330" algn="l"/>
                          <a:tab pos="1492885" algn="l"/>
                        </a:tabLst>
                      </a:pPr>
                      <a:r>
                        <a:rPr lang="en-US" sz="2000" spc="60" dirty="0" smtClean="0">
                          <a:latin typeface="Calibri"/>
                          <a:cs typeface="Calibri"/>
                        </a:rPr>
                        <a:t>Govt.	</a:t>
                      </a:r>
                      <a:r>
                        <a:rPr lang="en-US" sz="2000" spc="40" dirty="0" smtClean="0">
                          <a:latin typeface="Calibri"/>
                          <a:cs typeface="Calibri"/>
                        </a:rPr>
                        <a:t>or</a:t>
                      </a:r>
                      <a:r>
                        <a:rPr lang="en-US" sz="2000" spc="40" baseline="0" dirty="0" smtClean="0">
                          <a:latin typeface="Calibri"/>
                          <a:cs typeface="Calibri"/>
                        </a:rPr>
                        <a:t> </a:t>
                      </a:r>
                      <a:r>
                        <a:rPr lang="en-US" sz="2000" spc="75" dirty="0" smtClean="0">
                          <a:latin typeface="Calibri"/>
                          <a:cs typeface="Calibri"/>
                        </a:rPr>
                        <a:t>local</a:t>
                      </a:r>
                      <a:endParaRPr lang="en-US" sz="2000" dirty="0" smtClean="0">
                        <a:latin typeface="Calibri"/>
                        <a:cs typeface="Calibri"/>
                      </a:endParaRPr>
                    </a:p>
                    <a:p>
                      <a:pPr marL="52069">
                        <a:lnSpc>
                          <a:spcPct val="100699"/>
                        </a:lnSpc>
                        <a:tabLst>
                          <a:tab pos="1795145" algn="l"/>
                        </a:tabLst>
                      </a:pPr>
                      <a:r>
                        <a:rPr lang="en-US" sz="2000" spc="295" dirty="0" smtClean="0">
                          <a:latin typeface="Calibri"/>
                          <a:cs typeface="Calibri"/>
                        </a:rPr>
                        <a:t>Authori</a:t>
                      </a:r>
                      <a:r>
                        <a:rPr lang="en-US" sz="2000" spc="170" dirty="0" smtClean="0">
                          <a:latin typeface="Calibri"/>
                          <a:cs typeface="Calibri"/>
                        </a:rPr>
                        <a:t>ty or </a:t>
                      </a:r>
                      <a:r>
                        <a:rPr lang="en-US" sz="2000" spc="-530" dirty="0" smtClean="0">
                          <a:latin typeface="Calibri"/>
                          <a:cs typeface="Calibri"/>
                        </a:rPr>
                        <a:t> </a:t>
                      </a:r>
                      <a:r>
                        <a:rPr lang="en-US" sz="2000" spc="-5" dirty="0" smtClean="0">
                          <a:latin typeface="Calibri"/>
                          <a:cs typeface="Calibri"/>
                        </a:rPr>
                        <a:t>Govt.</a:t>
                      </a:r>
                      <a:r>
                        <a:rPr lang="en-US" sz="2000" spc="-15" dirty="0" smtClean="0">
                          <a:latin typeface="Calibri"/>
                          <a:cs typeface="Calibri"/>
                        </a:rPr>
                        <a:t> </a:t>
                      </a:r>
                      <a:r>
                        <a:rPr lang="en-US" sz="2000" spc="-20" dirty="0" smtClean="0">
                          <a:latin typeface="Calibri"/>
                          <a:cs typeface="Calibri"/>
                        </a:rPr>
                        <a:t>authority.</a:t>
                      </a:r>
                      <a:endParaRPr lang="en-US" sz="2000" dirty="0">
                        <a:latin typeface="Calibri"/>
                        <a:cs typeface="Calibri"/>
                      </a:endParaRPr>
                    </a:p>
                  </a:txBody>
                  <a:tcPr marL="0" marR="0" marT="0" marB="0"/>
                </a:tc>
                <a:tc>
                  <a:txBody>
                    <a:bodyPr/>
                    <a:lstStyle/>
                    <a:p>
                      <a:pPr algn="ctr">
                        <a:lnSpc>
                          <a:spcPts val="2660"/>
                        </a:lnSpc>
                      </a:pPr>
                      <a:r>
                        <a:rPr sz="2000" spc="-5" dirty="0" smtClean="0">
                          <a:latin typeface="Calibri"/>
                          <a:cs typeface="Calibri"/>
                        </a:rPr>
                        <a:t>1</a:t>
                      </a:r>
                      <a:r>
                        <a:rPr lang="en-US" sz="2000" spc="-5" dirty="0" smtClean="0">
                          <a:latin typeface="Calibri"/>
                          <a:cs typeface="Calibri"/>
                        </a:rPr>
                        <a:t>8</a:t>
                      </a:r>
                      <a:r>
                        <a:rPr sz="2000" spc="-5" dirty="0" smtClean="0">
                          <a:latin typeface="Calibri"/>
                          <a:cs typeface="Calibri"/>
                        </a:rPr>
                        <a:t>%</a:t>
                      </a:r>
                      <a:endParaRPr sz="2000" dirty="0">
                        <a:latin typeface="Calibri"/>
                        <a:cs typeface="Calibri"/>
                      </a:endParaRPr>
                    </a:p>
                  </a:txBody>
                  <a:tcPr marL="0" marR="0" marT="0" marB="0"/>
                </a:tc>
              </a:tr>
            </a:tbl>
          </a:graphicData>
        </a:graphic>
      </p:graphicFrame>
    </p:spTree>
    <p:extLst>
      <p:ext uri="{BB962C8B-B14F-4D97-AF65-F5344CB8AC3E}">
        <p14:creationId xmlns:p14="http://schemas.microsoft.com/office/powerpoint/2010/main" val="39007160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4261346754"/>
              </p:ext>
            </p:extLst>
          </p:nvPr>
        </p:nvGraphicFramePr>
        <p:xfrm>
          <a:off x="685800" y="990600"/>
          <a:ext cx="7772400" cy="2894838"/>
        </p:xfrm>
        <a:graphic>
          <a:graphicData uri="http://schemas.openxmlformats.org/drawingml/2006/table">
            <a:tbl>
              <a:tblPr firstRow="1" bandRow="1">
                <a:tableStyleId>{5C22544A-7EE6-4342-B048-85BDC9FD1C3A}</a:tableStyleId>
              </a:tblPr>
              <a:tblGrid>
                <a:gridCol w="932688"/>
                <a:gridCol w="2798064"/>
                <a:gridCol w="1554480"/>
                <a:gridCol w="1496568"/>
                <a:gridCol w="990600"/>
              </a:tblGrid>
              <a:tr h="1295400">
                <a:tc>
                  <a:txBody>
                    <a:bodyPr/>
                    <a:lstStyle/>
                    <a:p>
                      <a:pPr algn="ctr">
                        <a:lnSpc>
                          <a:spcPts val="2660"/>
                        </a:lnSpc>
                      </a:pPr>
                      <a:r>
                        <a:rPr sz="2000" b="1" spc="-20" dirty="0">
                          <a:latin typeface="Calibri"/>
                          <a:cs typeface="Calibri"/>
                        </a:rPr>
                        <a:t>SAC</a:t>
                      </a:r>
                      <a:endParaRPr sz="2000" dirty="0">
                        <a:latin typeface="Calibri"/>
                        <a:cs typeface="Calibri"/>
                      </a:endParaRPr>
                    </a:p>
                  </a:txBody>
                  <a:tcPr marL="0" marR="0" marT="0" marB="0"/>
                </a:tc>
                <a:tc>
                  <a:txBody>
                    <a:bodyPr/>
                    <a:lstStyle/>
                    <a:p>
                      <a:pPr marL="735330">
                        <a:lnSpc>
                          <a:spcPts val="2660"/>
                        </a:lnSpc>
                      </a:pPr>
                      <a:r>
                        <a:rPr sz="2000" b="1" spc="-5" dirty="0">
                          <a:latin typeface="Calibri"/>
                          <a:cs typeface="Calibri"/>
                        </a:rPr>
                        <a:t>SERVICE</a:t>
                      </a:r>
                      <a:endParaRPr sz="2000" dirty="0">
                        <a:latin typeface="Calibri"/>
                        <a:cs typeface="Calibri"/>
                      </a:endParaRPr>
                    </a:p>
                  </a:txBody>
                  <a:tcPr marL="0" marR="0" marT="0" marB="0"/>
                </a:tc>
                <a:tc>
                  <a:txBody>
                    <a:bodyPr/>
                    <a:lstStyle/>
                    <a:p>
                      <a:pPr marL="474980">
                        <a:lnSpc>
                          <a:spcPts val="2660"/>
                        </a:lnSpc>
                      </a:pPr>
                      <a:r>
                        <a:rPr sz="2000" b="1" spc="-5" dirty="0">
                          <a:latin typeface="Calibri"/>
                          <a:cs typeface="Calibri"/>
                        </a:rPr>
                        <a:t>SUPPLIER</a:t>
                      </a:r>
                      <a:endParaRPr sz="2000" dirty="0">
                        <a:latin typeface="Calibri"/>
                        <a:cs typeface="Calibri"/>
                      </a:endParaRPr>
                    </a:p>
                  </a:txBody>
                  <a:tcPr marL="0" marR="0" marT="0" marB="0"/>
                </a:tc>
                <a:tc>
                  <a:txBody>
                    <a:bodyPr/>
                    <a:lstStyle/>
                    <a:p>
                      <a:pPr marL="321310">
                        <a:lnSpc>
                          <a:spcPts val="2660"/>
                        </a:lnSpc>
                      </a:pPr>
                      <a:r>
                        <a:rPr sz="2000" b="1" spc="-5" dirty="0">
                          <a:latin typeface="Calibri"/>
                          <a:cs typeface="Calibri"/>
                        </a:rPr>
                        <a:t>RECIPIENT</a:t>
                      </a:r>
                      <a:endParaRPr sz="2000" dirty="0">
                        <a:latin typeface="Calibri"/>
                        <a:cs typeface="Calibri"/>
                      </a:endParaRPr>
                    </a:p>
                  </a:txBody>
                  <a:tcPr marL="0" marR="0" marT="0" marB="0"/>
                </a:tc>
                <a:tc>
                  <a:txBody>
                    <a:bodyPr/>
                    <a:lstStyle/>
                    <a:p>
                      <a:pPr algn="ctr">
                        <a:lnSpc>
                          <a:spcPts val="2660"/>
                        </a:lnSpc>
                      </a:pPr>
                      <a:r>
                        <a:rPr sz="2000" b="1" spc="-50" dirty="0">
                          <a:latin typeface="Calibri"/>
                          <a:cs typeface="Calibri"/>
                        </a:rPr>
                        <a:t>RATE</a:t>
                      </a:r>
                      <a:r>
                        <a:rPr sz="2000" b="1" spc="-25" dirty="0">
                          <a:latin typeface="Calibri"/>
                          <a:cs typeface="Calibri"/>
                        </a:rPr>
                        <a:t> </a:t>
                      </a:r>
                      <a:r>
                        <a:rPr sz="2000" b="1" dirty="0">
                          <a:latin typeface="Calibri"/>
                          <a:cs typeface="Calibri"/>
                        </a:rPr>
                        <a:t>OF</a:t>
                      </a:r>
                      <a:r>
                        <a:rPr sz="2000" b="1" spc="-25" dirty="0">
                          <a:latin typeface="Calibri"/>
                          <a:cs typeface="Calibri"/>
                        </a:rPr>
                        <a:t> </a:t>
                      </a:r>
                      <a:r>
                        <a:rPr sz="2000" b="1" spc="-65" dirty="0">
                          <a:latin typeface="Calibri"/>
                          <a:cs typeface="Calibri"/>
                        </a:rPr>
                        <a:t>TAX</a:t>
                      </a:r>
                      <a:endParaRPr sz="2000" dirty="0">
                        <a:latin typeface="Calibri"/>
                        <a:cs typeface="Calibri"/>
                      </a:endParaRPr>
                    </a:p>
                  </a:txBody>
                  <a:tcPr marL="0" marR="0" marT="0" marB="0"/>
                </a:tc>
              </a:tr>
              <a:tr h="1372983">
                <a:tc>
                  <a:txBody>
                    <a:bodyPr/>
                    <a:lstStyle/>
                    <a:p>
                      <a:pPr algn="ctr">
                        <a:lnSpc>
                          <a:spcPts val="2660"/>
                        </a:lnSpc>
                      </a:pPr>
                      <a:r>
                        <a:rPr sz="2000" spc="-5" dirty="0">
                          <a:latin typeface="Calibri"/>
                          <a:cs typeface="Calibri"/>
                        </a:rPr>
                        <a:t>9954</a:t>
                      </a:r>
                      <a:endParaRPr sz="2000" dirty="0">
                        <a:latin typeface="Calibri"/>
                        <a:cs typeface="Calibri"/>
                      </a:endParaRPr>
                    </a:p>
                  </a:txBody>
                  <a:tcPr marL="0" marR="0" marT="0" marB="0"/>
                </a:tc>
                <a:tc>
                  <a:txBody>
                    <a:bodyPr/>
                    <a:lstStyle/>
                    <a:p>
                      <a:pPr marL="52069" marR="3175" algn="l">
                        <a:lnSpc>
                          <a:spcPts val="2660"/>
                        </a:lnSpc>
                        <a:tabLst>
                          <a:tab pos="2684463" algn="l"/>
                        </a:tabLst>
                      </a:pPr>
                      <a:r>
                        <a:rPr sz="2000" spc="10" dirty="0">
                          <a:latin typeface="Calibri"/>
                          <a:cs typeface="Calibri"/>
                        </a:rPr>
                        <a:t>(f)</a:t>
                      </a:r>
                      <a:r>
                        <a:rPr sz="2000" spc="165" dirty="0">
                          <a:latin typeface="Calibri"/>
                          <a:cs typeface="Calibri"/>
                        </a:rPr>
                        <a:t> </a:t>
                      </a:r>
                      <a:r>
                        <a:rPr sz="2000" spc="-10" dirty="0">
                          <a:latin typeface="Calibri"/>
                          <a:cs typeface="Calibri"/>
                        </a:rPr>
                        <a:t>Mechanized</a:t>
                      </a:r>
                      <a:r>
                        <a:rPr sz="2000" spc="170" dirty="0">
                          <a:latin typeface="Calibri"/>
                          <a:cs typeface="Calibri"/>
                        </a:rPr>
                        <a:t> </a:t>
                      </a:r>
                      <a:r>
                        <a:rPr sz="2000" spc="-20" dirty="0">
                          <a:latin typeface="Calibri"/>
                          <a:cs typeface="Calibri"/>
                        </a:rPr>
                        <a:t>food</a:t>
                      </a:r>
                      <a:r>
                        <a:rPr sz="2000" spc="165" dirty="0">
                          <a:latin typeface="Calibri"/>
                          <a:cs typeface="Calibri"/>
                        </a:rPr>
                        <a:t> </a:t>
                      </a:r>
                      <a:r>
                        <a:rPr sz="2000" spc="-10" dirty="0">
                          <a:latin typeface="Calibri"/>
                          <a:cs typeface="Calibri"/>
                        </a:rPr>
                        <a:t>grain</a:t>
                      </a:r>
                      <a:endParaRPr sz="2000" dirty="0">
                        <a:latin typeface="Calibri"/>
                        <a:cs typeface="Calibri"/>
                      </a:endParaRPr>
                    </a:p>
                    <a:p>
                      <a:pPr marL="52069" algn="l">
                        <a:lnSpc>
                          <a:spcPct val="100699"/>
                        </a:lnSpc>
                        <a:tabLst>
                          <a:tab pos="2684463" algn="l"/>
                        </a:tabLst>
                      </a:pPr>
                      <a:r>
                        <a:rPr sz="2000" dirty="0">
                          <a:latin typeface="Calibri"/>
                          <a:cs typeface="Calibri"/>
                        </a:rPr>
                        <a:t>handling </a:t>
                      </a:r>
                      <a:r>
                        <a:rPr sz="2000" spc="-25" dirty="0">
                          <a:latin typeface="Calibri"/>
                          <a:cs typeface="Calibri"/>
                        </a:rPr>
                        <a:t>system </a:t>
                      </a:r>
                      <a:r>
                        <a:rPr sz="2000" spc="-20" dirty="0">
                          <a:latin typeface="Calibri"/>
                          <a:cs typeface="Calibri"/>
                        </a:rPr>
                        <a:t>for </a:t>
                      </a:r>
                      <a:r>
                        <a:rPr sz="2000" dirty="0">
                          <a:latin typeface="Calibri"/>
                          <a:cs typeface="Calibri"/>
                        </a:rPr>
                        <a:t>units </a:t>
                      </a:r>
                      <a:r>
                        <a:rPr sz="2000" spc="5" dirty="0">
                          <a:latin typeface="Calibri"/>
                          <a:cs typeface="Calibri"/>
                        </a:rPr>
                        <a:t> </a:t>
                      </a:r>
                      <a:r>
                        <a:rPr sz="2000" spc="95" dirty="0">
                          <a:latin typeface="Calibri"/>
                          <a:cs typeface="Calibri"/>
                        </a:rPr>
                        <a:t>processing</a:t>
                      </a:r>
                      <a:r>
                        <a:rPr sz="2000" spc="100" dirty="0">
                          <a:latin typeface="Calibri"/>
                          <a:cs typeface="Calibri"/>
                        </a:rPr>
                        <a:t> </a:t>
                      </a:r>
                      <a:r>
                        <a:rPr sz="2000" spc="110" dirty="0">
                          <a:latin typeface="Calibri"/>
                          <a:cs typeface="Calibri"/>
                        </a:rPr>
                        <a:t>agricultural </a:t>
                      </a:r>
                      <a:r>
                        <a:rPr sz="2000" spc="114" dirty="0">
                          <a:latin typeface="Calibri"/>
                          <a:cs typeface="Calibri"/>
                        </a:rPr>
                        <a:t> </a:t>
                      </a:r>
                      <a:r>
                        <a:rPr lang="en-US" sz="2000" kern="1200" dirty="0" smtClean="0">
                          <a:solidFill>
                            <a:schemeClr val="dk1"/>
                          </a:solidFill>
                          <a:latin typeface="Calibri"/>
                          <a:ea typeface="+mn-ea"/>
                          <a:cs typeface="Calibri"/>
                        </a:rPr>
                        <a:t>produce excluding </a:t>
                      </a:r>
                      <a:r>
                        <a:rPr sz="2000" kern="1200" dirty="0" smtClean="0">
                          <a:solidFill>
                            <a:schemeClr val="dk1"/>
                          </a:solidFill>
                          <a:latin typeface="Calibri"/>
                          <a:ea typeface="+mn-ea"/>
                          <a:cs typeface="Calibri"/>
                        </a:rPr>
                        <a:t>alcoholic </a:t>
                      </a:r>
                      <a:r>
                        <a:rPr sz="2000" kern="1200" dirty="0">
                          <a:solidFill>
                            <a:schemeClr val="dk1"/>
                          </a:solidFill>
                          <a:latin typeface="Calibri"/>
                          <a:ea typeface="+mn-ea"/>
                          <a:cs typeface="Calibri"/>
                        </a:rPr>
                        <a:t>beverages.</a:t>
                      </a:r>
                    </a:p>
                  </a:txBody>
                  <a:tcPr marL="0" marR="0" marT="0" marB="0"/>
                </a:tc>
                <a:tc>
                  <a:txBody>
                    <a:bodyPr/>
                    <a:lstStyle/>
                    <a:p>
                      <a:pPr marL="52069">
                        <a:lnSpc>
                          <a:spcPts val="2660"/>
                        </a:lnSpc>
                      </a:pPr>
                      <a:r>
                        <a:rPr sz="2000" dirty="0">
                          <a:latin typeface="Calibri"/>
                          <a:cs typeface="Calibri"/>
                        </a:rPr>
                        <a:t>T</a:t>
                      </a:r>
                      <a:r>
                        <a:rPr sz="2000" spc="20" dirty="0">
                          <a:latin typeface="Calibri"/>
                          <a:cs typeface="Calibri"/>
                        </a:rPr>
                        <a:t> </a:t>
                      </a:r>
                      <a:r>
                        <a:rPr sz="2000" dirty="0">
                          <a:latin typeface="Calibri"/>
                          <a:cs typeface="Calibri"/>
                        </a:rPr>
                        <a:t>a</a:t>
                      </a:r>
                      <a:r>
                        <a:rPr sz="2000" spc="185" dirty="0">
                          <a:latin typeface="Calibri"/>
                          <a:cs typeface="Calibri"/>
                        </a:rPr>
                        <a:t> </a:t>
                      </a:r>
                      <a:r>
                        <a:rPr sz="2000" dirty="0">
                          <a:latin typeface="Calibri"/>
                          <a:cs typeface="Calibri"/>
                        </a:rPr>
                        <a:t>x</a:t>
                      </a:r>
                      <a:r>
                        <a:rPr sz="2000" spc="165" dirty="0">
                          <a:latin typeface="Calibri"/>
                          <a:cs typeface="Calibri"/>
                        </a:rPr>
                        <a:t> </a:t>
                      </a:r>
                      <a:r>
                        <a:rPr sz="2000" dirty="0">
                          <a:latin typeface="Calibri"/>
                          <a:cs typeface="Calibri"/>
                        </a:rPr>
                        <a:t>a</a:t>
                      </a:r>
                      <a:r>
                        <a:rPr sz="2000" spc="204" dirty="0">
                          <a:latin typeface="Calibri"/>
                          <a:cs typeface="Calibri"/>
                        </a:rPr>
                        <a:t> </a:t>
                      </a:r>
                      <a:r>
                        <a:rPr sz="2000" dirty="0">
                          <a:latin typeface="Calibri"/>
                          <a:cs typeface="Calibri"/>
                        </a:rPr>
                        <a:t>b</a:t>
                      </a:r>
                      <a:r>
                        <a:rPr sz="2000" spc="204" dirty="0">
                          <a:latin typeface="Calibri"/>
                          <a:cs typeface="Calibri"/>
                        </a:rPr>
                        <a:t> </a:t>
                      </a:r>
                      <a:r>
                        <a:rPr sz="2000" dirty="0">
                          <a:latin typeface="Calibri"/>
                          <a:cs typeface="Calibri"/>
                        </a:rPr>
                        <a:t>l</a:t>
                      </a:r>
                      <a:r>
                        <a:rPr sz="2000" spc="200" dirty="0">
                          <a:latin typeface="Calibri"/>
                          <a:cs typeface="Calibri"/>
                        </a:rPr>
                        <a:t> </a:t>
                      </a:r>
                      <a:r>
                        <a:rPr sz="2000" dirty="0">
                          <a:latin typeface="Calibri"/>
                          <a:cs typeface="Calibri"/>
                        </a:rPr>
                        <a:t>e</a:t>
                      </a:r>
                    </a:p>
                    <a:p>
                      <a:pPr marL="52069">
                        <a:lnSpc>
                          <a:spcPct val="100000"/>
                        </a:lnSpc>
                        <a:spcBef>
                          <a:spcPts val="20"/>
                        </a:spcBef>
                      </a:pPr>
                      <a:r>
                        <a:rPr sz="2000" spc="-10" dirty="0">
                          <a:latin typeface="Calibri"/>
                          <a:cs typeface="Calibri"/>
                        </a:rPr>
                        <a:t>person</a:t>
                      </a:r>
                      <a:endParaRPr sz="2000" dirty="0">
                        <a:latin typeface="Calibri"/>
                        <a:cs typeface="Calibri"/>
                      </a:endParaRPr>
                    </a:p>
                  </a:txBody>
                  <a:tcPr marL="0" marR="0" marT="0" marB="0"/>
                </a:tc>
                <a:tc>
                  <a:txBody>
                    <a:bodyPr/>
                    <a:lstStyle/>
                    <a:p>
                      <a:pPr marL="52069">
                        <a:lnSpc>
                          <a:spcPts val="2660"/>
                        </a:lnSpc>
                        <a:tabLst>
                          <a:tab pos="989330" algn="l"/>
                          <a:tab pos="1492885" algn="l"/>
                        </a:tabLst>
                      </a:pPr>
                      <a:r>
                        <a:rPr lang="en-US" sz="2000" spc="60" dirty="0" smtClean="0">
                          <a:latin typeface="Calibri"/>
                          <a:cs typeface="Calibri"/>
                        </a:rPr>
                        <a:t>Govt.	</a:t>
                      </a:r>
                      <a:r>
                        <a:rPr lang="en-US" sz="2000" spc="40" dirty="0" smtClean="0">
                          <a:latin typeface="Calibri"/>
                          <a:cs typeface="Calibri"/>
                        </a:rPr>
                        <a:t>or</a:t>
                      </a:r>
                      <a:r>
                        <a:rPr lang="en-US" sz="2000" spc="40" baseline="0" dirty="0" smtClean="0">
                          <a:latin typeface="Calibri"/>
                          <a:cs typeface="Calibri"/>
                        </a:rPr>
                        <a:t> </a:t>
                      </a:r>
                      <a:r>
                        <a:rPr lang="en-US" sz="2000" spc="75" dirty="0" smtClean="0">
                          <a:latin typeface="Calibri"/>
                          <a:cs typeface="Calibri"/>
                        </a:rPr>
                        <a:t>local</a:t>
                      </a:r>
                      <a:endParaRPr lang="en-US" sz="2000" dirty="0" smtClean="0">
                        <a:latin typeface="Calibri"/>
                        <a:cs typeface="Calibri"/>
                      </a:endParaRPr>
                    </a:p>
                    <a:p>
                      <a:pPr marL="52069">
                        <a:lnSpc>
                          <a:spcPct val="100699"/>
                        </a:lnSpc>
                        <a:tabLst>
                          <a:tab pos="1795145" algn="l"/>
                        </a:tabLst>
                      </a:pPr>
                      <a:r>
                        <a:rPr lang="en-US" sz="2000" spc="295" dirty="0" smtClean="0">
                          <a:latin typeface="Calibri"/>
                          <a:cs typeface="Calibri"/>
                        </a:rPr>
                        <a:t>Authori</a:t>
                      </a:r>
                      <a:r>
                        <a:rPr lang="en-US" sz="2000" spc="170" dirty="0" smtClean="0">
                          <a:latin typeface="Calibri"/>
                          <a:cs typeface="Calibri"/>
                        </a:rPr>
                        <a:t>ty or </a:t>
                      </a:r>
                      <a:r>
                        <a:rPr lang="en-US" sz="2000" spc="-530" dirty="0" smtClean="0">
                          <a:latin typeface="Calibri"/>
                          <a:cs typeface="Calibri"/>
                        </a:rPr>
                        <a:t> </a:t>
                      </a:r>
                      <a:r>
                        <a:rPr lang="en-US" sz="2000" spc="-5" dirty="0" smtClean="0">
                          <a:latin typeface="Calibri"/>
                          <a:cs typeface="Calibri"/>
                        </a:rPr>
                        <a:t>Govt.</a:t>
                      </a:r>
                      <a:r>
                        <a:rPr lang="en-US" sz="2000" spc="-15" dirty="0" smtClean="0">
                          <a:latin typeface="Calibri"/>
                          <a:cs typeface="Calibri"/>
                        </a:rPr>
                        <a:t> </a:t>
                      </a:r>
                      <a:r>
                        <a:rPr lang="en-US" sz="2000" spc="-20" dirty="0" smtClean="0">
                          <a:latin typeface="Calibri"/>
                          <a:cs typeface="Calibri"/>
                        </a:rPr>
                        <a:t>authority.</a:t>
                      </a:r>
                      <a:endParaRPr lang="en-US" sz="2000" dirty="0">
                        <a:latin typeface="Calibri"/>
                        <a:cs typeface="Calibri"/>
                      </a:endParaRPr>
                    </a:p>
                  </a:txBody>
                  <a:tcPr marL="0" marR="0" marT="0" marB="0"/>
                </a:tc>
                <a:tc>
                  <a:txBody>
                    <a:bodyPr/>
                    <a:lstStyle/>
                    <a:p>
                      <a:pPr algn="ctr">
                        <a:lnSpc>
                          <a:spcPts val="2660"/>
                        </a:lnSpc>
                      </a:pPr>
                      <a:r>
                        <a:rPr sz="2000" spc="-5" dirty="0" smtClean="0">
                          <a:latin typeface="Calibri"/>
                          <a:cs typeface="Calibri"/>
                        </a:rPr>
                        <a:t>1</a:t>
                      </a:r>
                      <a:r>
                        <a:rPr lang="en-US" sz="2000" spc="-5" dirty="0" smtClean="0">
                          <a:latin typeface="Calibri"/>
                          <a:cs typeface="Calibri"/>
                        </a:rPr>
                        <a:t>8</a:t>
                      </a:r>
                      <a:r>
                        <a:rPr sz="2000" spc="-5" dirty="0" smtClean="0">
                          <a:latin typeface="Calibri"/>
                          <a:cs typeface="Calibri"/>
                        </a:rPr>
                        <a:t>%</a:t>
                      </a:r>
                      <a:endParaRPr sz="2000" dirty="0">
                        <a:latin typeface="Calibri"/>
                        <a:cs typeface="Calibri"/>
                      </a:endParaRPr>
                    </a:p>
                  </a:txBody>
                  <a:tcPr marL="0" marR="0" marT="0" marB="0"/>
                </a:tc>
              </a:tr>
            </a:tbl>
          </a:graphicData>
        </a:graphic>
      </p:graphicFrame>
    </p:spTree>
    <p:extLst>
      <p:ext uri="{BB962C8B-B14F-4D97-AF65-F5344CB8AC3E}">
        <p14:creationId xmlns:p14="http://schemas.microsoft.com/office/powerpoint/2010/main" val="2915043982"/>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481</TotalTime>
  <Words>627</Words>
  <Application>Microsoft Office PowerPoint</Application>
  <PresentationFormat>On-screen Show (4:3)</PresentationFormat>
  <Paragraphs>226</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Calibri</vt:lpstr>
      <vt:lpstr>Georgia</vt:lpstr>
      <vt:lpstr>Times New Roman</vt:lpstr>
      <vt:lpstr>Trebuchet MS</vt:lpstr>
      <vt:lpstr>Wingdings</vt:lpstr>
      <vt:lpstr>Slipstream</vt:lpstr>
      <vt:lpstr>Works Contract Services under GST</vt:lpstr>
      <vt:lpstr>What is Works Contract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Tax Evasion Practices related to Works Contract Services</vt:lpstr>
      <vt:lpstr>Fraudlent availment of ITC  As per section 17(5) (c) of the CGST Act, 2017, input tax credit shall not be available in respect of the works contract services when supplied for construction of an immovable property (other than plant and machinery) except where it is an input service for further supply of works contract service. Thus, the main Contractor can avail the ITC in respect of services availed from the sub-contractor. However tax evasioners tend to issue bogus invoices in order to reduce their tax liability by fraudently availing bogus ITC.  Check- ITC claims in such cases needs to be examined carefully.   </vt:lpstr>
      <vt:lpstr>Taxability of Works Contract Services   With effect from 18.07.2022, Works contract services provided to Central and State Government, or Local Authorities, which were earlier eligible for concessional rate of 12% GST, would attract GST at the rate of 18% in view of amendment carried out in notification No. 11/2017- Central Tax (Rate) vide notification No. 03/2022- Central Tax (Rate).    Check-  In cases where the Supply Happens During Such A Change In Tax Rates, the applicable Tax Rate needs to be calculated by determining the Time of Supply of Works Contract Services. </vt:lpstr>
      <vt:lpstr>TDS vs GSTR-3B  As per section 51, Government Dept making contractual payments to suppliers(where total value of such supply under contract exceeds Rs. 2.5 Lakhs) shall deduct 2% of the total payment made as TDS. The TDS deducted by the deductor automatically reflects in the electronic ledger of the deductee (supplier) once the deductor files his/her returns FORM GSTR 7.   Checks- The details of the supply recorded in GSTR-7 should be cross-checked with the details provided by the supplier in his FORM GSTR-3B.  </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Tax on Works Contract Services</dc:title>
  <dc:creator>abc</dc:creator>
  <cp:lastModifiedBy>HP</cp:lastModifiedBy>
  <cp:revision>41</cp:revision>
  <dcterms:created xsi:type="dcterms:W3CDTF">2023-03-27T09:58:32Z</dcterms:created>
  <dcterms:modified xsi:type="dcterms:W3CDTF">2023-03-28T15:16:10Z</dcterms:modified>
</cp:coreProperties>
</file>